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DhuSuqJAnGB06wRXb1RhgTr80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EAB2C-2BA7-430D-841D-718B1CB55B10}" v="1" dt="2021-07-23T21:28:13.888"/>
  </p1510:revLst>
</p1510:revInfo>
</file>

<file path=ppt/tableStyles.xml><?xml version="1.0" encoding="utf-8"?>
<a:tblStyleLst xmlns:a="http://schemas.openxmlformats.org/drawingml/2006/main" def="{2A2541DB-B008-4C8F-922A-A8AC25510A41}">
  <a:tblStyle styleId="{2A2541DB-B008-4C8F-922A-A8AC25510A4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5B9013-F24B-4639-A498-972463E6221F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CEF"/>
          </a:solidFill>
        </a:fill>
      </a:tcStyle>
    </a:wholeTbl>
    <a:band1H>
      <a:tcTxStyle/>
      <a:tcStyle>
        <a:tcBdr/>
        <a:fill>
          <a:solidFill>
            <a:srgbClr val="CFD8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8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atam" userId="e45f8b87-e03c-4ef5-8a71-dac366a77609" providerId="ADAL" clId="{EDEEAB2C-2BA7-430D-841D-718B1CB55B10}"/>
    <pc:docChg chg="custSel modSld">
      <pc:chgData name="Katie Hatam" userId="e45f8b87-e03c-4ef5-8a71-dac366a77609" providerId="ADAL" clId="{EDEEAB2C-2BA7-430D-841D-718B1CB55B10}" dt="2021-07-23T21:29:05.229" v="7" actId="207"/>
      <pc:docMkLst>
        <pc:docMk/>
      </pc:docMkLst>
      <pc:sldChg chg="addSp modSp mod modNotes">
        <pc:chgData name="Katie Hatam" userId="e45f8b87-e03c-4ef5-8a71-dac366a77609" providerId="ADAL" clId="{EDEEAB2C-2BA7-430D-841D-718B1CB55B10}" dt="2021-07-23T21:29:05.229" v="7" actId="207"/>
        <pc:sldMkLst>
          <pc:docMk/>
          <pc:sldMk cId="0" sldId="256"/>
        </pc:sldMkLst>
        <pc:spChg chg="add mod">
          <ac:chgData name="Katie Hatam" userId="e45f8b87-e03c-4ef5-8a71-dac366a77609" providerId="ADAL" clId="{EDEEAB2C-2BA7-430D-841D-718B1CB55B10}" dt="2021-07-23T21:29:05.229" v="7" actId="207"/>
          <ac:spMkLst>
            <pc:docMk/>
            <pc:sldMk cId="0" sldId="256"/>
            <ac:spMk id="4" creationId="{A15E7E10-785A-496E-A98A-F68B3194CD7C}"/>
          </ac:spMkLst>
        </pc:spChg>
      </pc:sldChg>
      <pc:sldChg chg="modSp mod">
        <pc:chgData name="Katie Hatam" userId="e45f8b87-e03c-4ef5-8a71-dac366a77609" providerId="ADAL" clId="{EDEEAB2C-2BA7-430D-841D-718B1CB55B10}" dt="2021-07-23T21:28:13.957" v="1" actId="27636"/>
        <pc:sldMkLst>
          <pc:docMk/>
          <pc:sldMk cId="0" sldId="263"/>
        </pc:sldMkLst>
        <pc:spChg chg="mod">
          <ac:chgData name="Katie Hatam" userId="e45f8b87-e03c-4ef5-8a71-dac366a77609" providerId="ADAL" clId="{EDEEAB2C-2BA7-430D-841D-718B1CB55B10}" dt="2021-07-23T21:28:13.957" v="1" actId="27636"/>
          <ac:spMkLst>
            <pc:docMk/>
            <pc:sldMk cId="0" sldId="263"/>
            <ac:spMk id="1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6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6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9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9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9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9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4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4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4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pacificeducationinstitute.org%2F&amp;data=04%7C01%7CElizabeth.Schmitz%40k12.wa.us%7C41f396bd8007472104cb08d946428fd9%7Cb2fe5ccf10a546feae45a0267412af7a%7C0%7C0%7C637618073981325962%7CUnknown%7CTWFpbGZsb3d8eyJWIjoiMC4wLjAwMDAiLCJQIjoiV2luMzIiLCJBTiI6Ik1haWwiLCJXVCI6Mn0%3D%7C1000&amp;sdata=bGDGs0ZeLGXUnzJBFLiT91OzKcAt%2B4CpOx%2Fz7d%2Fj%2BVY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m02.safelinks.protection.outlook.com/?url=https%3A%2F%2Fcreativecommons.org%2Flicenses%2Fby%2F4.0%2F&amp;data=04%7C01%7CElizabeth.Schmitz%40k12.wa.us%7C41f396bd8007472104cb08d946428fd9%7Cb2fe5ccf10a546feae45a0267412af7a%7C0%7C0%7C637618073981335914%7CUnknown%7CTWFpbGZsb3d8eyJWIjoiMC4wLjAwMDAiLCJQIjoiV2luMzIiLCJBTiI6Ik1haWwiLCJXVCI6Mn0%3D%7C1000&amp;sdata=EVtTsbTEYq4W788GWvtudjm9DAMzIqPoHLyx5v1hPjk%3D&amp;reserved=0" TargetMode="External"/><Relationship Id="rId4" Type="http://schemas.openxmlformats.org/officeDocument/2006/relationships/hyperlink" Target="https://www.k12.wa.u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98163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Keeping an Eye on Kelp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3-ACT MATH TASK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BEGINNING ALGEBRA</a:t>
            </a:r>
            <a:endParaRPr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15E7E10-785A-496E-A98A-F68B3194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0" y="6529613"/>
            <a:ext cx="1133678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Except where otherwise noted, this work developed by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Pacific Education Institute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(PEI) for the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Washington Office of Superintendent of Public Instruction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is available under a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Creative Commons Attribution 4.0 License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All logos and trademarks are the property of their respective owners.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Discussion Frames</a:t>
            </a:r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think ________ because 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learned that 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agree because ______________.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respectfully disagree because ____________.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Can you explain __________?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can see connections between __________ and __________ because____________. 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So what I think ________ is saying is that ____________. Is that correct ________?</a:t>
            </a:r>
            <a:endParaRPr/>
          </a:p>
          <a:p>
            <a:pPr marL="342900" lvl="0" indent="-24892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Resolution</a:t>
            </a: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487680" y="1351279"/>
            <a:ext cx="4612004" cy="4625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11"/>
          <p:cNvGraphicFramePr/>
          <p:nvPr/>
        </p:nvGraphicFramePr>
        <p:xfrm>
          <a:off x="7553192" y="463984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{1E5B9013-F24B-4639-A498-972463E6221F}</a:tableStyleId>
              </a:tblPr>
              <a:tblGrid>
                <a:gridCol w="92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Area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Google Shape;218;p11"/>
          <p:cNvSpPr txBox="1"/>
          <p:nvPr/>
        </p:nvSpPr>
        <p:spPr>
          <a:xfrm>
            <a:off x="5348472" y="1351279"/>
            <a:ext cx="6268720" cy="28623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area increasing or decreasing?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Recent area – Initial Area = change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– 9 = -6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amount shows 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decreasing area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397322" y="18097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Resolution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397322" y="1116259"/>
            <a:ext cx="4357558" cy="46254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" name="Google Shape;225;p12"/>
          <p:cNvGraphicFramePr/>
          <p:nvPr/>
        </p:nvGraphicFramePr>
        <p:xfrm>
          <a:off x="1646461" y="5218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{1E5B9013-F24B-4639-A498-972463E6221F}</a:tableStyleId>
              </a:tblPr>
              <a:tblGrid>
                <a:gridCol w="92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Area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6" name="Google Shape;226;p12"/>
          <p:cNvSpPr txBox="1"/>
          <p:nvPr/>
        </p:nvSpPr>
        <p:spPr>
          <a:xfrm>
            <a:off x="4912360" y="490716"/>
            <a:ext cx="6801038" cy="6186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will the area be in 2028, 2038, 2048?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2018🡪2013 is 5 years time, so in 5 years the change was -6.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Y=mx+b       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x= area   y= amount time in years   m= change  b=initial area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Y=(-6)x + 9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2018🡪2028 is 10 years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10= (-6)x +9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10-9 = (-6)x 🡪 1=(-6)x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1/(-6) = x 🡪 -0.2=x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B9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20= (-6)x +9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B9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20-9= = (-6)x 🡪 11 =(-6)x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B9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11/(-6)=x 🡪 -1.8=x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637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30= (-6)x +9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637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30-9 = = (-6)x 🡪 21 =(-6)x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637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21/(-6)=x 🡪 -3.5=x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4">
            <a:alphaModFix/>
          </a:blip>
          <a:srcRect l="15063" t="37796" r="57265" b="13010"/>
          <a:stretch/>
        </p:blipFill>
        <p:spPr>
          <a:xfrm>
            <a:off x="8020780" y="2362834"/>
            <a:ext cx="3439700" cy="36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 txBox="1"/>
          <p:nvPr/>
        </p:nvSpPr>
        <p:spPr>
          <a:xfrm>
            <a:off x="7589520" y="6187440"/>
            <a:ext cx="39781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http://www.shodor.org/interactivate/activities/SimplePlot/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Self Reflection</a:t>
            </a:r>
            <a:br>
              <a:rPr lang="en-US"/>
            </a:br>
            <a:r>
              <a:rPr lang="en-US" sz="2800"/>
              <a:t>What did you learn today?</a:t>
            </a:r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1091432" y="2275840"/>
            <a:ext cx="425704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Score yourself from 1–10 on each </a:t>
            </a: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criteria</a:t>
            </a:r>
            <a:r>
              <a:rPr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Ten is you know it so well, you could teach someone else.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5740400" y="1838960"/>
            <a:ext cx="5161280" cy="510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apply algebra concepts to solve a problem about monitoring Bull Kelp beds.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build a function that models a relationship between to two quantities. ( HAS-CED.A.2)</a:t>
            </a: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483552" y="518758"/>
            <a:ext cx="10712768" cy="59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Learning Goals: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Students will understand how to analyze complex, real-world scenarios. (Claim 4)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Students will understand how to construct and use mathematical models to interpret and solve problems. (Claim 4)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Success Criteria: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I can apply algebra concepts to solve a problem about monitoring Bull Kelp beds. (SMP 4)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I can build a function that models a relationship between two quantities. ( HAS-CED.A.2)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>
            <a:spLocks noGrp="1"/>
          </p:cNvSpPr>
          <p:nvPr>
            <p:ph type="ctrTitle"/>
          </p:nvPr>
        </p:nvSpPr>
        <p:spPr>
          <a:xfrm>
            <a:off x="474235" y="-426720"/>
            <a:ext cx="8825658" cy="203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/>
              <a:t>Bull Kelp Monitoring Project Washington State</a:t>
            </a:r>
            <a:endParaRPr/>
          </a:p>
        </p:txBody>
      </p:sp>
      <p:pic>
        <p:nvPicPr>
          <p:cNvPr id="159" name="Google Shape;159;p3" title="Northwest Straits Initiative - Surveying Kelp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796140"/>
            <a:ext cx="812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 txBox="1"/>
          <p:nvPr/>
        </p:nvSpPr>
        <p:spPr>
          <a:xfrm>
            <a:off x="5913120" y="6418319"/>
            <a:ext cx="5313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https://www.snocomrc.org/projects/kelp-monitoring/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2"/>
          </p:nvPr>
        </p:nvSpPr>
        <p:spPr>
          <a:xfrm>
            <a:off x="6580587" y="5067618"/>
            <a:ext cx="439634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Scientists use maps like this to monitor Bull Kelp beds, a natural resource of Washington state.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433387" y="601662"/>
            <a:ext cx="5733733" cy="589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6296107" y="1297058"/>
            <a:ext cx="4396341" cy="152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rPr lang="en-US" sz="3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and wonder about this map?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None/>
            </a:pPr>
            <a:endParaRPr sz="1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None/>
            </a:pPr>
            <a:endParaRPr sz="1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14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 and wonder?</a:t>
            </a:r>
            <a:br>
              <a:rPr lang="en-US"/>
            </a:br>
            <a:endParaRPr/>
          </a:p>
        </p:txBody>
      </p:sp>
      <p:graphicFrame>
        <p:nvGraphicFramePr>
          <p:cNvPr id="174" name="Google Shape;174;p5"/>
          <p:cNvGraphicFramePr/>
          <p:nvPr/>
        </p:nvGraphicFramePr>
        <p:xfrm>
          <a:off x="895216" y="1513840"/>
          <a:ext cx="3000000" cy="30000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2DBE0"/>
                    </a:gs>
                    <a:gs pos="100000">
                      <a:srgbClr val="7F9FAF"/>
                    </a:gs>
                  </a:gsLst>
                  <a:lin ang="5400000" scaled="0"/>
                </a:gradFill>
                <a:tableStyleId>{2A2541DB-B008-4C8F-922A-A8AC25510A41}</a:tableStyleId>
              </a:tblPr>
              <a:tblGrid>
                <a:gridCol w="51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Notice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(I noticed ________.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Wonder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(I am wondering ________.)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477520" y="473038"/>
            <a:ext cx="44018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Questions Could Be Answered Using this Map?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l="32505" t="21331" r="26389" b="5794"/>
          <a:stretch/>
        </p:blipFill>
        <p:spPr>
          <a:xfrm>
            <a:off x="5273675" y="503519"/>
            <a:ext cx="5733733" cy="589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Questions Scientist are Looking to Answer</a:t>
            </a: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Is the Bull Kelp bed area increasing or decreasing?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If the change in area is constant, what will the Bull Kelp bed area be in 2028, 2038, 2048?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Do you have everything you need to answer your question?</a:t>
            </a:r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3814128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Important number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Formulas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Graph Paper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Ruler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???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Helpful Information and Tools</a:t>
            </a:r>
            <a:endParaRPr/>
          </a:p>
        </p:txBody>
      </p:sp>
      <p:graphicFrame>
        <p:nvGraphicFramePr>
          <p:cNvPr id="198" name="Google Shape;198;p9"/>
          <p:cNvGraphicFramePr/>
          <p:nvPr/>
        </p:nvGraphicFramePr>
        <p:xfrm>
          <a:off x="1018486" y="14717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{1E5B9013-F24B-4639-A498-972463E6221F}</a:tableStyleId>
              </a:tblPr>
              <a:tblGrid>
                <a:gridCol w="112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Area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9" name="Google Shape;199;p9"/>
          <p:cNvSpPr txBox="1"/>
          <p:nvPr/>
        </p:nvSpPr>
        <p:spPr>
          <a:xfrm>
            <a:off x="4485640" y="1954892"/>
            <a:ext cx="3220720" cy="6463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= m x + b</a:t>
            </a:r>
            <a:endParaRPr/>
          </a:p>
        </p:txBody>
      </p:sp>
      <p:pic>
        <p:nvPicPr>
          <p:cNvPr id="200" name="Google Shape;200;p9" descr="5+ Free Sample of Coordinate Graph Paper Templates | Free Graph Paper  Prin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7440" y="2334293"/>
            <a:ext cx="2946400" cy="3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Exponential Growth and Decay (solutions, examples, worksheets, videos,  activities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5260" y="3715832"/>
            <a:ext cx="2002155" cy="2137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9"/>
          <p:cNvGrpSpPr/>
          <p:nvPr/>
        </p:nvGrpSpPr>
        <p:grpSpPr>
          <a:xfrm>
            <a:off x="756866" y="4003110"/>
            <a:ext cx="4231694" cy="2179132"/>
            <a:chOff x="756866" y="4003110"/>
            <a:chExt cx="4231694" cy="2179132"/>
          </a:xfrm>
        </p:grpSpPr>
        <p:pic>
          <p:nvPicPr>
            <p:cNvPr id="203" name="Google Shape;203;p9"/>
            <p:cNvPicPr preferRelativeResize="0"/>
            <p:nvPr/>
          </p:nvPicPr>
          <p:blipFill rotWithShape="1">
            <a:blip r:embed="rId5">
              <a:alphaModFix/>
            </a:blip>
            <a:srcRect l="26497" t="18423" r="23290" b="66192"/>
            <a:stretch/>
          </p:blipFill>
          <p:spPr>
            <a:xfrm>
              <a:off x="852381" y="4003110"/>
              <a:ext cx="3952029" cy="1001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9"/>
            <p:cNvPicPr preferRelativeResize="0"/>
            <p:nvPr/>
          </p:nvPicPr>
          <p:blipFill rotWithShape="1">
            <a:blip r:embed="rId5">
              <a:alphaModFix/>
            </a:blip>
            <a:srcRect l="30236" t="52232" r="27243" b="27824"/>
            <a:stretch/>
          </p:blipFill>
          <p:spPr>
            <a:xfrm>
              <a:off x="756866" y="4980187"/>
              <a:ext cx="4231694" cy="12020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B1A9E55D56245B650D2153B67D5EB" ma:contentTypeVersion="13" ma:contentTypeDescription="Create a new document." ma:contentTypeScope="" ma:versionID="e0cca47044e666c30a1f569a66121579">
  <xsd:schema xmlns:xsd="http://www.w3.org/2001/XMLSchema" xmlns:xs="http://www.w3.org/2001/XMLSchema" xmlns:p="http://schemas.microsoft.com/office/2006/metadata/properties" xmlns:ns2="b4615043-0953-40f0-b552-beb50d03437e" xmlns:ns3="c55b3bb5-80c2-477b-9cd7-7ce0abcb6fe5" targetNamespace="http://schemas.microsoft.com/office/2006/metadata/properties" ma:root="true" ma:fieldsID="9ee77010e0aae13fb741d711c2e659a7" ns2:_="" ns3:_="">
    <xsd:import namespace="b4615043-0953-40f0-b552-beb50d03437e"/>
    <xsd:import namespace="c55b3bb5-80c2-477b-9cd7-7ce0abcb6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5043-0953-40f0-b552-beb50d034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b3bb5-80c2-477b-9cd7-7ce0abcb6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22847-8592-4AFC-A6E6-43545EFE2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15043-0953-40f0-b552-beb50d03437e"/>
    <ds:schemaRef ds:uri="c55b3bb5-80c2-477b-9cd7-7ce0abcb6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451BA8-ACC6-4F69-B82B-8B622200DA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BE3EF-0BCA-4F48-ACA1-B35582729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Calibri</vt:lpstr>
      <vt:lpstr>Arial</vt:lpstr>
      <vt:lpstr>Noto Sans Symbols</vt:lpstr>
      <vt:lpstr>Ion</vt:lpstr>
      <vt:lpstr>Keeping an Eye on Kelp</vt:lpstr>
      <vt:lpstr>PowerPoint Presentation</vt:lpstr>
      <vt:lpstr>Bull Kelp Monitoring Project Washington State</vt:lpstr>
      <vt:lpstr>PowerPoint Presentation</vt:lpstr>
      <vt:lpstr>What do you notice and wonder? </vt:lpstr>
      <vt:lpstr>What Questions Could Be Answered Using this Map?</vt:lpstr>
      <vt:lpstr>Questions Scientist are Looking to Answer</vt:lpstr>
      <vt:lpstr>Do you have everything you need to answer your question?</vt:lpstr>
      <vt:lpstr>Helpful Information and Tools</vt:lpstr>
      <vt:lpstr>Discussion Frames</vt:lpstr>
      <vt:lpstr>Resolution</vt:lpstr>
      <vt:lpstr>Resolution</vt:lpstr>
      <vt:lpstr>Self Reflection What did you learn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an Eye on Kelp</dc:title>
  <dc:creator>s fk</dc:creator>
  <cp:lastModifiedBy>Katie Hatam</cp:lastModifiedBy>
  <cp:revision>1</cp:revision>
  <dcterms:created xsi:type="dcterms:W3CDTF">2020-10-21T22:22:51Z</dcterms:created>
  <dcterms:modified xsi:type="dcterms:W3CDTF">2021-07-23T21:29:20Z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0x010100E96B1A9E55D56245B650D2153B67D5EB</vt:lpwstr>
  </property>
</Properties>
</file>