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sldIdLst>
    <p:sldId id="270" r:id="rId5"/>
    <p:sldId id="258" r:id="rId6"/>
    <p:sldId id="273" r:id="rId7"/>
    <p:sldId id="259" r:id="rId8"/>
    <p:sldId id="271" r:id="rId9"/>
    <p:sldId id="272" r:id="rId10"/>
    <p:sldId id="268" r:id="rId11"/>
    <p:sldId id="264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0B3C0D-2EF8-4A5F-A503-4F223CA709CC}" v="1" dt="2021-07-23T21:30:02.9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Hatam" userId="e45f8b87-e03c-4ef5-8a71-dac366a77609" providerId="ADAL" clId="{530B3C0D-2EF8-4A5F-A503-4F223CA709CC}"/>
    <pc:docChg chg="modSld">
      <pc:chgData name="Katie Hatam" userId="e45f8b87-e03c-4ef5-8a71-dac366a77609" providerId="ADAL" clId="{530B3C0D-2EF8-4A5F-A503-4F223CA709CC}" dt="2021-07-23T21:30:11.442" v="1" actId="1076"/>
      <pc:docMkLst>
        <pc:docMk/>
      </pc:docMkLst>
      <pc:sldChg chg="addSp modSp mod">
        <pc:chgData name="Katie Hatam" userId="e45f8b87-e03c-4ef5-8a71-dac366a77609" providerId="ADAL" clId="{530B3C0D-2EF8-4A5F-A503-4F223CA709CC}" dt="2021-07-23T21:30:11.442" v="1" actId="1076"/>
        <pc:sldMkLst>
          <pc:docMk/>
          <pc:sldMk cId="1388481201" sldId="270"/>
        </pc:sldMkLst>
        <pc:spChg chg="add mod">
          <ac:chgData name="Katie Hatam" userId="e45f8b87-e03c-4ef5-8a71-dac366a77609" providerId="ADAL" clId="{530B3C0D-2EF8-4A5F-A503-4F223CA709CC}" dt="2021-07-23T21:30:11.442" v="1" actId="1076"/>
          <ac:spMkLst>
            <pc:docMk/>
            <pc:sldMk cId="1388481201" sldId="270"/>
            <ac:spMk id="4" creationId="{A15E7E10-785A-496E-A98A-F68B3194CD7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1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1385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11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6088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37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70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1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2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3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6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2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2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4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8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7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57E44-D405-42F2-BB46-C3FE32A8829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572503-C593-410D-AA6A-1905E8A08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1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12.wa.us/" TargetMode="External"/><Relationship Id="rId2" Type="http://schemas.openxmlformats.org/officeDocument/2006/relationships/hyperlink" Target="https://nam02.safelinks.protection.outlook.com/?url=https%3A%2F%2Fpacificeducationinstitute.org%2F&amp;data=04%7C01%7CElizabeth.Schmitz%40k12.wa.us%7C41f396bd8007472104cb08d946428fd9%7Cb2fe5ccf10a546feae45a0267412af7a%7C0%7C0%7C637618073981325962%7CUnknown%7CTWFpbGZsb3d8eyJWIjoiMC4wLjAwMDAiLCJQIjoiV2luMzIiLCJBTiI6Ik1haWwiLCJXVCI6Mn0%3D%7C1000&amp;sdata=bGDGs0ZeLGXUnzJBFLiT91OzKcAt%2B4CpOx%2Fz7d%2Fj%2BVY%3D&amp;reserved=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am02.safelinks.protection.outlook.com/?url=https%3A%2F%2Fcreativecommons.org%2Flicenses%2Fby%2F4.0%2F&amp;data=04%7C01%7CElizabeth.Schmitz%40k12.wa.us%7C41f396bd8007472104cb08d946428fd9%7Cb2fe5ccf10a546feae45a0267412af7a%7C0%7C0%7C637618073981335914%7CUnknown%7CTWFpbGZsb3d8eyJWIjoiMC4wLjAwMDAiLCJQIjoiV2luMzIiLCJBTiI6Ik1haWwiLCJXVCI6Mn0%3D%7C1000&amp;sdata=EVtTsbTEYq4W788GWvtudjm9DAMzIqPoHLyx5v1hPjk%3D&amp;reserved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cificeducationinstitute.org/wp-content/uploads/2020/04/Marine-Invasive-Species-Coordinator-Crab-Team-Emily-Grason-Career-Profile.pdf" TargetMode="External"/><Relationship Id="rId2" Type="http://schemas.openxmlformats.org/officeDocument/2006/relationships/hyperlink" Target="https://pacificeducationinstitute.org/wp-content/uploads/2020/10/CPC-ES-Jenifer-Parson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sda.gov/media/blog/2013/09/13/stop-stink-bug-projec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sda.gov/media/blog/2013/09/13/stop-stink-bug-projec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usda.gov/media/blog/2013/09/13/stop-stink-bug-proje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A353D-C53C-4233-BCB9-986FE4473F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Too Many Stink Bugs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FBA34-D354-475F-BF01-9A2A10AEFF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/>
              <a:t>Counting and Cardinality</a:t>
            </a:r>
            <a:br>
              <a:rPr lang="en-US" sz="1800" dirty="0"/>
            </a:br>
            <a:r>
              <a:rPr lang="en-US" sz="1800" dirty="0"/>
              <a:t>Operations and Algebraic Thinking</a:t>
            </a:r>
            <a:br>
              <a:rPr lang="en-US" sz="1800" dirty="0"/>
            </a:br>
            <a:r>
              <a:rPr lang="en-US" sz="1800" dirty="0"/>
              <a:t>K-2</a:t>
            </a:r>
            <a:endParaRPr lang="en-US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15E7E10-785A-496E-A98A-F68B3194C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276" y="6586282"/>
            <a:ext cx="11336784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Except where otherwise noted, this work developed by </a:t>
            </a:r>
            <a:r>
              <a:rPr lang="en-US" sz="75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Pacific Education Institute</a:t>
            </a:r>
            <a:r>
              <a:rPr lang="en-US" sz="7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(PEI) for the </a:t>
            </a:r>
            <a:r>
              <a:rPr lang="en-US" sz="75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Washington Office of Superintendent of Public Instruction</a:t>
            </a:r>
            <a:r>
              <a:rPr lang="en-US" sz="7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is available under a </a:t>
            </a:r>
            <a:r>
              <a:rPr lang="en-US" sz="75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Creative Commons Attribution 4.0 License</a:t>
            </a:r>
            <a:r>
              <a:rPr lang="en-US" sz="7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All logos and trademarks are the property of their respective owners.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48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5BCA-328A-4ED7-B337-A524ACE1A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720" y="309563"/>
            <a:ext cx="10515600" cy="1325563"/>
          </a:xfrm>
        </p:spPr>
        <p:txBody>
          <a:bodyPr/>
          <a:lstStyle/>
          <a:p>
            <a:r>
              <a:rPr lang="en-US" dirty="0"/>
              <a:t>Too Many Stink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7470F-E475-4093-9810-DF88350A8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280" y="1061720"/>
            <a:ext cx="10515600" cy="4351338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Stink Bugs are an </a:t>
            </a:r>
            <a:r>
              <a:rPr lang="en-US" sz="2400" b="1" dirty="0"/>
              <a:t>Invasive Species</a:t>
            </a:r>
            <a:r>
              <a:rPr lang="en-US" sz="2400" dirty="0"/>
              <a:t>. </a:t>
            </a:r>
          </a:p>
          <a:p>
            <a:r>
              <a:rPr lang="en-US" sz="2400" dirty="0"/>
              <a:t>They can cause problems by eating important crops and plants.</a:t>
            </a:r>
          </a:p>
          <a:p>
            <a:r>
              <a:rPr lang="en-US" sz="2400" dirty="0"/>
              <a:t>Scientists like </a:t>
            </a:r>
            <a:r>
              <a:rPr lang="en-US" sz="2400" dirty="0">
                <a:hlinkClick r:id="rId2"/>
              </a:rPr>
              <a:t>Jennifer Parsons </a:t>
            </a:r>
            <a:r>
              <a:rPr lang="en-US" sz="2400" dirty="0"/>
              <a:t>and </a:t>
            </a:r>
            <a:r>
              <a:rPr lang="en-US" sz="2400" dirty="0">
                <a:hlinkClick r:id="rId3"/>
              </a:rPr>
              <a:t>Emily </a:t>
            </a:r>
            <a:r>
              <a:rPr lang="en-US" sz="2400" dirty="0" err="1">
                <a:hlinkClick r:id="rId3"/>
              </a:rPr>
              <a:t>Grason</a:t>
            </a:r>
            <a:r>
              <a:rPr lang="en-US" sz="2400" dirty="0"/>
              <a:t> help monitor different </a:t>
            </a:r>
            <a:r>
              <a:rPr lang="en-US" sz="2400" b="1" dirty="0"/>
              <a:t>invasive species </a:t>
            </a:r>
            <a:r>
              <a:rPr lang="en-US" sz="2400" dirty="0"/>
              <a:t>to make sure our crops, plants and ecosystems stay healthy.</a:t>
            </a:r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7503A4D-3FE3-4CFB-9B94-C798DE9A623D}"/>
              </a:ext>
            </a:extLst>
          </p:cNvPr>
          <p:cNvGrpSpPr/>
          <p:nvPr/>
        </p:nvGrpSpPr>
        <p:grpSpPr>
          <a:xfrm>
            <a:off x="2123440" y="3752750"/>
            <a:ext cx="7335520" cy="2795687"/>
            <a:chOff x="518160" y="3800415"/>
            <a:chExt cx="7335520" cy="2795687"/>
          </a:xfrm>
        </p:grpSpPr>
        <p:pic>
          <p:nvPicPr>
            <p:cNvPr id="1028" name="Picture 4" descr="A composite photograph shows BMSB in six stages from nymph to adult.">
              <a:extLst>
                <a:ext uri="{FF2B5EF4-FFF2-40B4-BE49-F238E27FC236}">
                  <a16:creationId xmlns:a16="http://schemas.microsoft.com/office/drawing/2014/main" id="{6AA1B1E2-E3FA-4C77-9209-CE7A94B26C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031" y="3800415"/>
              <a:ext cx="6724650" cy="2146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1978E3A-998C-4AA9-8E6B-D754E0F96CC0}"/>
                </a:ext>
              </a:extLst>
            </p:cNvPr>
            <p:cNvSpPr txBox="1"/>
            <p:nvPr/>
          </p:nvSpPr>
          <p:spPr>
            <a:xfrm>
              <a:off x="518160" y="6165215"/>
              <a:ext cx="73355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0" i="1" dirty="0"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From left to right, four nymphal stages of BMSB (second through fifth instar), adult male, and adult female. Photo by W. Hershberger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00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D9771-AB48-4C05-B63B-F8E3B5552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454" y="1032829"/>
            <a:ext cx="9238826" cy="4595811"/>
          </a:xfrm>
        </p:spPr>
        <p:txBody>
          <a:bodyPr>
            <a:normAutofit/>
          </a:bodyPr>
          <a:lstStyle/>
          <a:p>
            <a:r>
              <a:rPr lang="en-US" sz="2800" dirty="0"/>
              <a:t>Learning Goals</a:t>
            </a:r>
          </a:p>
          <a:p>
            <a:pPr lvl="1"/>
            <a:r>
              <a:rPr lang="en-US" sz="2400" dirty="0"/>
              <a:t>Students will understand how to look closely at images to find patterns that will help them find a solution to a given question.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 know I’ve got it when…</a:t>
            </a:r>
          </a:p>
          <a:p>
            <a:pPr lvl="1"/>
            <a:r>
              <a:rPr lang="en-US" sz="2400" dirty="0"/>
              <a:t>I can find patterns in the problem. For example I can see numbers I know or math strategies I can use.</a:t>
            </a:r>
          </a:p>
          <a:p>
            <a:pPr lvl="1"/>
            <a:r>
              <a:rPr lang="en-US" sz="2400" dirty="0"/>
              <a:t>I can use the patterns to find the answer to our question.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932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09D72-7F4A-4B93-BA57-ED90C3B23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Scientist Need Our Help!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430C6A-6D9F-43F6-BE92-58A89C0A3A9E}"/>
              </a:ext>
            </a:extLst>
          </p:cNvPr>
          <p:cNvGrpSpPr/>
          <p:nvPr/>
        </p:nvGrpSpPr>
        <p:grpSpPr>
          <a:xfrm>
            <a:off x="717972" y="1473201"/>
            <a:ext cx="9005860" cy="5571508"/>
            <a:chOff x="717972" y="1473201"/>
            <a:chExt cx="9005860" cy="557150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7797A08-2734-46ED-A947-DCAAE7A25984}"/>
                </a:ext>
              </a:extLst>
            </p:cNvPr>
            <p:cNvGrpSpPr/>
            <p:nvPr/>
          </p:nvGrpSpPr>
          <p:grpSpPr>
            <a:xfrm>
              <a:off x="955040" y="1473201"/>
              <a:ext cx="4185919" cy="4460240"/>
              <a:chOff x="1977100" y="711200"/>
              <a:chExt cx="4799619" cy="5465763"/>
            </a:xfrm>
          </p:grpSpPr>
          <p:pic>
            <p:nvPicPr>
              <p:cNvPr id="8" name="Content Placeholder 4" descr="The brown marmorated stink bug, a winged pest from Asia that is eating crops and infesting U.S. homes. U.S. Department of Agriculture (USDA) Agricultural Research Service (ARS) scientists are launching a campaign to ask volunteers to count the number of stink bugs in their homes. USDA-ARS photo by Stephen Ausmus.">
                <a:extLst>
                  <a:ext uri="{FF2B5EF4-FFF2-40B4-BE49-F238E27FC236}">
                    <a16:creationId xmlns:a16="http://schemas.microsoft.com/office/drawing/2014/main" id="{C5AA59CF-4F1F-42D4-9BD3-CBA89F3BADE9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77100" y="711200"/>
                <a:ext cx="4799619" cy="546576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1F2FA862-AF72-467C-8782-8C0AD01F2F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4557106">
                <a:off x="2913092" y="4820973"/>
                <a:ext cx="1203784" cy="1242579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74B9B61B-9BE6-4E46-8E9E-25BAE86181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3060620">
                <a:off x="2164280" y="3837782"/>
                <a:ext cx="1203784" cy="1242579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DA400846-0818-4F17-9975-37C4156941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19008110">
                <a:off x="2239368" y="2208961"/>
                <a:ext cx="1494843" cy="1570015"/>
              </a:xfrm>
              <a:prstGeom prst="rect">
                <a:avLst/>
              </a:prstGeom>
            </p:spPr>
          </p:pic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E64847D-9ACB-4EC5-81CA-E39A9653B36D}"/>
                </a:ext>
              </a:extLst>
            </p:cNvPr>
            <p:cNvSpPr txBox="1"/>
            <p:nvPr/>
          </p:nvSpPr>
          <p:spPr>
            <a:xfrm>
              <a:off x="717972" y="6490711"/>
              <a:ext cx="90058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5B616B"/>
                  </a:solidFill>
                  <a:latin typeface="Source Sans Pro" panose="020B05030304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Image created using </a:t>
              </a:r>
              <a:r>
                <a:rPr lang="en-US" sz="1200" dirty="0">
                  <a:solidFill>
                    <a:srgbClr val="5B616B"/>
                  </a:solidFill>
                  <a:effectLst/>
                  <a:latin typeface="Source Sans Pro" panose="020B05030304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USDA-ARS photo by Stephen Ausmus. </a:t>
              </a:r>
              <a:r>
                <a:rPr lang="en-US" sz="1200" u="sng" dirty="0">
                  <a:solidFill>
                    <a:srgbClr val="0563C1"/>
                  </a:solidFill>
                  <a:effectLst/>
                  <a:latin typeface="Source Sans Pro" panose="020B050303040302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4"/>
                </a:rPr>
                <a:t>https://www.usda.gov/media/blog/2013/09/13/stop-stink-bug-project</a:t>
              </a:r>
              <a:r>
                <a:rPr lang="en-US" sz="1200" dirty="0">
                  <a:solidFill>
                    <a:srgbClr val="5B616B"/>
                  </a:solidFill>
                  <a:effectLst/>
                  <a:latin typeface="Source Sans Pro" panose="020B05030304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9207F43-2F9E-4415-9F10-E71CBAB7C767}"/>
              </a:ext>
            </a:extLst>
          </p:cNvPr>
          <p:cNvSpPr txBox="1"/>
          <p:nvPr/>
        </p:nvSpPr>
        <p:spPr>
          <a:xfrm>
            <a:off x="5836861" y="1591835"/>
            <a:ext cx="4632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 you see?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 see ___ stink bugs  at the_________.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do you know?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 know that ___ and___ make ___.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 know the ___ +___= ____.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506A57-4831-4F99-BACB-F9F3F45DCDCA}"/>
              </a:ext>
            </a:extLst>
          </p:cNvPr>
          <p:cNvSpPr txBox="1"/>
          <p:nvPr/>
        </p:nvSpPr>
        <p:spPr>
          <a:xfrm>
            <a:off x="2284101" y="5769146"/>
            <a:ext cx="183259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Bottom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9591E9-C932-436C-A1F7-B987CBD8ED4E}"/>
              </a:ext>
            </a:extLst>
          </p:cNvPr>
          <p:cNvSpPr txBox="1"/>
          <p:nvPr/>
        </p:nvSpPr>
        <p:spPr>
          <a:xfrm>
            <a:off x="2558298" y="1299448"/>
            <a:ext cx="979401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Top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EC4AB4-6BCD-4285-BC0A-CC5B4091E0CB}"/>
              </a:ext>
            </a:extLst>
          </p:cNvPr>
          <p:cNvSpPr txBox="1"/>
          <p:nvPr/>
        </p:nvSpPr>
        <p:spPr>
          <a:xfrm>
            <a:off x="4557440" y="3551729"/>
            <a:ext cx="116703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Right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C7DAF3-C2E6-4DCC-8C82-8DCF5D8E2A43}"/>
              </a:ext>
            </a:extLst>
          </p:cNvPr>
          <p:cNvSpPr txBox="1"/>
          <p:nvPr/>
        </p:nvSpPr>
        <p:spPr>
          <a:xfrm>
            <a:off x="317027" y="3551730"/>
            <a:ext cx="116703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Left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8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F4A75-9244-49F9-94BB-4649AFE1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87120"/>
          </a:xfrm>
        </p:spPr>
        <p:txBody>
          <a:bodyPr>
            <a:normAutofit/>
          </a:bodyPr>
          <a:lstStyle/>
          <a:p>
            <a:r>
              <a:rPr lang="en-US" dirty="0"/>
              <a:t>Share Your Strategy</a:t>
            </a:r>
            <a:br>
              <a:rPr lang="en-US" dirty="0"/>
            </a:br>
            <a:r>
              <a:rPr lang="en-US" sz="1800" dirty="0"/>
              <a:t>Discussion Sentence Frames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E0EE-A4F8-4638-8731-DB77FBF83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6594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How many stink bugs do you see?</a:t>
            </a:r>
          </a:p>
          <a:p>
            <a:endParaRPr lang="en-US" dirty="0"/>
          </a:p>
          <a:p>
            <a:pPr lvl="1"/>
            <a:r>
              <a:rPr lang="en-US" dirty="0"/>
              <a:t>I see ____ stink bugs.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do you know?</a:t>
            </a:r>
          </a:p>
          <a:p>
            <a:endParaRPr lang="en-US" dirty="0"/>
          </a:p>
          <a:p>
            <a:pPr lvl="1"/>
            <a:r>
              <a:rPr lang="en-US" dirty="0"/>
              <a:t>I see ___ stink bugs  at the (top, bottom, left, right).</a:t>
            </a:r>
          </a:p>
          <a:p>
            <a:pPr lvl="1"/>
            <a:r>
              <a:rPr lang="en-US" dirty="0"/>
              <a:t>I know that ___ and___ make ___.</a:t>
            </a:r>
          </a:p>
          <a:p>
            <a:pPr lvl="1"/>
            <a:r>
              <a:rPr lang="en-US" dirty="0"/>
              <a:t>I know the ___ +___= ____.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1D2C2B-3C94-41BD-8D24-E16967E4EAFA}"/>
              </a:ext>
            </a:extLst>
          </p:cNvPr>
          <p:cNvSpPr txBox="1"/>
          <p:nvPr/>
        </p:nvSpPr>
        <p:spPr>
          <a:xfrm>
            <a:off x="8077199" y="6063279"/>
            <a:ext cx="1897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Within 10 Image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BBBE175-19D6-4BE5-93B6-C10B7B7C5839}"/>
              </a:ext>
            </a:extLst>
          </p:cNvPr>
          <p:cNvGrpSpPr/>
          <p:nvPr/>
        </p:nvGrpSpPr>
        <p:grpSpPr>
          <a:xfrm>
            <a:off x="6551037" y="802048"/>
            <a:ext cx="4950167" cy="5372858"/>
            <a:chOff x="6551037" y="802048"/>
            <a:chExt cx="4950167" cy="537285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1335509-4F0D-4238-A34B-64B7667BEC76}"/>
                </a:ext>
              </a:extLst>
            </p:cNvPr>
            <p:cNvGrpSpPr/>
            <p:nvPr/>
          </p:nvGrpSpPr>
          <p:grpSpPr>
            <a:xfrm>
              <a:off x="6673042" y="802048"/>
              <a:ext cx="4706158" cy="4661094"/>
              <a:chOff x="1977100" y="711200"/>
              <a:chExt cx="4799619" cy="5465763"/>
            </a:xfrm>
          </p:grpSpPr>
          <p:pic>
            <p:nvPicPr>
              <p:cNvPr id="5" name="Content Placeholder 4" descr="The brown marmorated stink bug, a winged pest from Asia that is eating crops and infesting U.S. homes. U.S. Department of Agriculture (USDA) Agricultural Research Service (ARS) scientists are launching a campaign to ask volunteers to count the number of stink bugs in their homes. USDA-ARS photo by Stephen Ausmus.">
                <a:extLst>
                  <a:ext uri="{FF2B5EF4-FFF2-40B4-BE49-F238E27FC236}">
                    <a16:creationId xmlns:a16="http://schemas.microsoft.com/office/drawing/2014/main" id="{F2E97E54-7BB0-40A9-8C25-FF45A79F226A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77100" y="711200"/>
                <a:ext cx="4799619" cy="546576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809F50C0-0739-4924-BF00-6F25107F14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4557106">
                <a:off x="2913092" y="4820973"/>
                <a:ext cx="1203784" cy="1242579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CBF1006A-48E5-4F68-A187-A428137250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3060620">
                <a:off x="2164280" y="3837782"/>
                <a:ext cx="1203784" cy="1242579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891EDE66-29E1-467E-9E49-AFA1E62B3A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19008110">
                <a:off x="2239368" y="2208961"/>
                <a:ext cx="1494843" cy="1570015"/>
              </a:xfrm>
              <a:prstGeom prst="rect">
                <a:avLst/>
              </a:prstGeom>
            </p:spPr>
          </p:pic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551DF89-2282-433E-829F-6973F394B0C7}"/>
                </a:ext>
              </a:extLst>
            </p:cNvPr>
            <p:cNvSpPr txBox="1"/>
            <p:nvPr/>
          </p:nvSpPr>
          <p:spPr>
            <a:xfrm>
              <a:off x="6551037" y="5482409"/>
              <a:ext cx="4950167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rgbClr val="5B616B"/>
                  </a:solidFill>
                  <a:effectLst/>
                  <a:latin typeface="Source Sans Pro" panose="020B05030304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Image created using USDA-ARS photo by Stephen Ausmus. </a:t>
              </a:r>
              <a:r>
                <a:rPr lang="en-US" sz="1050" u="sng" dirty="0">
                  <a:solidFill>
                    <a:srgbClr val="0563C1"/>
                  </a:solidFill>
                  <a:effectLst/>
                  <a:latin typeface="Source Sans Pro" panose="020B050303040302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4"/>
                </a:rPr>
                <a:t>https://www.usda.gov/media/blog/2013/09/13/stop-stink-bug-project</a:t>
              </a:r>
              <a:r>
                <a:rPr lang="en-US" sz="1050" dirty="0">
                  <a:solidFill>
                    <a:srgbClr val="5B616B"/>
                  </a:solidFill>
                  <a:effectLst/>
                  <a:latin typeface="Source Sans Pro" panose="020B05030304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1815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F4A75-9244-49F9-94BB-4649AFE1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120" y="674985"/>
            <a:ext cx="8596668" cy="1087120"/>
          </a:xfrm>
        </p:spPr>
        <p:txBody>
          <a:bodyPr/>
          <a:lstStyle/>
          <a:p>
            <a:r>
              <a:rPr lang="en-US" dirty="0"/>
              <a:t>Share Your Strategy</a:t>
            </a:r>
            <a:br>
              <a:rPr lang="en-US" dirty="0"/>
            </a:br>
            <a:r>
              <a:rPr lang="en-US" sz="1800" dirty="0"/>
              <a:t>Discussion Sentence Frames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E0EE-A4F8-4638-8731-DB77FBF83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952" y="1961888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How many stink bugs do you see?</a:t>
            </a:r>
          </a:p>
          <a:p>
            <a:endParaRPr lang="en-US" dirty="0"/>
          </a:p>
          <a:p>
            <a:pPr lvl="1"/>
            <a:r>
              <a:rPr lang="en-US" dirty="0"/>
              <a:t>I see ____ stink bugs.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do you know?</a:t>
            </a:r>
          </a:p>
          <a:p>
            <a:endParaRPr lang="en-US" dirty="0"/>
          </a:p>
          <a:p>
            <a:pPr lvl="1"/>
            <a:r>
              <a:rPr lang="en-US" dirty="0"/>
              <a:t>I see ___ stink bugs  at the (top, bottom, left, right).</a:t>
            </a:r>
          </a:p>
          <a:p>
            <a:pPr lvl="1"/>
            <a:r>
              <a:rPr lang="en-US" dirty="0"/>
              <a:t>I know that ___ and___ make ___.</a:t>
            </a:r>
          </a:p>
          <a:p>
            <a:pPr lvl="1"/>
            <a:r>
              <a:rPr lang="en-US" dirty="0"/>
              <a:t>I know the ___ +___= ____.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5BC744-A9FC-4439-B36A-B4E583A889EB}"/>
              </a:ext>
            </a:extLst>
          </p:cNvPr>
          <p:cNvSpPr txBox="1"/>
          <p:nvPr/>
        </p:nvSpPr>
        <p:spPr>
          <a:xfrm>
            <a:off x="7929515" y="6345302"/>
            <a:ext cx="1962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Within 20 Image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6B484A6-E110-4F88-A2EF-777964C1A1A0}"/>
              </a:ext>
            </a:extLst>
          </p:cNvPr>
          <p:cNvGrpSpPr/>
          <p:nvPr/>
        </p:nvGrpSpPr>
        <p:grpSpPr>
          <a:xfrm>
            <a:off x="6197600" y="1151730"/>
            <a:ext cx="5655048" cy="5059609"/>
            <a:chOff x="1762078" y="696118"/>
            <a:chExt cx="7631850" cy="602848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4EFF219-A119-4FEE-A5E0-908B5AF5734E}"/>
                </a:ext>
              </a:extLst>
            </p:cNvPr>
            <p:cNvSpPr txBox="1"/>
            <p:nvPr/>
          </p:nvSpPr>
          <p:spPr>
            <a:xfrm>
              <a:off x="2387600" y="6229536"/>
              <a:ext cx="6471920" cy="495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rgbClr val="5B616B"/>
                  </a:solidFill>
                  <a:effectLst/>
                  <a:latin typeface="Source Sans Pro" panose="020B05030304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Image created using USDA-ARS photo by Stephen Ausmus. </a:t>
              </a:r>
              <a:r>
                <a:rPr lang="en-US" sz="1050" u="sng" dirty="0">
                  <a:solidFill>
                    <a:srgbClr val="0563C1"/>
                  </a:solidFill>
                  <a:effectLst/>
                  <a:latin typeface="Source Sans Pro" panose="020B050303040302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2"/>
                </a:rPr>
                <a:t>https://www.usda.gov/media/blog/2013/09/13/stop-stink-bug-project</a:t>
              </a:r>
              <a:r>
                <a:rPr lang="en-US" sz="1050" dirty="0">
                  <a:solidFill>
                    <a:srgbClr val="5B616B"/>
                  </a:solidFill>
                  <a:effectLst/>
                  <a:latin typeface="Source Sans Pro" panose="020B05030304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9BA84C0-162A-4BF7-A295-C4F0FAB5C4C9}"/>
                </a:ext>
              </a:extLst>
            </p:cNvPr>
            <p:cNvGrpSpPr/>
            <p:nvPr/>
          </p:nvGrpSpPr>
          <p:grpSpPr>
            <a:xfrm>
              <a:off x="1762078" y="696118"/>
              <a:ext cx="7631850" cy="5465764"/>
              <a:chOff x="1762078" y="696118"/>
              <a:chExt cx="7631850" cy="5465764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B297F6D5-7CD3-43B7-82DC-0D10B34BA20A}"/>
                  </a:ext>
                </a:extLst>
              </p:cNvPr>
              <p:cNvGrpSpPr/>
              <p:nvPr/>
            </p:nvGrpSpPr>
            <p:grpSpPr>
              <a:xfrm>
                <a:off x="1762078" y="696118"/>
                <a:ext cx="7595282" cy="5465764"/>
                <a:chOff x="2331038" y="696117"/>
                <a:chExt cx="7595282" cy="5465764"/>
              </a:xfrm>
            </p:grpSpPr>
            <p:pic>
              <p:nvPicPr>
                <p:cNvPr id="23" name="Content Placeholder 4" descr="The brown marmorated stink bug, a winged pest from Asia that is eating crops and infesting U.S. homes. U.S. Department of Agriculture (USDA) Agricultural Research Service (ARS) scientists are launching a campaign to ask volunteers to count the number of stink bugs in their homes. USDA-ARS photo by Stephen Ausmus.">
                  <a:extLst>
                    <a:ext uri="{FF2B5EF4-FFF2-40B4-BE49-F238E27FC236}">
                      <a16:creationId xmlns:a16="http://schemas.microsoft.com/office/drawing/2014/main" id="{10C5F35F-7B3E-4BFC-9FA0-76BFC8C3994C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4022"/>
                <a:stretch/>
              </p:blipFill>
              <p:spPr bwMode="auto">
                <a:xfrm>
                  <a:off x="5319740" y="696118"/>
                  <a:ext cx="4606580" cy="546576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" name="Picture 23">
                  <a:extLst>
                    <a:ext uri="{FF2B5EF4-FFF2-40B4-BE49-F238E27FC236}">
                      <a16:creationId xmlns:a16="http://schemas.microsoft.com/office/drawing/2014/main" id="{CE3B1696-0370-4065-AF22-1DF1D65D320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4557106">
                  <a:off x="6116898" y="4694442"/>
                  <a:ext cx="1203784" cy="1242579"/>
                </a:xfrm>
                <a:prstGeom prst="rect">
                  <a:avLst/>
                </a:prstGeom>
              </p:spPr>
            </p:pic>
            <p:pic>
              <p:nvPicPr>
                <p:cNvPr id="25" name="Content Placeholder 4" descr="The brown marmorated stink bug, a winged pest from Asia that is eating crops and infesting U.S. homes. U.S. Department of Agriculture (USDA) Agricultural Research Service (ARS) scientists are launching a campaign to ask volunteers to count the number of stink bugs in their homes. USDA-ARS photo by Stephen Ausmus.">
                  <a:extLst>
                    <a:ext uri="{FF2B5EF4-FFF2-40B4-BE49-F238E27FC236}">
                      <a16:creationId xmlns:a16="http://schemas.microsoft.com/office/drawing/2014/main" id="{ADEEE403-F8DA-477A-872F-247CCC97B01F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347" r="4233"/>
                <a:stretch/>
              </p:blipFill>
              <p:spPr bwMode="auto">
                <a:xfrm rot="10800000">
                  <a:off x="2331038" y="696117"/>
                  <a:ext cx="3235898" cy="546576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6" name="Picture 25">
                  <a:extLst>
                    <a:ext uri="{FF2B5EF4-FFF2-40B4-BE49-F238E27FC236}">
                      <a16:creationId xmlns:a16="http://schemas.microsoft.com/office/drawing/2014/main" id="{928B7066-54E0-4D8D-BCD5-91A830346AF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4557106">
                  <a:off x="4975948" y="4805891"/>
                  <a:ext cx="1203784" cy="1242579"/>
                </a:xfrm>
                <a:prstGeom prst="rect">
                  <a:avLst/>
                </a:prstGeom>
              </p:spPr>
            </p:pic>
            <p:pic>
              <p:nvPicPr>
                <p:cNvPr id="27" name="Picture 26">
                  <a:extLst>
                    <a:ext uri="{FF2B5EF4-FFF2-40B4-BE49-F238E27FC236}">
                      <a16:creationId xmlns:a16="http://schemas.microsoft.com/office/drawing/2014/main" id="{00BC035E-2353-4520-9FBF-E3D93AD2928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867886">
                  <a:off x="5063555" y="3377129"/>
                  <a:ext cx="1203784" cy="1242579"/>
                </a:xfrm>
                <a:prstGeom prst="rect">
                  <a:avLst/>
                </a:prstGeom>
              </p:spPr>
            </p:pic>
            <p:pic>
              <p:nvPicPr>
                <p:cNvPr id="28" name="Picture 27">
                  <a:extLst>
                    <a:ext uri="{FF2B5EF4-FFF2-40B4-BE49-F238E27FC236}">
                      <a16:creationId xmlns:a16="http://schemas.microsoft.com/office/drawing/2014/main" id="{0274F418-5FB3-4DDD-83FD-F79D15656E2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3645132">
                  <a:off x="6256820" y="2841537"/>
                  <a:ext cx="1203784" cy="1242579"/>
                </a:xfrm>
                <a:prstGeom prst="rect">
                  <a:avLst/>
                </a:prstGeom>
              </p:spPr>
            </p:pic>
            <p:pic>
              <p:nvPicPr>
                <p:cNvPr id="29" name="Picture 28">
                  <a:extLst>
                    <a:ext uri="{FF2B5EF4-FFF2-40B4-BE49-F238E27FC236}">
                      <a16:creationId xmlns:a16="http://schemas.microsoft.com/office/drawing/2014/main" id="{94EF4791-921E-4FE8-A28B-31447F9685B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4557106">
                  <a:off x="4572885" y="1017811"/>
                  <a:ext cx="1493709" cy="1242579"/>
                </a:xfrm>
                <a:prstGeom prst="rect">
                  <a:avLst/>
                </a:prstGeom>
              </p:spPr>
            </p:pic>
          </p:grp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BBADAFE6-6B8F-4D1E-BAFB-71BDDECF13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 rot="539560">
                <a:off x="8325112" y="4927034"/>
                <a:ext cx="1068816" cy="1105134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F22A28CB-8FE9-481A-8842-AF7711E68F1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93159" y="2333383"/>
                <a:ext cx="1132480" cy="117278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36389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87BF7-E55D-4F9F-B239-F13231187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Resources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74B38-27F0-45E1-9CD1-FF9DD0810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Strategy Recording Sheets ( within 10) Slide 7</a:t>
            </a:r>
          </a:p>
          <a:p>
            <a:r>
              <a:rPr lang="en-US" dirty="0">
                <a:solidFill>
                  <a:schemeClr val="tx1"/>
                </a:solidFill>
              </a:rPr>
              <a:t>Student Strategy Recording Sheets (within 20) Slide 8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961DF32-24C4-455F-88A2-17637BB44763}"/>
              </a:ext>
            </a:extLst>
          </p:cNvPr>
          <p:cNvGrpSpPr/>
          <p:nvPr/>
        </p:nvGrpSpPr>
        <p:grpSpPr>
          <a:xfrm>
            <a:off x="7607127" y="3190815"/>
            <a:ext cx="3333750" cy="3057585"/>
            <a:chOff x="8381365" y="119063"/>
            <a:chExt cx="3333750" cy="3057585"/>
          </a:xfrm>
        </p:grpSpPr>
        <p:pic>
          <p:nvPicPr>
            <p:cNvPr id="5" name="Picture 2" descr="Brown marmorated stink bug">
              <a:extLst>
                <a:ext uri="{FF2B5EF4-FFF2-40B4-BE49-F238E27FC236}">
                  <a16:creationId xmlns:a16="http://schemas.microsoft.com/office/drawing/2014/main" id="{F1E12E03-C142-47FD-A0F9-8CD9CD85FC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1365" y="119063"/>
              <a:ext cx="3333750" cy="2657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B1B42E4-E475-4263-8FED-C55EB9B520B4}"/>
                </a:ext>
              </a:extLst>
            </p:cNvPr>
            <p:cNvSpPr txBox="1"/>
            <p:nvPr/>
          </p:nvSpPr>
          <p:spPr>
            <a:xfrm>
              <a:off x="8381365" y="2776538"/>
              <a:ext cx="33337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0" i="1" dirty="0"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Brown marmorated stink bug </a:t>
              </a:r>
              <a:r>
                <a:rPr lang="en-US" sz="1000" b="0" i="0" dirty="0" err="1"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Halyomorpha</a:t>
              </a:r>
              <a:r>
                <a:rPr lang="en-US" sz="1000" b="0" i="0" dirty="0"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</a:t>
              </a:r>
              <a:r>
                <a:rPr lang="en-US" sz="1000" b="0" i="0" dirty="0" err="1"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halys</a:t>
              </a:r>
              <a:r>
                <a:rPr lang="en-US" sz="1000" b="0" i="1" dirty="0"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 (</a:t>
              </a:r>
              <a:r>
                <a:rPr lang="en-US" sz="1000" b="0" i="1" dirty="0" err="1"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Stål</a:t>
              </a:r>
              <a:r>
                <a:rPr lang="en-US" sz="1000" b="0" i="1" dirty="0"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). Photo: iStock.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62336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4CDDBF0-CD92-4DAE-B84F-48DCF90CE3A4}"/>
              </a:ext>
            </a:extLst>
          </p:cNvPr>
          <p:cNvGrpSpPr/>
          <p:nvPr/>
        </p:nvGrpSpPr>
        <p:grpSpPr>
          <a:xfrm>
            <a:off x="1391920" y="1727201"/>
            <a:ext cx="4185919" cy="4460240"/>
            <a:chOff x="1977100" y="711200"/>
            <a:chExt cx="4799619" cy="5465763"/>
          </a:xfrm>
        </p:grpSpPr>
        <p:pic>
          <p:nvPicPr>
            <p:cNvPr id="5" name="Content Placeholder 4" descr="The brown marmorated stink bug, a winged pest from Asia that is eating crops and infesting U.S. homes. U.S. Department of Agriculture (USDA) Agricultural Research Service (ARS) scientists are launching a campaign to ask volunteers to count the number of stink bugs in their homes. USDA-ARS photo by Stephen Ausmus.">
              <a:extLst>
                <a:ext uri="{FF2B5EF4-FFF2-40B4-BE49-F238E27FC236}">
                  <a16:creationId xmlns:a16="http://schemas.microsoft.com/office/drawing/2014/main" id="{AF6EA0EC-4ABB-4B98-BB72-98C4DF079D51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7100" y="711200"/>
              <a:ext cx="4799619" cy="54657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9544B4B-C1A4-46D2-98EE-BF9B07CC1342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 rot="4557106">
              <a:off x="2913092" y="4820973"/>
              <a:ext cx="1203784" cy="124257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841F9D6-C03C-4393-9B67-44EA89315430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 rot="3060620">
              <a:off x="2164280" y="3837782"/>
              <a:ext cx="1203784" cy="124257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E745452-61EA-4B42-A217-DA50EC592B96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 rot="19008110">
              <a:off x="2239368" y="2208961"/>
              <a:ext cx="1494843" cy="1570015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7B5E62D-C2DE-4AF3-A84C-5B0BB98EC926}"/>
              </a:ext>
            </a:extLst>
          </p:cNvPr>
          <p:cNvSpPr txBox="1"/>
          <p:nvPr/>
        </p:nvSpPr>
        <p:spPr>
          <a:xfrm>
            <a:off x="690880" y="688779"/>
            <a:ext cx="10444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__________________________   Strategy </a:t>
            </a:r>
          </a:p>
        </p:txBody>
      </p:sp>
    </p:spTree>
    <p:extLst>
      <p:ext uri="{BB962C8B-B14F-4D97-AF65-F5344CB8AC3E}">
        <p14:creationId xmlns:p14="http://schemas.microsoft.com/office/powerpoint/2010/main" val="167739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5669412B-0E93-484E-B696-E75EFFCEE89F}"/>
              </a:ext>
            </a:extLst>
          </p:cNvPr>
          <p:cNvSpPr txBox="1"/>
          <p:nvPr/>
        </p:nvSpPr>
        <p:spPr>
          <a:xfrm>
            <a:off x="690880" y="688779"/>
            <a:ext cx="10444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__________________________   Strategy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A4220D1-7584-42DA-8A41-EE207E8A0411}"/>
              </a:ext>
            </a:extLst>
          </p:cNvPr>
          <p:cNvGrpSpPr/>
          <p:nvPr/>
        </p:nvGrpSpPr>
        <p:grpSpPr>
          <a:xfrm>
            <a:off x="491752" y="1929190"/>
            <a:ext cx="5604248" cy="4034730"/>
            <a:chOff x="1762078" y="696118"/>
            <a:chExt cx="7631850" cy="546576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C8E5261-8FC3-4658-AAEA-6EDD6E1B8A2A}"/>
                </a:ext>
              </a:extLst>
            </p:cNvPr>
            <p:cNvGrpSpPr/>
            <p:nvPr/>
          </p:nvGrpSpPr>
          <p:grpSpPr>
            <a:xfrm>
              <a:off x="1762078" y="696118"/>
              <a:ext cx="7595282" cy="5465764"/>
              <a:chOff x="2331038" y="696117"/>
              <a:chExt cx="7595282" cy="5465764"/>
            </a:xfrm>
          </p:grpSpPr>
          <p:pic>
            <p:nvPicPr>
              <p:cNvPr id="24" name="Content Placeholder 4" descr="The brown marmorated stink bug, a winged pest from Asia that is eating crops and infesting U.S. homes. U.S. Department of Agriculture (USDA) Agricultural Research Service (ARS) scientists are launching a campaign to ask volunteers to count the number of stink bugs in their homes. USDA-ARS photo by Stephen Ausmus.">
                <a:extLst>
                  <a:ext uri="{FF2B5EF4-FFF2-40B4-BE49-F238E27FC236}">
                    <a16:creationId xmlns:a16="http://schemas.microsoft.com/office/drawing/2014/main" id="{12F161E9-2F88-44D4-B3B7-C01AA801C6D3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22"/>
              <a:stretch/>
            </p:blipFill>
            <p:spPr bwMode="auto">
              <a:xfrm>
                <a:off x="5319740" y="696118"/>
                <a:ext cx="4606580" cy="546576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63BD26D4-B54C-4650-B6A8-E9CA038B7F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4557106">
                <a:off x="6116898" y="4694442"/>
                <a:ext cx="1203784" cy="1242579"/>
              </a:xfrm>
              <a:prstGeom prst="rect">
                <a:avLst/>
              </a:prstGeom>
            </p:spPr>
          </p:pic>
          <p:pic>
            <p:nvPicPr>
              <p:cNvPr id="26" name="Content Placeholder 4" descr="The brown marmorated stink bug, a winged pest from Asia that is eating crops and infesting U.S. homes. U.S. Department of Agriculture (USDA) Agricultural Research Service (ARS) scientists are launching a campaign to ask volunteers to count the number of stink bugs in their homes. USDA-ARS photo by Stephen Ausmus.">
                <a:extLst>
                  <a:ext uri="{FF2B5EF4-FFF2-40B4-BE49-F238E27FC236}">
                    <a16:creationId xmlns:a16="http://schemas.microsoft.com/office/drawing/2014/main" id="{E05B7E83-6EAE-403D-B2FB-7C94F88064E3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347" r="4233"/>
              <a:stretch/>
            </p:blipFill>
            <p:spPr bwMode="auto">
              <a:xfrm rot="10800000">
                <a:off x="2331038" y="696117"/>
                <a:ext cx="3235898" cy="546576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2DBC28C3-5011-4757-ACA6-2AC74877FC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4557106">
                <a:off x="4975948" y="4805891"/>
                <a:ext cx="1203784" cy="1242579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7E5683EB-B628-4C54-AB9B-2B3DB743BC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1867886">
                <a:off x="5063555" y="3377129"/>
                <a:ext cx="1203784" cy="1242579"/>
              </a:xfrm>
              <a:prstGeom prst="rect">
                <a:avLst/>
              </a:prstGeom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BBE5FBA-B964-4E0D-9B68-DD5C8CC8C87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13645132">
                <a:off x="6256820" y="2841537"/>
                <a:ext cx="1203784" cy="1242579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F6341075-F8DA-4034-AB24-1960BFA112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4557106">
                <a:off x="4572885" y="1017811"/>
                <a:ext cx="1493709" cy="1242579"/>
              </a:xfrm>
              <a:prstGeom prst="rect">
                <a:avLst/>
              </a:prstGeom>
            </p:spPr>
          </p:pic>
        </p:grp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62924EB-042A-4650-9085-24528A790542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 rot="539560">
              <a:off x="8325112" y="4927034"/>
              <a:ext cx="1068816" cy="1105134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9BC32CD-32CC-4778-9D13-FA9D6A437D93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993159" y="2333383"/>
              <a:ext cx="1132480" cy="11727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937390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6B1A9E55D56245B650D2153B67D5EB" ma:contentTypeVersion="13" ma:contentTypeDescription="Create a new document." ma:contentTypeScope="" ma:versionID="e0cca47044e666c30a1f569a66121579">
  <xsd:schema xmlns:xsd="http://www.w3.org/2001/XMLSchema" xmlns:xs="http://www.w3.org/2001/XMLSchema" xmlns:p="http://schemas.microsoft.com/office/2006/metadata/properties" xmlns:ns2="b4615043-0953-40f0-b552-beb50d03437e" xmlns:ns3="c55b3bb5-80c2-477b-9cd7-7ce0abcb6fe5" targetNamespace="http://schemas.microsoft.com/office/2006/metadata/properties" ma:root="true" ma:fieldsID="9ee77010e0aae13fb741d711c2e659a7" ns2:_="" ns3:_="">
    <xsd:import namespace="b4615043-0953-40f0-b552-beb50d03437e"/>
    <xsd:import namespace="c55b3bb5-80c2-477b-9cd7-7ce0abcb6f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15043-0953-40f0-b552-beb50d0343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5b3bb5-80c2-477b-9cd7-7ce0abcb6f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1D11D1-07D5-4E04-A683-724F898FF7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15043-0953-40f0-b552-beb50d03437e"/>
    <ds:schemaRef ds:uri="c55b3bb5-80c2-477b-9cd7-7ce0abcb6f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428B96-B703-4A17-A232-8A9246EF8EC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A74D76F-C2CB-4EC7-9DEF-DF7B0535AF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1925</TotalTime>
  <Words>474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Source Sans Pro</vt:lpstr>
      <vt:lpstr>Trebuchet MS</vt:lpstr>
      <vt:lpstr>Verdana</vt:lpstr>
      <vt:lpstr>Wingdings 3</vt:lpstr>
      <vt:lpstr>Facet</vt:lpstr>
      <vt:lpstr>Too Many Stink Bugs</vt:lpstr>
      <vt:lpstr>Too Many Stink Bugs</vt:lpstr>
      <vt:lpstr>PowerPoint Presentation</vt:lpstr>
      <vt:lpstr>Scientist Need Our Help!</vt:lpstr>
      <vt:lpstr>Share Your Strategy Discussion Sentence Frames</vt:lpstr>
      <vt:lpstr>Share Your Strategy Discussion Sentence Frames</vt:lpstr>
      <vt:lpstr>Lesson Resources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fk</dc:creator>
  <cp:lastModifiedBy>Katie Hatam</cp:lastModifiedBy>
  <cp:revision>35</cp:revision>
  <dcterms:created xsi:type="dcterms:W3CDTF">2020-12-02T16:47:04Z</dcterms:created>
  <dcterms:modified xsi:type="dcterms:W3CDTF">2021-07-23T21:30:20Z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0x010100E96B1A9E55D56245B650D2153B67D5EB</vt:lpwstr>
  </property>
</Properties>
</file>