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Century Gothic" panose="020B050202020202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8" roundtripDataSignature="AMtx7mhpewFErkhIJJZDBpNLhSLW0OAV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A7260-29E8-4D64-A08D-B699573693DA}" v="1" dt="2021-07-23T21:30:35.023"/>
  </p1510:revLst>
</p1510:revInfo>
</file>

<file path=ppt/tableStyles.xml><?xml version="1.0" encoding="utf-8"?>
<a:tblStyleLst xmlns:a="http://schemas.openxmlformats.org/drawingml/2006/main" def="{96832155-7ABB-436D-9115-AEA56C6B205C}">
  <a:tblStyle styleId="{96832155-7ABB-436D-9115-AEA56C6B205C}" styleName="Table_0">
    <a:wholeTbl>
      <a:tcTxStyle b="off" i="off">
        <a:font>
          <a:latin typeface="Century Gothic"/>
          <a:ea typeface="Century Gothic"/>
          <a:cs typeface="Century Gothic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2E7E6"/>
          </a:solidFill>
        </a:fill>
      </a:tcStyle>
    </a:wholeTbl>
    <a:band1H>
      <a:tcTxStyle/>
      <a:tcStyle>
        <a:tcBdr/>
        <a:fill>
          <a:solidFill>
            <a:srgbClr val="E3C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3C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entury Gothic"/>
          <a:ea typeface="Century Gothic"/>
          <a:cs typeface="Century Gothic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7.fntdata"/><Relationship Id="rId3" Type="http://schemas.openxmlformats.org/officeDocument/2006/relationships/customXml" Target="../customXml/item3.xml"/><Relationship Id="rId21" Type="http://schemas.openxmlformats.org/officeDocument/2006/relationships/font" Target="fonts/font2.fntdata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6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4.fntdata"/><Relationship Id="rId28" Type="http://customschemas.google.com/relationships/presentationmetadata" Target="metadata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ie Hatam" userId="e45f8b87-e03c-4ef5-8a71-dac366a77609" providerId="ADAL" clId="{00BA7260-29E8-4D64-A08D-B699573693DA}"/>
    <pc:docChg chg="modSld">
      <pc:chgData name="Katie Hatam" userId="e45f8b87-e03c-4ef5-8a71-dac366a77609" providerId="ADAL" clId="{00BA7260-29E8-4D64-A08D-B699573693DA}" dt="2021-07-23T21:30:41.541" v="1" actId="1076"/>
      <pc:docMkLst>
        <pc:docMk/>
      </pc:docMkLst>
      <pc:sldChg chg="addSp modSp mod modNotes">
        <pc:chgData name="Katie Hatam" userId="e45f8b87-e03c-4ef5-8a71-dac366a77609" providerId="ADAL" clId="{00BA7260-29E8-4D64-A08D-B699573693DA}" dt="2021-07-23T21:30:41.541" v="1" actId="1076"/>
        <pc:sldMkLst>
          <pc:docMk/>
          <pc:sldMk cId="0" sldId="256"/>
        </pc:sldMkLst>
        <pc:spChg chg="add mod">
          <ac:chgData name="Katie Hatam" userId="e45f8b87-e03c-4ef5-8a71-dac366a77609" providerId="ADAL" clId="{00BA7260-29E8-4D64-A08D-B699573693DA}" dt="2021-07-23T21:30:41.541" v="1" actId="1076"/>
          <ac:spMkLst>
            <pc:docMk/>
            <pc:sldMk cId="0" sldId="256"/>
            <ac:spMk id="4" creationId="{A15E7E10-785A-496E-A98A-F68B3194CD7C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dde0767e7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dde0767e7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  <a:defRPr sz="7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1000"/>
              </a:spcBef>
              <a:spcAft>
                <a:spcPts val="0"/>
              </a:spcAft>
              <a:buSzPts val="1600"/>
              <a:buNone/>
              <a:defRPr cap="none">
                <a:solidFill>
                  <a:srgbClr val="86D1D8"/>
                </a:solidFill>
              </a:defRPr>
            </a:lvl1pPr>
            <a:lvl2pPr lvl="1" algn="ctr">
              <a:spcBef>
                <a:spcPts val="1000"/>
              </a:spcBef>
              <a:spcAft>
                <a:spcPts val="0"/>
              </a:spcAft>
              <a:buSzPts val="1440"/>
              <a:buNone/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1000"/>
              </a:spcBef>
              <a:spcAft>
                <a:spcPts val="0"/>
              </a:spcAft>
              <a:buSzPts val="1280"/>
              <a:buNone/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1000"/>
              </a:spcBef>
              <a:spcAft>
                <a:spcPts val="0"/>
              </a:spcAft>
              <a:buSzPts val="112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noramic Picture with Caption">
  <p:cSld name="Panoramic Picture with Caption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4"/>
          <p:cNvSpPr txBox="1"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>
            <a:spLocks noGrp="1"/>
          </p:cNvSpPr>
          <p:nvPr>
            <p:ph type="pic" idx="2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body" idx="1"/>
          </p:nvPr>
        </p:nvSpPr>
        <p:spPr>
          <a:xfrm>
            <a:off x="1154956" y="5367325"/>
            <a:ext cx="8825656" cy="493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2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aption">
  <p:cSld name="Title and Caption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25"/>
          <p:cNvSpPr txBox="1"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8825659" cy="23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84" name="Google Shape;84;p25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5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5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with Caption">
  <p:cSld name="Quote with Caption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6"/>
          <p:cNvSpPr txBox="1"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entury Gothic"/>
              <a:buNone/>
              <a:defRPr sz="48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6"/>
          <p:cNvSpPr txBox="1">
            <a:spLocks noGrp="1"/>
          </p:cNvSpPr>
          <p:nvPr>
            <p:ph type="body" idx="1"/>
          </p:nvPr>
        </p:nvSpPr>
        <p:spPr>
          <a:xfrm>
            <a:off x="1930400" y="3771174"/>
            <a:ext cx="7279649" cy="342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 b="0" i="0" cap="small">
                <a:solidFill>
                  <a:srgbClr val="86D1D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0" name="Google Shape;90;p26"/>
          <p:cNvSpPr txBox="1">
            <a:spLocks noGrp="1"/>
          </p:cNvSpPr>
          <p:nvPr>
            <p:ph type="body" idx="2"/>
          </p:nvPr>
        </p:nvSpPr>
        <p:spPr>
          <a:xfrm>
            <a:off x="1154954" y="4350657"/>
            <a:ext cx="8825659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91" name="Google Shape;91;p2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4" name="Google Shape;94;p26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endParaRPr/>
          </a:p>
        </p:txBody>
      </p:sp>
      <p:sp>
        <p:nvSpPr>
          <p:cNvPr id="95" name="Google Shape;95;p26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200" b="0" i="0">
                <a:solidFill>
                  <a:srgbClr val="86D1D8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me Card">
  <p:cSld name="Name Card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7"/>
          <p:cNvSpPr txBox="1"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7"/>
          <p:cNvSpPr txBox="1"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9" name="Google Shape;99;p2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2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Column">
  <p:cSld name="3 Column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8"/>
          <p:cNvSpPr txBox="1"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5" name="Google Shape;105;p28"/>
          <p:cNvSpPr txBox="1">
            <a:spLocks noGrp="1"/>
          </p:cNvSpPr>
          <p:nvPr>
            <p:ph type="body" idx="2"/>
          </p:nvPr>
        </p:nvSpPr>
        <p:spPr>
          <a:xfrm>
            <a:off x="652463" y="2667000"/>
            <a:ext cx="2927350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6" name="Google Shape;106;p28"/>
          <p:cNvSpPr txBox="1">
            <a:spLocks noGrp="1"/>
          </p:cNvSpPr>
          <p:nvPr>
            <p:ph type="body" idx="3"/>
          </p:nvPr>
        </p:nvSpPr>
        <p:spPr>
          <a:xfrm>
            <a:off x="3883659" y="1981200"/>
            <a:ext cx="2936241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28"/>
          <p:cNvSpPr txBox="1">
            <a:spLocks noGrp="1"/>
          </p:cNvSpPr>
          <p:nvPr>
            <p:ph type="body" idx="4"/>
          </p:nvPr>
        </p:nvSpPr>
        <p:spPr>
          <a:xfrm>
            <a:off x="3873106" y="2667000"/>
            <a:ext cx="2946794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08" name="Google Shape;108;p28"/>
          <p:cNvSpPr txBox="1">
            <a:spLocks noGrp="1"/>
          </p:cNvSpPr>
          <p:nvPr>
            <p:ph type="body" idx="5"/>
          </p:nvPr>
        </p:nvSpPr>
        <p:spPr>
          <a:xfrm>
            <a:off x="7124700" y="1981200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28"/>
          <p:cNvSpPr txBox="1">
            <a:spLocks noGrp="1"/>
          </p:cNvSpPr>
          <p:nvPr>
            <p:ph type="body" idx="6"/>
          </p:nvPr>
        </p:nvSpPr>
        <p:spPr>
          <a:xfrm>
            <a:off x="7124700" y="2667000"/>
            <a:ext cx="2932113" cy="3589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10" name="Google Shape;110;p28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1" name="Google Shape;111;p28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2" name="Google Shape;112;p2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Picture Column">
  <p:cSld name="3 Picture Column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9"/>
          <p:cNvSpPr txBox="1"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9"/>
          <p:cNvSpPr>
            <a:spLocks noGrp="1"/>
          </p:cNvSpPr>
          <p:nvPr>
            <p:ph type="pic" idx="2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19" name="Google Shape;119;p29"/>
          <p:cNvSpPr txBox="1">
            <a:spLocks noGrp="1"/>
          </p:cNvSpPr>
          <p:nvPr>
            <p:ph type="body" idx="3"/>
          </p:nvPr>
        </p:nvSpPr>
        <p:spPr>
          <a:xfrm>
            <a:off x="652463" y="4827211"/>
            <a:ext cx="2940050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0" name="Google Shape;120;p29"/>
          <p:cNvSpPr txBox="1">
            <a:spLocks noGrp="1"/>
          </p:cNvSpPr>
          <p:nvPr>
            <p:ph type="body" idx="4"/>
          </p:nvPr>
        </p:nvSpPr>
        <p:spPr>
          <a:xfrm>
            <a:off x="3889375" y="4250949"/>
            <a:ext cx="2930525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1" name="Google Shape;121;p29"/>
          <p:cNvSpPr>
            <a:spLocks noGrp="1"/>
          </p:cNvSpPr>
          <p:nvPr>
            <p:ph type="pic" idx="5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2" name="Google Shape;122;p29"/>
          <p:cNvSpPr txBox="1">
            <a:spLocks noGrp="1"/>
          </p:cNvSpPr>
          <p:nvPr>
            <p:ph type="body" idx="6"/>
          </p:nvPr>
        </p:nvSpPr>
        <p:spPr>
          <a:xfrm>
            <a:off x="3888022" y="4827210"/>
            <a:ext cx="2934406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123" name="Google Shape;123;p29"/>
          <p:cNvSpPr txBox="1">
            <a:spLocks noGrp="1"/>
          </p:cNvSpPr>
          <p:nvPr>
            <p:ph type="body" idx="7"/>
          </p:nvPr>
        </p:nvSpPr>
        <p:spPr>
          <a:xfrm>
            <a:off x="7124700" y="4250949"/>
            <a:ext cx="2932113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124" name="Google Shape;124;p29"/>
          <p:cNvSpPr>
            <a:spLocks noGrp="1"/>
          </p:cNvSpPr>
          <p:nvPr>
            <p:ph type="pic" idx="8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25" name="Google Shape;125;p29"/>
          <p:cNvSpPr txBox="1">
            <a:spLocks noGrp="1"/>
          </p:cNvSpPr>
          <p:nvPr>
            <p:ph type="body" idx="9"/>
          </p:nvPr>
        </p:nvSpPr>
        <p:spPr>
          <a:xfrm>
            <a:off x="7124575" y="4827208"/>
            <a:ext cx="2935997" cy="659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cxnSp>
        <p:nvCxnSpPr>
          <p:cNvPr id="126" name="Google Shape;126;p29"/>
          <p:cNvCxnSpPr/>
          <p:nvPr/>
        </p:nvCxnSpPr>
        <p:spPr>
          <a:xfrm>
            <a:off x="3726142" y="2133600"/>
            <a:ext cx="0" cy="3962400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7" name="Google Shape;127;p29"/>
          <p:cNvCxnSpPr/>
          <p:nvPr/>
        </p:nvCxnSpPr>
        <p:spPr>
          <a:xfrm>
            <a:off x="6962227" y="2133600"/>
            <a:ext cx="0" cy="3966882"/>
          </a:xfrm>
          <a:prstGeom prst="straightConnector1">
            <a:avLst/>
          </a:prstGeom>
          <a:noFill/>
          <a:ln w="12700" cap="flat" cmpd="sng">
            <a:solidFill>
              <a:srgbClr val="86D1D8">
                <a:alpha val="40000"/>
              </a:srgbClr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" name="Google Shape;128;p2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3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30"/>
          <p:cNvSpPr txBox="1">
            <a:spLocks noGrp="1"/>
          </p:cNvSpPr>
          <p:nvPr>
            <p:ph type="body" idx="1"/>
          </p:nvPr>
        </p:nvSpPr>
        <p:spPr>
          <a:xfrm rot="5400000">
            <a:off x="3478842" y="-322612"/>
            <a:ext cx="4195481" cy="8946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34" name="Google Shape;134;p3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3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1"/>
          <p:cNvSpPr txBox="1">
            <a:spLocks noGrp="1"/>
          </p:cNvSpPr>
          <p:nvPr>
            <p:ph type="title"/>
          </p:nvPr>
        </p:nvSpPr>
        <p:spPr>
          <a:xfrm rot="5400000">
            <a:off x="6267450" y="2466975"/>
            <a:ext cx="5826125" cy="1752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31"/>
          <p:cNvSpPr txBox="1">
            <a:spLocks noGrp="1"/>
          </p:cNvSpPr>
          <p:nvPr>
            <p:ph type="body" idx="1"/>
          </p:nvPr>
        </p:nvSpPr>
        <p:spPr>
          <a:xfrm rot="5400000">
            <a:off x="1679575" y="-139699"/>
            <a:ext cx="5368924" cy="7423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140" name="Google Shape;140;p3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3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6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6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2pPr>
            <a:lvl3pPr marL="1371600" lvl="2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3pPr>
            <a:lvl4pPr marL="1828800" lvl="3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4pPr>
            <a:lvl5pPr marL="2286000" lvl="4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5pPr>
            <a:lvl6pPr marL="2743200" lvl="5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6pPr>
            <a:lvl7pPr marL="3200400" lvl="6" indent="-320039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7pPr>
            <a:lvl8pPr marL="3657600" lvl="7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8pPr>
            <a:lvl9pPr marL="4114800" lvl="8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/>
            </a:lvl9pPr>
          </a:lstStyle>
          <a:p>
            <a:endParaRPr/>
          </a:p>
        </p:txBody>
      </p:sp>
      <p:sp>
        <p:nvSpPr>
          <p:cNvPr id="26" name="Google Shape;26;p16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6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6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7"/>
          <p:cNvSpPr txBox="1"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  <a:defRPr sz="36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7"/>
          <p:cNvSpPr>
            <a:spLocks noGrp="1"/>
          </p:cNvSpPr>
          <p:nvPr>
            <p:ph type="pic" idx="2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noFill/>
          <a:ln>
            <a:noFill/>
          </a:ln>
          <a:effectLst>
            <a:outerShdw blurRad="50800" dist="50800" dir="540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None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32" name="Google Shape;32;p17"/>
          <p:cNvSpPr txBox="1">
            <a:spLocks noGrp="1"/>
          </p:cNvSpPr>
          <p:nvPr>
            <p:ph type="body" idx="1"/>
          </p:nvPr>
        </p:nvSpPr>
        <p:spPr>
          <a:xfrm>
            <a:off x="1154954" y="3657600"/>
            <a:ext cx="5084979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33" name="Google Shape;33;p17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7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7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8"/>
          <p:cNvSpPr txBox="1"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entury Gothic"/>
              <a:buNone/>
              <a:defRPr sz="4000" b="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cap="none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>
                <a:solidFill>
                  <a:schemeClr val="lt1"/>
                </a:solidFill>
              </a:defRPr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>
                <a:solidFill>
                  <a:schemeClr val="lt1"/>
                </a:solidFill>
              </a:defRPr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8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8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9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1"/>
          </p:nvPr>
        </p:nvSpPr>
        <p:spPr>
          <a:xfrm>
            <a:off x="1103312" y="2060575"/>
            <a:ext cx="4396339" cy="419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2"/>
          </p:nvPr>
        </p:nvSpPr>
        <p:spPr>
          <a:xfrm>
            <a:off x="5654493" y="2056092"/>
            <a:ext cx="4396341" cy="42002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0"/>
          <p:cNvSpPr txBox="1"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20"/>
          <p:cNvSpPr txBox="1">
            <a:spLocks noGrp="1"/>
          </p:cNvSpPr>
          <p:nvPr>
            <p:ph type="body" idx="2"/>
          </p:nvPr>
        </p:nvSpPr>
        <p:spPr>
          <a:xfrm>
            <a:off x="1103312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3" name="Google Shape;53;p20"/>
          <p:cNvSpPr txBox="1">
            <a:spLocks noGrp="1"/>
          </p:cNvSpPr>
          <p:nvPr>
            <p:ph type="body" idx="3"/>
          </p:nvPr>
        </p:nvSpPr>
        <p:spPr>
          <a:xfrm>
            <a:off x="5654495" y="1905000"/>
            <a:ext cx="4396339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920"/>
              <a:buNone/>
              <a:defRPr sz="2400" b="0">
                <a:solidFill>
                  <a:srgbClr val="86D1D8"/>
                </a:solidFill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1600"/>
              <a:buNone/>
              <a:defRPr sz="2000" b="1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1440"/>
              <a:buNone/>
              <a:defRPr sz="1800" b="1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128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20"/>
          <p:cNvSpPr txBox="1">
            <a:spLocks noGrp="1"/>
          </p:cNvSpPr>
          <p:nvPr>
            <p:ph type="body" idx="4"/>
          </p:nvPr>
        </p:nvSpPr>
        <p:spPr>
          <a:xfrm>
            <a:off x="5654495" y="2514600"/>
            <a:ext cx="4396339" cy="3741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1pPr>
            <a:lvl2pPr marL="914400" lvl="1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2pPr>
            <a:lvl3pPr marL="1371600" lvl="2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3pPr>
            <a:lvl4pPr marL="1828800" lvl="3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4pPr>
            <a:lvl5pPr marL="2286000" lvl="4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5pPr>
            <a:lvl6pPr marL="2743200" lvl="5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6pPr>
            <a:lvl7pPr marL="3200400" lvl="6" indent="-289560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7pPr>
            <a:lvl8pPr marL="3657600" lvl="7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8pPr>
            <a:lvl9pPr marL="4114800" lvl="8" indent="-289559" algn="l">
              <a:spcBef>
                <a:spcPts val="1000"/>
              </a:spcBef>
              <a:spcAft>
                <a:spcPts val="0"/>
              </a:spcAft>
              <a:buSzPts val="960"/>
              <a:buChar char="►"/>
              <a:defRPr sz="1200"/>
            </a:lvl9pPr>
          </a:lstStyle>
          <a:p>
            <a:endParaRPr/>
          </a:p>
        </p:txBody>
      </p:sp>
      <p:sp>
        <p:nvSpPr>
          <p:cNvPr id="55" name="Google Shape;55;p20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0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0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1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1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21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2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2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2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3"/>
          <p:cNvSpPr txBox="1"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entury Gothic"/>
              <a:buNone/>
              <a:defRPr sz="2400" b="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body" idx="1"/>
          </p:nvPr>
        </p:nvSpPr>
        <p:spPr>
          <a:xfrm>
            <a:off x="4784616" y="1447800"/>
            <a:ext cx="5195997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30200" algn="l">
              <a:spcBef>
                <a:spcPts val="1000"/>
              </a:spcBef>
              <a:spcAft>
                <a:spcPts val="0"/>
              </a:spcAft>
              <a:buSzPts val="1600"/>
              <a:buChar char="►"/>
              <a:defRPr sz="2000"/>
            </a:lvl1pPr>
            <a:lvl2pPr marL="914400" lvl="1" indent="-320040" algn="l">
              <a:spcBef>
                <a:spcPts val="1000"/>
              </a:spcBef>
              <a:spcAft>
                <a:spcPts val="0"/>
              </a:spcAft>
              <a:buSzPts val="1440"/>
              <a:buChar char="►"/>
              <a:defRPr sz="1800"/>
            </a:lvl2pPr>
            <a:lvl3pPr marL="1371600" lvl="2" indent="-309880" algn="l">
              <a:spcBef>
                <a:spcPts val="1000"/>
              </a:spcBef>
              <a:spcAft>
                <a:spcPts val="0"/>
              </a:spcAft>
              <a:buSzPts val="1280"/>
              <a:buChar char="►"/>
              <a:defRPr sz="1600"/>
            </a:lvl3pPr>
            <a:lvl4pPr marL="1828800" lvl="3" indent="-299719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4pPr>
            <a:lvl5pPr marL="2286000" lvl="4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5pPr>
            <a:lvl6pPr marL="2743200" lvl="5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6pPr>
            <a:lvl7pPr marL="3200400" lvl="6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7pPr>
            <a:lvl8pPr marL="3657600" lvl="7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8pPr>
            <a:lvl9pPr marL="4114800" lvl="8" indent="-299720" algn="l">
              <a:spcBef>
                <a:spcPts val="1000"/>
              </a:spcBef>
              <a:spcAft>
                <a:spcPts val="0"/>
              </a:spcAft>
              <a:buSzPts val="1120"/>
              <a:buChar char="►"/>
              <a:defRPr sz="1400"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body" idx="2"/>
          </p:nvPr>
        </p:nvSpPr>
        <p:spPr>
          <a:xfrm>
            <a:off x="1154953" y="3129280"/>
            <a:ext cx="3401063" cy="2895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1000"/>
              </a:spcBef>
              <a:spcAft>
                <a:spcPts val="0"/>
              </a:spcAft>
              <a:buSzPts val="1120"/>
              <a:buNone/>
              <a:defRPr sz="1400"/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960"/>
              <a:buNone/>
              <a:defRPr sz="1200"/>
            </a:lvl2pPr>
            <a:lvl3pPr marL="1371600" lvl="2" indent="-228600" algn="l">
              <a:spcBef>
                <a:spcPts val="1000"/>
              </a:spcBef>
              <a:spcAft>
                <a:spcPts val="0"/>
              </a:spcAft>
              <a:buSzPts val="800"/>
              <a:buNone/>
              <a:defRPr sz="1000"/>
            </a:lvl3pPr>
            <a:lvl4pPr marL="1828800" lvl="3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4pPr>
            <a:lvl5pPr marL="2286000" lvl="4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5pPr>
            <a:lvl6pPr marL="2743200" lvl="5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6pPr>
            <a:lvl7pPr marL="3200400" lvl="6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7pPr>
            <a:lvl8pPr marL="3657600" lvl="7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8pPr>
            <a:lvl9pPr marL="4114800" lvl="8" indent="-228600" algn="l">
              <a:spcBef>
                <a:spcPts val="1000"/>
              </a:spcBef>
              <a:spcAft>
                <a:spcPts val="0"/>
              </a:spcAft>
              <a:buSzPts val="72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3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3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4"/>
          <p:cNvPicPr preferRelativeResize="0"/>
          <p:nvPr/>
        </p:nvPicPr>
        <p:blipFill rotWithShape="1">
          <a:blip r:embed="rId20">
            <a:alphaModFix/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14"/>
          <p:cNvPicPr preferRelativeResize="0"/>
          <p:nvPr/>
        </p:nvPicPr>
        <p:blipFill rotWithShape="1">
          <a:blip r:embed="rId21">
            <a:alphaModFix/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4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>
            <a:gsLst>
              <a:gs pos="0">
                <a:srgbClr val="4CB9C3">
                  <a:alpha val="6666"/>
                </a:srgbClr>
              </a:gs>
              <a:gs pos="36000">
                <a:srgbClr val="4CB9C3">
                  <a:alpha val="5882"/>
                </a:srgbClr>
              </a:gs>
              <a:gs pos="69000">
                <a:srgbClr val="4CB9C3">
                  <a:alpha val="0"/>
                </a:srgbClr>
              </a:gs>
              <a:gs pos="100000">
                <a:srgbClr val="4CB9C3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9;p14"/>
          <p:cNvPicPr preferRelativeResize="0"/>
          <p:nvPr/>
        </p:nvPicPr>
        <p:blipFill rotWithShape="1">
          <a:blip r:embed="rId22">
            <a:alphaModFix/>
          </a:blip>
          <a:srcRect t="28812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4"/>
          <p:cNvPicPr preferRelativeResize="0"/>
          <p:nvPr/>
        </p:nvPicPr>
        <p:blipFill rotWithShape="1">
          <a:blip r:embed="rId23">
            <a:alphaModFix/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38100" dist="25400" dir="5400000" rotWithShape="0">
              <a:srgbClr val="000000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  <a:defRPr sz="4200" b="0" i="0" u="none" strike="noStrike" cap="none">
                <a:solidFill>
                  <a:schemeClr val="lt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3020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600"/>
              <a:buFont typeface="Noto Sans Symbols"/>
              <a:buChar char="►"/>
              <a:defRPr sz="20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2004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440"/>
              <a:buFont typeface="Noto Sans Symbols"/>
              <a:buChar char="►"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0988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280"/>
              <a:buFont typeface="Noto Sans Symbols"/>
              <a:buChar char="►"/>
              <a:defRPr sz="16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299719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200400" marR="0" lvl="6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657600" marR="0" lvl="7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4114800" marR="0" lvl="8" indent="-299720" algn="l" rtl="0">
              <a:spcBef>
                <a:spcPts val="1000"/>
              </a:spcBef>
              <a:spcAft>
                <a:spcPts val="0"/>
              </a:spcAft>
              <a:buClr>
                <a:srgbClr val="86D1D8"/>
              </a:buClr>
              <a:buSzPts val="1120"/>
              <a:buFont typeface="Noto Sans Symbols"/>
              <a:buChar char="►"/>
              <a:defRPr sz="14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dt" idx="10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ft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0" marR="0" lvl="1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0" marR="0" lvl="2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0" marR="0" lvl="3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0" marR="0" lvl="4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0" marR="0" lvl="5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0" marR="0" lvl="6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0" marR="0" lvl="7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0" marR="0" lvl="8" indent="0" algn="ctr" rtl="0">
              <a:spcBef>
                <a:spcPts val="0"/>
              </a:spcBef>
              <a:buNone/>
              <a:defRPr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nam02.safelinks.protection.outlook.com/?url=https%3A%2F%2Fpacificeducationinstitute.org%2F&amp;data=04%7C01%7CElizabeth.Schmitz%40k12.wa.us%7C41f396bd8007472104cb08d946428fd9%7Cb2fe5ccf10a546feae45a0267412af7a%7C0%7C0%7C637618073981325962%7CUnknown%7CTWFpbGZsb3d8eyJWIjoiMC4wLjAwMDAiLCJQIjoiV2luMzIiLCJBTiI6Ik1haWwiLCJXVCI6Mn0%3D%7C1000&amp;sdata=bGDGs0ZeLGXUnzJBFLiT91OzKcAt%2B4CpOx%2Fz7d%2Fj%2BVY%3D&amp;reserved=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am02.safelinks.protection.outlook.com/?url=https%3A%2F%2Fcreativecommons.org%2Flicenses%2Fby%2F4.0%2F&amp;data=04%7C01%7CElizabeth.Schmitz%40k12.wa.us%7C41f396bd8007472104cb08d946428fd9%7Cb2fe5ccf10a546feae45a0267412af7a%7C0%7C0%7C637618073981335914%7CUnknown%7CTWFpbGZsb3d8eyJWIjoiMC4wLjAwMDAiLCJQIjoiV2luMzIiLCJBTiI6Ik1haWwiLCJXVCI6Mn0%3D%7C1000&amp;sdata=EVtTsbTEYq4W788GWvtudjm9DAMzIqPoHLyx5v1hPjk%3D&amp;reserved=0" TargetMode="External"/><Relationship Id="rId4" Type="http://schemas.openxmlformats.org/officeDocument/2006/relationships/hyperlink" Target="https://www.k12.wa.us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e-EBXzDc1Bk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"/>
          <p:cNvSpPr txBox="1"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7200"/>
              <a:buFont typeface="Century Gothic"/>
              <a:buNone/>
            </a:pPr>
            <a:r>
              <a:rPr lang="en-US"/>
              <a:t>What’s the Problem?</a:t>
            </a:r>
            <a:br>
              <a:rPr lang="en-US"/>
            </a:br>
            <a:r>
              <a:rPr lang="en-US" sz="3600"/>
              <a:t>A Look at Why We Monitor Invasive Species </a:t>
            </a:r>
            <a:endParaRPr/>
          </a:p>
        </p:txBody>
      </p:sp>
      <p:sp>
        <p:nvSpPr>
          <p:cNvPr id="148" name="Google Shape;148;p1"/>
          <p:cNvSpPr txBox="1"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US"/>
              <a:t>3 ACT MATH TASK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lang="en-US"/>
              <a:t>3</a:t>
            </a:r>
            <a:r>
              <a:rPr lang="en-US" baseline="30000"/>
              <a:t>RD</a:t>
            </a:r>
            <a:r>
              <a:rPr lang="en-US"/>
              <a:t>-5</a:t>
            </a:r>
            <a:r>
              <a:rPr lang="en-US" baseline="30000"/>
              <a:t>TH</a:t>
            </a:r>
            <a:r>
              <a:rPr lang="en-US"/>
              <a:t> </a:t>
            </a:r>
            <a:endParaRPr/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A15E7E10-785A-496E-A98A-F68B3194C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629" y="6512210"/>
            <a:ext cx="11336784" cy="2077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Except where otherwise noted, this work developed by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Pacific Education Institute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(PEI) for the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Washington Office of Superintendent of Public Instruction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, is available under a </a:t>
            </a:r>
            <a:r>
              <a:rPr lang="en-US" sz="75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Creative Commons Attribution 4.0 License</a:t>
            </a:r>
            <a:r>
              <a:rPr lang="en-US" sz="7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All logos and trademarks are the property of their respective owners.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Google Shape;217;p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 l="3796"/>
          <a:stretch/>
        </p:blipFill>
        <p:spPr>
          <a:xfrm>
            <a:off x="457200" y="1714177"/>
            <a:ext cx="2028847" cy="4195762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9"/>
          <p:cNvSpPr txBox="1">
            <a:spLocks noGrp="1"/>
          </p:cNvSpPr>
          <p:nvPr>
            <p:ph type="title"/>
          </p:nvPr>
        </p:nvSpPr>
        <p:spPr>
          <a:xfrm>
            <a:off x="646113" y="452438"/>
            <a:ext cx="9404350" cy="1400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Helpful Information and Tools</a:t>
            </a:r>
            <a:endParaRPr/>
          </a:p>
        </p:txBody>
      </p:sp>
      <p:pic>
        <p:nvPicPr>
          <p:cNvPr id="219" name="Google Shape;219;p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172142" y="1331119"/>
            <a:ext cx="8138160" cy="4440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9"/>
          <p:cNvPicPr preferRelativeResize="0"/>
          <p:nvPr/>
        </p:nvPicPr>
        <p:blipFill rotWithShape="1">
          <a:blip r:embed="rId5">
            <a:alphaModFix/>
          </a:blip>
          <a:srcRect l="50000" t="2083" r="541" b="50078"/>
          <a:stretch/>
        </p:blipFill>
        <p:spPr>
          <a:xfrm>
            <a:off x="7109142" y="4736623"/>
            <a:ext cx="2380298" cy="1749743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1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Discussion Frames</a:t>
            </a:r>
            <a:endParaRPr/>
          </a:p>
        </p:txBody>
      </p:sp>
      <p:sp>
        <p:nvSpPr>
          <p:cNvPr id="226" name="Google Shape;226;p1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l" rtl="0">
              <a:lnSpc>
                <a:spcPct val="107916"/>
              </a:lnSpc>
              <a:spcBef>
                <a:spcPts val="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think ________ because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learned that 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agree because ______________.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respectfully disagree because ____________.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Can you explain __________?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I can see connections between __________ and __________ because____________. </a:t>
            </a:r>
            <a:endParaRPr/>
          </a:p>
          <a:p>
            <a:pPr marL="342900" lvl="0" indent="-34290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SzPct val="80000"/>
              <a:buChar char="►"/>
            </a:pPr>
            <a:r>
              <a:rPr lang="en-US" sz="2400"/>
              <a:t>So what I think ________ is saying is that ____________. Is that correct ________?</a:t>
            </a:r>
            <a:endParaRPr/>
          </a:p>
          <a:p>
            <a:pPr marL="342900" lvl="0" indent="-248920" algn="l" rtl="0"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Resolution</a:t>
            </a:r>
            <a:endParaRPr/>
          </a:p>
        </p:txBody>
      </p:sp>
      <p:grpSp>
        <p:nvGrpSpPr>
          <p:cNvPr id="232" name="Google Shape;232;p11"/>
          <p:cNvGrpSpPr/>
          <p:nvPr/>
        </p:nvGrpSpPr>
        <p:grpSpPr>
          <a:xfrm>
            <a:off x="859125" y="1872348"/>
            <a:ext cx="5393944" cy="3888095"/>
            <a:chOff x="6330208" y="744450"/>
            <a:chExt cx="5393944" cy="3770010"/>
          </a:xfrm>
        </p:grpSpPr>
        <p:pic>
          <p:nvPicPr>
            <p:cNvPr id="233" name="Google Shape;233;p1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0208" y="812800"/>
              <a:ext cx="5353792" cy="363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11"/>
            <p:cNvSpPr txBox="1"/>
            <p:nvPr/>
          </p:nvSpPr>
          <p:spPr>
            <a:xfrm rot="5400000">
              <a:off x="9716036" y="2506345"/>
              <a:ext cx="37700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http://blog.savetheharbor.org/2014/07/the-european-green-crab.html</a:t>
              </a:r>
              <a:endParaRPr/>
            </a:p>
          </p:txBody>
        </p:sp>
        <p:sp>
          <p:nvSpPr>
            <p:cNvPr id="235" name="Google Shape;235;p11"/>
            <p:cNvSpPr txBox="1"/>
            <p:nvPr/>
          </p:nvSpPr>
          <p:spPr>
            <a:xfrm>
              <a:off x="6662252" y="3690452"/>
              <a:ext cx="4745246" cy="671915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One green crab can consume 40 half-inch clams a day.</a:t>
              </a:r>
              <a:endParaRPr/>
            </a:p>
          </p:txBody>
        </p:sp>
      </p:grpSp>
      <p:sp>
        <p:nvSpPr>
          <p:cNvPr id="236" name="Google Shape;236;p11"/>
          <p:cNvSpPr txBox="1"/>
          <p:nvPr/>
        </p:nvSpPr>
        <p:spPr>
          <a:xfrm>
            <a:off x="6461760" y="181957"/>
            <a:ext cx="4674424" cy="6494085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clams will 1 green crab eat in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week?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x 7=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know 4 x7= 28, but there are 4 10’s.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So  10 28 times (10x28)  is 280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40x7=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280 clams in 1 week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clams will 1 green crab eat in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30 days?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x 30=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know 4 x 3 = 12, but there are 4 10’s and 3 10’s.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So 12 x 10 = 120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 120 x 10 = 1200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x 30 =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1,200 clams in 30 days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clams will 1 green crab eat in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year?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 x 365 =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40x365= </a:t>
            </a:r>
            <a:r>
              <a:rPr lang="en-US" sz="1600" b="1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14,600 clams in 1 year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237" name="Google Shape;237;p11"/>
          <p:cNvPicPr preferRelativeResize="0"/>
          <p:nvPr/>
        </p:nvPicPr>
        <p:blipFill rotWithShape="1">
          <a:blip r:embed="rId4">
            <a:alphaModFix/>
          </a:blip>
          <a:srcRect l="32692" t="42735" r="53740" b="32762"/>
          <a:stretch/>
        </p:blipFill>
        <p:spPr>
          <a:xfrm>
            <a:off x="8974454" y="4835064"/>
            <a:ext cx="1398905" cy="1289677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11"/>
          <p:cNvSpPr txBox="1"/>
          <p:nvPr/>
        </p:nvSpPr>
        <p:spPr>
          <a:xfrm>
            <a:off x="9737279" y="6198300"/>
            <a:ext cx="1398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https://www.calculatorsoup.com/calculators/math/longmultiplication.php?multiplicand=185000&amp;multiplier=40&amp;action=solve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2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Resolution</a:t>
            </a:r>
            <a:endParaRPr/>
          </a:p>
        </p:txBody>
      </p:sp>
      <p:grpSp>
        <p:nvGrpSpPr>
          <p:cNvPr id="244" name="Google Shape;244;p12"/>
          <p:cNvGrpSpPr/>
          <p:nvPr/>
        </p:nvGrpSpPr>
        <p:grpSpPr>
          <a:xfrm>
            <a:off x="859125" y="1872348"/>
            <a:ext cx="5393944" cy="3888095"/>
            <a:chOff x="6330208" y="744450"/>
            <a:chExt cx="5393944" cy="3770010"/>
          </a:xfrm>
        </p:grpSpPr>
        <p:pic>
          <p:nvPicPr>
            <p:cNvPr id="245" name="Google Shape;245;p1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30208" y="812800"/>
              <a:ext cx="5353792" cy="363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6" name="Google Shape;246;p12"/>
            <p:cNvSpPr txBox="1"/>
            <p:nvPr/>
          </p:nvSpPr>
          <p:spPr>
            <a:xfrm rot="5400000">
              <a:off x="9716036" y="2506345"/>
              <a:ext cx="37700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http://blog.savetheharbor.org/2014/07/the-european-green-crab.html</a:t>
              </a:r>
              <a:endParaRPr/>
            </a:p>
          </p:txBody>
        </p:sp>
        <p:sp>
          <p:nvSpPr>
            <p:cNvPr id="247" name="Google Shape;247;p12"/>
            <p:cNvSpPr txBox="1"/>
            <p:nvPr/>
          </p:nvSpPr>
          <p:spPr>
            <a:xfrm>
              <a:off x="6662252" y="3690452"/>
              <a:ext cx="4745246" cy="671915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One green crab can consume 40 half-inch clams a day.</a:t>
              </a:r>
              <a:endParaRPr/>
            </a:p>
          </p:txBody>
        </p:sp>
      </p:grpSp>
      <p:sp>
        <p:nvSpPr>
          <p:cNvPr id="248" name="Google Shape;248;p12"/>
          <p:cNvSpPr txBox="1"/>
          <p:nvPr/>
        </p:nvSpPr>
        <p:spPr>
          <a:xfrm>
            <a:off x="6546808" y="1677347"/>
            <a:ext cx="4674424" cy="4278094"/>
          </a:xfrm>
          <a:prstGeom prst="rect">
            <a:avLst/>
          </a:prstGeom>
          <a:solidFill>
            <a:schemeClr val="lt1"/>
          </a:solidFill>
          <a:ln w="1905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many clams could be eaten by 185,000 crabs in 1 day?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 crab eats 40 half-inch clams in 1 day.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185,000 x 40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9" name="Google Shape;249;p12"/>
          <p:cNvSpPr txBox="1"/>
          <p:nvPr/>
        </p:nvSpPr>
        <p:spPr>
          <a:xfrm>
            <a:off x="9685233" y="5298777"/>
            <a:ext cx="139890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https://www.calculatorsoup.com/calculators/math/longmultiplication.php?multiplicand=185000&amp;multiplier=40&amp;action=solve</a:t>
            </a:r>
            <a:endParaRPr/>
          </a:p>
        </p:txBody>
      </p:sp>
      <p:pic>
        <p:nvPicPr>
          <p:cNvPr id="250" name="Google Shape;250;p12"/>
          <p:cNvPicPr preferRelativeResize="0"/>
          <p:nvPr/>
        </p:nvPicPr>
        <p:blipFill rotWithShape="1">
          <a:blip r:embed="rId4">
            <a:alphaModFix/>
          </a:blip>
          <a:srcRect l="31516" t="36846" r="53526" b="41501"/>
          <a:stretch/>
        </p:blipFill>
        <p:spPr>
          <a:xfrm>
            <a:off x="7889816" y="3421483"/>
            <a:ext cx="1988408" cy="14891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1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Self Reflection</a:t>
            </a:r>
            <a:br>
              <a:rPr lang="en-US"/>
            </a:br>
            <a:r>
              <a:rPr lang="en-US" sz="2800"/>
              <a:t>What did you learn today?</a:t>
            </a:r>
            <a:endParaRPr/>
          </a:p>
        </p:txBody>
      </p:sp>
      <p:sp>
        <p:nvSpPr>
          <p:cNvPr id="256" name="Google Shape;256;p13"/>
          <p:cNvSpPr txBox="1"/>
          <p:nvPr/>
        </p:nvSpPr>
        <p:spPr>
          <a:xfrm>
            <a:off x="1091432" y="2275840"/>
            <a:ext cx="4257040" cy="38472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Score yourself from 1–10 on each </a:t>
            </a:r>
            <a:r>
              <a:rPr lang="en-US" sz="3200" b="1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success criteria</a:t>
            </a:r>
            <a:r>
              <a:rPr lang="en-US" sz="320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. Ten is you know it so well, you could teach someone else.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57" name="Google Shape;257;p13"/>
          <p:cNvSpPr txBox="1"/>
          <p:nvPr/>
        </p:nvSpPr>
        <p:spPr>
          <a:xfrm>
            <a:off x="5740400" y="1838960"/>
            <a:ext cx="5161280" cy="42473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apply different operations to help me solve a real-world problem.</a:t>
            </a:r>
            <a:endParaRPr/>
          </a:p>
          <a:p>
            <a:pPr marL="914400" marR="0" lvl="1" indent="-2794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None/>
            </a:pPr>
            <a:endParaRPr sz="28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914400" marR="0" lvl="1" indent="-45720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r>
              <a:rPr lang="en-US" sz="2800" b="0" i="0" u="none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 can solve problems involving whole numbers with multiple digits.</a:t>
            </a:r>
            <a:endParaRPr sz="3600" b="0" i="0" u="none" strike="noStrike" cap="none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"/>
          <p:cNvSpPr txBox="1">
            <a:spLocks noGrp="1"/>
          </p:cNvSpPr>
          <p:nvPr>
            <p:ph type="body" idx="1"/>
          </p:nvPr>
        </p:nvSpPr>
        <p:spPr>
          <a:xfrm>
            <a:off x="422592" y="1041699"/>
            <a:ext cx="10712768" cy="47746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Learning Goals: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Students will understand how to analyze complex, real-world scenarios. (Claim 4) 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>
                <a:latin typeface="Century Gothic"/>
                <a:ea typeface="Century Gothic"/>
                <a:cs typeface="Century Gothic"/>
                <a:sym typeface="Century Gothic"/>
              </a:rPr>
              <a:t>Students will solve a complex problem by making productive use of knowledge and problem-solving strategies (Claim 2)</a:t>
            </a:r>
            <a:endParaRPr sz="2400">
              <a:latin typeface="Century Gothic"/>
              <a:ea typeface="Century Gothic"/>
              <a:cs typeface="Century Gothic"/>
              <a:sym typeface="Century Gothic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1600"/>
              <a:buNone/>
            </a:pPr>
            <a:endParaRPr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560"/>
              <a:buChar char="►"/>
            </a:pPr>
            <a:r>
              <a:rPr lang="en-US" sz="3200" b="1"/>
              <a:t>Success Criteria: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apply different operations to help me solve a real-world problem.</a:t>
            </a:r>
            <a:endParaRPr/>
          </a:p>
          <a:p>
            <a:pPr marL="742950" lvl="1" indent="-285750" algn="l" rtl="0">
              <a:spcBef>
                <a:spcPts val="1000"/>
              </a:spcBef>
              <a:spcAft>
                <a:spcPts val="0"/>
              </a:spcAft>
              <a:buSzPts val="1600"/>
              <a:buChar char="►"/>
            </a:pPr>
            <a:r>
              <a:rPr lang="en-US" sz="2000"/>
              <a:t>I can solve problems involving whole numbers with multiple digits.</a:t>
            </a:r>
            <a:endParaRPr sz="28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dde0767e75_0_0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00" cy="1400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gdde0767e75_0_0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600" cy="41955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0" name="Google Shape;160;gdde0767e75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2170" y="0"/>
            <a:ext cx="972765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dde0767e75_0_0"/>
          <p:cNvSpPr/>
          <p:nvPr/>
        </p:nvSpPr>
        <p:spPr>
          <a:xfrm>
            <a:off x="2250525" y="452725"/>
            <a:ext cx="2659200" cy="2072100"/>
          </a:xfrm>
          <a:prstGeom prst="roundRect">
            <a:avLst>
              <a:gd name="adj" fmla="val 16667"/>
            </a:avLst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Font typeface="Century Gothic"/>
              <a:buNone/>
            </a:pPr>
            <a:r>
              <a:rPr lang="en-US" b="0" i="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Washington Sea Grant's Crab Team </a:t>
            </a:r>
            <a:endParaRPr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67" name="Google Shape;167;p3" title="Preventing a green crab invasion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1654188" y="1484821"/>
            <a:ext cx="8709012" cy="492046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3"/>
          <p:cNvSpPr txBox="1"/>
          <p:nvPr/>
        </p:nvSpPr>
        <p:spPr>
          <a:xfrm>
            <a:off x="7464412" y="6405282"/>
            <a:ext cx="6146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sng" strike="noStrike" cap="none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 to YouTube video</a:t>
            </a:r>
            <a:endParaRPr sz="18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4"/>
          <p:cNvSpPr txBox="1">
            <a:spLocks noGrp="1"/>
          </p:cNvSpPr>
          <p:nvPr>
            <p:ph type="title"/>
          </p:nvPr>
        </p:nvSpPr>
        <p:spPr>
          <a:xfrm>
            <a:off x="400209" y="25702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 and Wonder?</a:t>
            </a:r>
            <a:endParaRPr/>
          </a:p>
        </p:txBody>
      </p:sp>
      <p:grpSp>
        <p:nvGrpSpPr>
          <p:cNvPr id="174" name="Google Shape;174;p4"/>
          <p:cNvGrpSpPr/>
          <p:nvPr/>
        </p:nvGrpSpPr>
        <p:grpSpPr>
          <a:xfrm>
            <a:off x="400210" y="1440838"/>
            <a:ext cx="5396220" cy="5198904"/>
            <a:chOff x="465574" y="812800"/>
            <a:chExt cx="5396220" cy="5198904"/>
          </a:xfrm>
        </p:grpSpPr>
        <p:pic>
          <p:nvPicPr>
            <p:cNvPr id="175" name="Google Shape;175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000" y="812800"/>
              <a:ext cx="5353794" cy="5198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4"/>
            <p:cNvSpPr txBox="1"/>
            <p:nvPr/>
          </p:nvSpPr>
          <p:spPr>
            <a:xfrm>
              <a:off x="883394" y="5150564"/>
              <a:ext cx="4745246" cy="646331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Females can release up to 185,000 eggs once or twice per year. </a:t>
              </a:r>
              <a:endParaRPr/>
            </a:p>
          </p:txBody>
        </p:sp>
        <p:sp>
          <p:nvSpPr>
            <p:cNvPr id="177" name="Google Shape;177;p4"/>
            <p:cNvSpPr txBox="1"/>
            <p:nvPr/>
          </p:nvSpPr>
          <p:spPr>
            <a:xfrm rot="-5400000">
              <a:off x="-1682482" y="3555871"/>
              <a:ext cx="4603889" cy="3077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https://www.wellsreserve.org/blog/green-crab-2019-update</a:t>
              </a:r>
              <a:endParaRPr/>
            </a:p>
          </p:txBody>
        </p:sp>
      </p:grpSp>
      <p:grpSp>
        <p:nvGrpSpPr>
          <p:cNvPr id="178" name="Google Shape;178;p4"/>
          <p:cNvGrpSpPr/>
          <p:nvPr/>
        </p:nvGrpSpPr>
        <p:grpSpPr>
          <a:xfrm>
            <a:off x="6167666" y="1737070"/>
            <a:ext cx="5393944" cy="3888095"/>
            <a:chOff x="6330208" y="744450"/>
            <a:chExt cx="5393944" cy="3770010"/>
          </a:xfrm>
        </p:grpSpPr>
        <p:pic>
          <p:nvPicPr>
            <p:cNvPr id="179" name="Google Shape;179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0208" y="812800"/>
              <a:ext cx="5353792" cy="363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0" name="Google Shape;180;p4"/>
            <p:cNvSpPr txBox="1"/>
            <p:nvPr/>
          </p:nvSpPr>
          <p:spPr>
            <a:xfrm rot="5400000">
              <a:off x="9716036" y="2506345"/>
              <a:ext cx="37700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http://blog.savetheharbor.org/2014/07/the-european-green-crab.html</a:t>
              </a:r>
              <a:endParaRPr/>
            </a:p>
          </p:txBody>
        </p:sp>
        <p:sp>
          <p:nvSpPr>
            <p:cNvPr id="181" name="Google Shape;181;p4"/>
            <p:cNvSpPr txBox="1"/>
            <p:nvPr/>
          </p:nvSpPr>
          <p:spPr>
            <a:xfrm>
              <a:off x="6662252" y="3690452"/>
              <a:ext cx="4745246" cy="671915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One green crab can consume 40 half-inch clams a day.</a:t>
              </a: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5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142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What do you notice and wonder?</a:t>
            </a:r>
            <a:br>
              <a:rPr lang="en-US"/>
            </a:br>
            <a:endParaRPr/>
          </a:p>
        </p:txBody>
      </p:sp>
      <p:graphicFrame>
        <p:nvGraphicFramePr>
          <p:cNvPr id="187" name="Google Shape;187;p5"/>
          <p:cNvGraphicFramePr/>
          <p:nvPr/>
        </p:nvGraphicFramePr>
        <p:xfrm>
          <a:off x="895216" y="1513840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{96832155-7ABB-436D-9115-AEA56C6B205C}</a:tableStyleId>
              </a:tblPr>
              <a:tblGrid>
                <a:gridCol w="511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15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4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Notice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noticed ________. </a:t>
                      </a:r>
                      <a:endParaRPr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Wonder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800" u="none" strike="noStrike" cap="none"/>
                        <a:t>(I am wondering ________.)</a:t>
                      </a:r>
                      <a:endParaRPr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88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6"/>
          <p:cNvSpPr txBox="1">
            <a:spLocks noGrp="1"/>
          </p:cNvSpPr>
          <p:nvPr>
            <p:ph type="title"/>
          </p:nvPr>
        </p:nvSpPr>
        <p:spPr>
          <a:xfrm>
            <a:off x="322374" y="-129539"/>
            <a:ext cx="7094426" cy="1574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Century Gothic"/>
              <a:buNone/>
            </a:pPr>
            <a:r>
              <a:rPr lang="en-US"/>
              <a:t>What questions could we answer using these facts?</a:t>
            </a:r>
            <a:endParaRPr/>
          </a:p>
        </p:txBody>
      </p:sp>
      <p:grpSp>
        <p:nvGrpSpPr>
          <p:cNvPr id="193" name="Google Shape;193;p6"/>
          <p:cNvGrpSpPr/>
          <p:nvPr/>
        </p:nvGrpSpPr>
        <p:grpSpPr>
          <a:xfrm>
            <a:off x="400597" y="1742622"/>
            <a:ext cx="5177243" cy="4572000"/>
            <a:chOff x="508000" y="812800"/>
            <a:chExt cx="5353794" cy="5198904"/>
          </a:xfrm>
        </p:grpSpPr>
        <p:pic>
          <p:nvPicPr>
            <p:cNvPr id="194" name="Google Shape;19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08000" y="812800"/>
              <a:ext cx="5353794" cy="519890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5" name="Google Shape;195;p6"/>
            <p:cNvSpPr txBox="1"/>
            <p:nvPr/>
          </p:nvSpPr>
          <p:spPr>
            <a:xfrm>
              <a:off x="883394" y="5150564"/>
              <a:ext cx="4745246" cy="646331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Females can release up to 185,000 eggs once or twice per year. </a:t>
              </a:r>
              <a:endParaRPr/>
            </a:p>
          </p:txBody>
        </p:sp>
        <p:sp>
          <p:nvSpPr>
            <p:cNvPr id="196" name="Google Shape;196;p6"/>
            <p:cNvSpPr txBox="1"/>
            <p:nvPr/>
          </p:nvSpPr>
          <p:spPr>
            <a:xfrm rot="-5400000">
              <a:off x="-1597344" y="3515916"/>
              <a:ext cx="4470821" cy="25461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https://www.wellsreserve.org/blog/green-crab-2019-update</a:t>
              </a:r>
              <a:endParaRPr/>
            </a:p>
          </p:txBody>
        </p:sp>
      </p:grpSp>
      <p:grpSp>
        <p:nvGrpSpPr>
          <p:cNvPr id="197" name="Google Shape;197;p6"/>
          <p:cNvGrpSpPr/>
          <p:nvPr/>
        </p:nvGrpSpPr>
        <p:grpSpPr>
          <a:xfrm>
            <a:off x="6167666" y="2084574"/>
            <a:ext cx="5393944" cy="3888095"/>
            <a:chOff x="6330208" y="744450"/>
            <a:chExt cx="5393944" cy="3770010"/>
          </a:xfrm>
        </p:grpSpPr>
        <p:pic>
          <p:nvPicPr>
            <p:cNvPr id="198" name="Google Shape;198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30208" y="812800"/>
              <a:ext cx="5353792" cy="3633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9" name="Google Shape;199;p6"/>
            <p:cNvSpPr txBox="1"/>
            <p:nvPr/>
          </p:nvSpPr>
          <p:spPr>
            <a:xfrm rot="5400000">
              <a:off x="9716036" y="2506345"/>
              <a:ext cx="3770010" cy="2462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000">
                  <a:solidFill>
                    <a:schemeClr val="dk1"/>
                  </a:solidFill>
                  <a:latin typeface="Century Gothic"/>
                  <a:ea typeface="Century Gothic"/>
                  <a:cs typeface="Century Gothic"/>
                  <a:sym typeface="Century Gothic"/>
                </a:rPr>
                <a:t>http://blog.savetheharbor.org/2014/07/the-european-green-crab.html</a:t>
              </a:r>
              <a:endParaRPr/>
            </a:p>
          </p:txBody>
        </p:sp>
        <p:sp>
          <p:nvSpPr>
            <p:cNvPr id="200" name="Google Shape;200;p6"/>
            <p:cNvSpPr txBox="1"/>
            <p:nvPr/>
          </p:nvSpPr>
          <p:spPr>
            <a:xfrm>
              <a:off x="6662252" y="3690452"/>
              <a:ext cx="4745246" cy="671915"/>
            </a:xfrm>
            <a:prstGeom prst="rect">
              <a:avLst/>
            </a:prstGeom>
            <a:solidFill>
              <a:srgbClr val="0070C0"/>
            </a:solidFill>
            <a:ln w="9525" cap="flat" cmpd="sng">
              <a:solidFill>
                <a:srgbClr val="FFC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7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>
                  <a:solidFill>
                    <a:srgbClr val="FFC000"/>
                  </a:solidFill>
                  <a:latin typeface="Calibri"/>
                  <a:ea typeface="Calibri"/>
                  <a:cs typeface="Calibri"/>
                  <a:sym typeface="Calibri"/>
                </a:rPr>
                <a:t>One green crab can consume 40 half-inch clams a day.</a:t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7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/>
              <a:t>Questions Scientist are Looking to Answer</a:t>
            </a:r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How many clams could be eaten by 1 green crab in a week, 30 days or 1 year?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342900" lvl="0" indent="-342900" algn="l" rtl="0">
              <a:spcBef>
                <a:spcPts val="1000"/>
              </a:spcBef>
              <a:spcAft>
                <a:spcPts val="0"/>
              </a:spcAft>
              <a:buSzPts val="2240"/>
              <a:buChar char="►"/>
            </a:pPr>
            <a:r>
              <a:rPr lang="en-US" sz="2800"/>
              <a:t>How many clams could be eaten by 185,000 green crabs in 1 day?</a:t>
            </a:r>
            <a:endParaRPr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sz="28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"/>
          <p:cNvSpPr txBox="1"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Font typeface="Century Gothic"/>
              <a:buNone/>
            </a:pPr>
            <a:r>
              <a:rPr lang="en-US" b="1"/>
              <a:t>Do you have everything you need to answer your question?</a:t>
            </a:r>
            <a:endParaRPr/>
          </a:p>
        </p:txBody>
      </p:sp>
      <p:sp>
        <p:nvSpPr>
          <p:cNvPr id="212" name="Google Shape;212;p8"/>
          <p:cNvSpPr txBox="1">
            <a:spLocks noGrp="1"/>
          </p:cNvSpPr>
          <p:nvPr>
            <p:ph type="body" idx="1"/>
          </p:nvPr>
        </p:nvSpPr>
        <p:spPr>
          <a:xfrm>
            <a:off x="1103313" y="2052918"/>
            <a:ext cx="3814128" cy="41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Important number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Strategies for Multiplication</a:t>
            </a:r>
            <a:endParaRPr/>
          </a:p>
          <a:p>
            <a:pPr marL="342900" lvl="0" indent="-342900" algn="l" rtl="0">
              <a:lnSpc>
                <a:spcPct val="200000"/>
              </a:lnSpc>
              <a:spcBef>
                <a:spcPts val="1000"/>
              </a:spcBef>
              <a:spcAft>
                <a:spcPts val="0"/>
              </a:spcAft>
              <a:buSzPts val="1920"/>
              <a:buChar char="►"/>
            </a:pPr>
            <a:r>
              <a:rPr lang="en-US" sz="2400"/>
              <a:t>Materials/Tools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Ion">
  <a:themeElements>
    <a:clrScheme name="Ion">
      <a:dk1>
        <a:srgbClr val="000000"/>
      </a:dk1>
      <a:lt1>
        <a:srgbClr val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6B1A9E55D56245B650D2153B67D5EB" ma:contentTypeVersion="13" ma:contentTypeDescription="Create a new document." ma:contentTypeScope="" ma:versionID="e0cca47044e666c30a1f569a66121579">
  <xsd:schema xmlns:xsd="http://www.w3.org/2001/XMLSchema" xmlns:xs="http://www.w3.org/2001/XMLSchema" xmlns:p="http://schemas.microsoft.com/office/2006/metadata/properties" xmlns:ns2="b4615043-0953-40f0-b552-beb50d03437e" xmlns:ns3="c55b3bb5-80c2-477b-9cd7-7ce0abcb6fe5" targetNamespace="http://schemas.microsoft.com/office/2006/metadata/properties" ma:root="true" ma:fieldsID="9ee77010e0aae13fb741d711c2e659a7" ns2:_="" ns3:_="">
    <xsd:import namespace="b4615043-0953-40f0-b552-beb50d03437e"/>
    <xsd:import namespace="c55b3bb5-80c2-477b-9cd7-7ce0abcb6fe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AutoKeyPoints" minOccurs="0"/>
                <xsd:element ref="ns2:MediaServiceKeyPoint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615043-0953-40f0-b552-beb50d034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5b3bb5-80c2-477b-9cd7-7ce0abcb6fe5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50828E-E45E-46BB-B254-885DAA89E31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9DED82-0E38-4CCA-9AD0-CCF2201C980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C73970B-0EFD-432F-BC29-6703E47043E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4615043-0953-40f0-b552-beb50d03437e"/>
    <ds:schemaRef ds:uri="c55b3bb5-80c2-477b-9cd7-7ce0abcb6f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689</Words>
  <Application>Microsoft Office PowerPoint</Application>
  <PresentationFormat>Widescreen</PresentationFormat>
  <Paragraphs>93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Century Gothic</vt:lpstr>
      <vt:lpstr>Calibri</vt:lpstr>
      <vt:lpstr>Arial</vt:lpstr>
      <vt:lpstr>Noto Sans Symbols</vt:lpstr>
      <vt:lpstr>Ion</vt:lpstr>
      <vt:lpstr>What’s the Problem? A Look at Why We Monitor Invasive Species </vt:lpstr>
      <vt:lpstr>PowerPoint Presentation</vt:lpstr>
      <vt:lpstr>PowerPoint Presentation</vt:lpstr>
      <vt:lpstr>Washington Sea Grant's Crab Team </vt:lpstr>
      <vt:lpstr>What do you Notice and Wonder?</vt:lpstr>
      <vt:lpstr>What do you notice and wonder? </vt:lpstr>
      <vt:lpstr>What questions could we answer using these facts?</vt:lpstr>
      <vt:lpstr>Questions Scientist are Looking to Answer</vt:lpstr>
      <vt:lpstr>Do you have everything you need to answer your question?</vt:lpstr>
      <vt:lpstr>Helpful Information and Tools</vt:lpstr>
      <vt:lpstr>Discussion Frames</vt:lpstr>
      <vt:lpstr>Resolution</vt:lpstr>
      <vt:lpstr>Resolution</vt:lpstr>
      <vt:lpstr>Self Reflection What did you learn today?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What’s the Problem? A Look at Why We Monitor Invasive Species </dc:title>
  <dc:creator>s fk</dc:creator>
  <cp:lastModifiedBy>Katie Hatam</cp:lastModifiedBy>
  <cp:revision>1</cp:revision>
  <dcterms:created xsi:type="dcterms:W3CDTF">2020-12-14T20:10:54Z</dcterms:created>
  <dcterms:modified xsi:type="dcterms:W3CDTF">2021-07-23T21:30:46Z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0x010100E96B1A9E55D56245B650D2153B67D5EB</vt:lpwstr>
  </property>
</Properties>
</file>