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4A578-5788-48DE-9026-EAE06D252301}" v="3" dt="2022-06-29T21:46:26.750"/>
  </p1510:revLst>
</p1510:revInfo>
</file>

<file path=ppt/tableStyles.xml><?xml version="1.0" encoding="utf-8"?>
<a:tblStyleLst xmlns:a="http://schemas.openxmlformats.org/drawingml/2006/main" def="{21032C77-222E-495F-8B71-76BF1E65F876}">
  <a:tblStyle styleId="{21032C77-222E-495F-8B71-76BF1E65F8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f4ca2adf7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f4ca2adf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f4ca2adf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f4ca2adf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f4ca2adf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f4ca2adf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6c5ebd012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6c5ebd01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6c5ebd012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6c5ebd01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6c5ebd012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6c5ebd01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6c5ebd01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6c5ebd01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6c5ebd01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6c5ebd01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6c5ebd012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16c5ebd01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6c5ebd01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6c5ebd01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f463cbe7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f463cbe7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6c5ebd012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6c5ebd01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6c5ebd0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6c5ebd0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c5ebd01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c5ebd01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f4ca2adf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f4ca2adf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6c5ebd01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6c5ebd01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6c5ebd012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6c5ebd0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6c5ebd012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6c5ebd01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18" name="Google Shape;18;p3"/>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24" name="Google Shape;24;p4"/>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5"/>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31" name="Google Shape;31;p5"/>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6"/>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36" name="Google Shape;36;p6"/>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7"/>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42" name="Google Shape;42;p7"/>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6" name="Google Shape;46;p8"/>
          <p:cNvPicPr preferRelativeResize="0"/>
          <p:nvPr/>
        </p:nvPicPr>
        <p:blipFill rotWithShape="1">
          <a:blip r:embed="rId2">
            <a:alphaModFix amt="75000"/>
          </a:blip>
          <a:srcRect r="67408"/>
          <a:stretch/>
        </p:blipFill>
        <p:spPr>
          <a:xfrm>
            <a:off x="7672700" y="3713150"/>
            <a:ext cx="1770399" cy="1846050"/>
          </a:xfrm>
          <a:prstGeom prst="rect">
            <a:avLst/>
          </a:prstGeom>
          <a:noFill/>
          <a:ln>
            <a:noFill/>
          </a:ln>
        </p:spPr>
      </p:pic>
      <p:sp>
        <p:nvSpPr>
          <p:cNvPr id="47" name="Google Shape;47;p8"/>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3" name="Google Shape;5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p:nvPr/>
        </p:nvSpPr>
        <p:spPr>
          <a:xfrm>
            <a:off x="8023875" y="-68393"/>
            <a:ext cx="378972" cy="996246"/>
          </a:xfrm>
          <a:prstGeom prst="flowChartDocument">
            <a:avLst/>
          </a:prstGeom>
          <a:solidFill>
            <a:schemeClr val="accent5"/>
          </a:solidFill>
          <a:ln>
            <a:noFill/>
          </a:ln>
          <a:effectLst>
            <a:outerShdw blurRad="57150" dist="76200" dir="36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376A7E"/>
            </a:gs>
            <a:gs pos="100000">
              <a:srgbClr val="111D2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lvl="0">
              <a:spcBef>
                <a:spcPts val="0"/>
              </a:spcBef>
              <a:spcAft>
                <a:spcPts val="0"/>
              </a:spcAft>
              <a:buClr>
                <a:schemeClr val="lt2"/>
              </a:buClr>
              <a:buSzPts val="2800"/>
              <a:buFont typeface="Lato"/>
              <a:buNone/>
              <a:defRPr sz="2800" b="1">
                <a:solidFill>
                  <a:schemeClr val="lt2"/>
                </a:solidFill>
                <a:latin typeface="Lato"/>
                <a:ea typeface="Lato"/>
                <a:cs typeface="Lato"/>
                <a:sym typeface="Lato"/>
              </a:defRPr>
            </a:lvl1pPr>
            <a:lvl2pPr lvl="1">
              <a:spcBef>
                <a:spcPts val="0"/>
              </a:spcBef>
              <a:spcAft>
                <a:spcPts val="0"/>
              </a:spcAft>
              <a:buClr>
                <a:schemeClr val="lt2"/>
              </a:buClr>
              <a:buSzPts val="2800"/>
              <a:buFont typeface="Lato"/>
              <a:buNone/>
              <a:defRPr sz="2800" b="1">
                <a:solidFill>
                  <a:schemeClr val="lt2"/>
                </a:solidFill>
                <a:latin typeface="Lato"/>
                <a:ea typeface="Lato"/>
                <a:cs typeface="Lato"/>
                <a:sym typeface="Lato"/>
              </a:defRPr>
            </a:lvl2pPr>
            <a:lvl3pPr lvl="2">
              <a:spcBef>
                <a:spcPts val="0"/>
              </a:spcBef>
              <a:spcAft>
                <a:spcPts val="0"/>
              </a:spcAft>
              <a:buClr>
                <a:schemeClr val="lt2"/>
              </a:buClr>
              <a:buSzPts val="2800"/>
              <a:buFont typeface="Lato"/>
              <a:buNone/>
              <a:defRPr sz="2800" b="1">
                <a:solidFill>
                  <a:schemeClr val="lt2"/>
                </a:solidFill>
                <a:latin typeface="Lato"/>
                <a:ea typeface="Lato"/>
                <a:cs typeface="Lato"/>
                <a:sym typeface="Lato"/>
              </a:defRPr>
            </a:lvl3pPr>
            <a:lvl4pPr lvl="3">
              <a:spcBef>
                <a:spcPts val="0"/>
              </a:spcBef>
              <a:spcAft>
                <a:spcPts val="0"/>
              </a:spcAft>
              <a:buClr>
                <a:schemeClr val="lt2"/>
              </a:buClr>
              <a:buSzPts val="2800"/>
              <a:buFont typeface="Lato"/>
              <a:buNone/>
              <a:defRPr sz="2800" b="1">
                <a:solidFill>
                  <a:schemeClr val="lt2"/>
                </a:solidFill>
                <a:latin typeface="Lato"/>
                <a:ea typeface="Lato"/>
                <a:cs typeface="Lato"/>
                <a:sym typeface="Lato"/>
              </a:defRPr>
            </a:lvl4pPr>
            <a:lvl5pPr lvl="4">
              <a:spcBef>
                <a:spcPts val="0"/>
              </a:spcBef>
              <a:spcAft>
                <a:spcPts val="0"/>
              </a:spcAft>
              <a:buClr>
                <a:schemeClr val="lt2"/>
              </a:buClr>
              <a:buSzPts val="2800"/>
              <a:buFont typeface="Lato"/>
              <a:buNone/>
              <a:defRPr sz="2800" b="1">
                <a:solidFill>
                  <a:schemeClr val="lt2"/>
                </a:solidFill>
                <a:latin typeface="Lato"/>
                <a:ea typeface="Lato"/>
                <a:cs typeface="Lato"/>
                <a:sym typeface="Lato"/>
              </a:defRPr>
            </a:lvl5pPr>
            <a:lvl6pPr lvl="5">
              <a:spcBef>
                <a:spcPts val="0"/>
              </a:spcBef>
              <a:spcAft>
                <a:spcPts val="0"/>
              </a:spcAft>
              <a:buClr>
                <a:schemeClr val="lt2"/>
              </a:buClr>
              <a:buSzPts val="2800"/>
              <a:buFont typeface="Lato"/>
              <a:buNone/>
              <a:defRPr sz="2800" b="1">
                <a:solidFill>
                  <a:schemeClr val="lt2"/>
                </a:solidFill>
                <a:latin typeface="Lato"/>
                <a:ea typeface="Lato"/>
                <a:cs typeface="Lato"/>
                <a:sym typeface="Lato"/>
              </a:defRPr>
            </a:lvl6pPr>
            <a:lvl7pPr lvl="6">
              <a:spcBef>
                <a:spcPts val="0"/>
              </a:spcBef>
              <a:spcAft>
                <a:spcPts val="0"/>
              </a:spcAft>
              <a:buClr>
                <a:schemeClr val="lt2"/>
              </a:buClr>
              <a:buSzPts val="2800"/>
              <a:buFont typeface="Lato"/>
              <a:buNone/>
              <a:defRPr sz="2800" b="1">
                <a:solidFill>
                  <a:schemeClr val="lt2"/>
                </a:solidFill>
                <a:latin typeface="Lato"/>
                <a:ea typeface="Lato"/>
                <a:cs typeface="Lato"/>
                <a:sym typeface="Lato"/>
              </a:defRPr>
            </a:lvl7pPr>
            <a:lvl8pPr lvl="7">
              <a:spcBef>
                <a:spcPts val="0"/>
              </a:spcBef>
              <a:spcAft>
                <a:spcPts val="0"/>
              </a:spcAft>
              <a:buClr>
                <a:schemeClr val="lt2"/>
              </a:buClr>
              <a:buSzPts val="2800"/>
              <a:buFont typeface="Lato"/>
              <a:buNone/>
              <a:defRPr sz="2800" b="1">
                <a:solidFill>
                  <a:schemeClr val="lt2"/>
                </a:solidFill>
                <a:latin typeface="Lato"/>
                <a:ea typeface="Lato"/>
                <a:cs typeface="Lato"/>
                <a:sym typeface="Lato"/>
              </a:defRPr>
            </a:lvl8pPr>
            <a:lvl9pPr lvl="8">
              <a:spcBef>
                <a:spcPts val="0"/>
              </a:spcBef>
              <a:spcAft>
                <a:spcPts val="0"/>
              </a:spcAft>
              <a:buClr>
                <a:schemeClr val="lt2"/>
              </a:buClr>
              <a:buSzPts val="2800"/>
              <a:buFont typeface="Lato"/>
              <a:buNone/>
              <a:defRPr sz="2800" b="1">
                <a:solidFill>
                  <a:schemeClr val="lt2"/>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5.xml"/><Relationship Id="rId7"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7.xml"/><Relationship Id="rId4" Type="http://schemas.openxmlformats.org/officeDocument/2006/relationships/slide" Target="slide19.xml"/><Relationship Id="rId9" Type="http://schemas.openxmlformats.org/officeDocument/2006/relationships/slide" Target="slide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Get the Logs to the Mill</a:t>
            </a:r>
            <a:endParaRPr/>
          </a:p>
        </p:txBody>
      </p:sp>
      <p:sp>
        <p:nvSpPr>
          <p:cNvPr id="69" name="Google Shape;69;p13"/>
          <p:cNvSpPr txBox="1">
            <a:spLocks noGrp="1"/>
          </p:cNvSpPr>
          <p:nvPr>
            <p:ph type="subTitle" idx="1"/>
          </p:nvPr>
        </p:nvSpPr>
        <p:spPr>
          <a:xfrm>
            <a:off x="311700" y="2614206"/>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rPr>
              <a:t>Management of Washington timber for processing.</a:t>
            </a:r>
            <a:endParaRPr>
              <a:solidFill>
                <a:schemeClr val="accent2"/>
              </a:solidFill>
            </a:endParaRPr>
          </a:p>
        </p:txBody>
      </p:sp>
      <p:sp>
        <p:nvSpPr>
          <p:cNvPr id="70" name="Google Shape;70;p13"/>
          <p:cNvSpPr txBox="1"/>
          <p:nvPr/>
        </p:nvSpPr>
        <p:spPr>
          <a:xfrm>
            <a:off x="311700" y="3128275"/>
            <a:ext cx="246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ato"/>
                <a:ea typeface="Lato"/>
                <a:cs typeface="Lato"/>
                <a:sym typeface="Lato"/>
              </a:rPr>
              <a:t>3 ACT MATH TASK</a:t>
            </a:r>
            <a:endParaRPr sz="1800">
              <a:solidFill>
                <a:srgbClr val="FFFFFF"/>
              </a:solidFill>
              <a:latin typeface="Lato"/>
              <a:ea typeface="Lato"/>
              <a:cs typeface="Lato"/>
              <a:sym typeface="Lato"/>
            </a:endParaRPr>
          </a:p>
          <a:p>
            <a:pPr marL="0" lvl="0" indent="0" algn="l" rtl="0">
              <a:spcBef>
                <a:spcPts val="0"/>
              </a:spcBef>
              <a:spcAft>
                <a:spcPts val="0"/>
              </a:spcAft>
              <a:buNone/>
            </a:pPr>
            <a:r>
              <a:rPr lang="en" sz="1800">
                <a:solidFill>
                  <a:srgbClr val="FFFFFF"/>
                </a:solidFill>
                <a:latin typeface="Lato"/>
                <a:ea typeface="Lato"/>
                <a:cs typeface="Lato"/>
                <a:sym typeface="Lato"/>
              </a:rPr>
              <a:t>Algebra</a:t>
            </a:r>
            <a:endParaRPr sz="1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33" name="Google Shape;133;p22"/>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It will take 100 loads to get these logs to the mill. </a:t>
            </a:r>
            <a:endParaRPr/>
          </a:p>
        </p:txBody>
      </p:sp>
      <p:sp>
        <p:nvSpPr>
          <p:cNvPr id="134" name="Google Shape;134;p22"/>
          <p:cNvSpPr/>
          <p:nvPr/>
        </p:nvSpPr>
        <p:spPr>
          <a:xfrm>
            <a:off x="1303800" y="1917500"/>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Lato"/>
                <a:ea typeface="Lato"/>
                <a:cs typeface="Lato"/>
                <a:sym typeface="Lato"/>
              </a:rPr>
              <a:t>Aberdeen: It will take nine days to complete the job.</a:t>
            </a:r>
            <a:endParaRPr sz="1900" b="1">
              <a:solidFill>
                <a:schemeClr val="dk1"/>
              </a:solidFill>
              <a:latin typeface="Lato"/>
              <a:ea typeface="Lato"/>
              <a:cs typeface="Lato"/>
              <a:sym typeface="Lato"/>
            </a:endParaRPr>
          </a:p>
          <a:p>
            <a:pPr marL="0" lvl="0" indent="0" algn="ctr" rtl="0">
              <a:lnSpc>
                <a:spcPct val="100000"/>
              </a:lnSpc>
              <a:spcBef>
                <a:spcPts val="1200"/>
              </a:spcBef>
              <a:spcAft>
                <a:spcPts val="0"/>
              </a:spcAft>
              <a:buNone/>
            </a:pPr>
            <a:r>
              <a:rPr lang="en" sz="1600" i="1">
                <a:solidFill>
                  <a:schemeClr val="dk1"/>
                </a:solidFill>
                <a:latin typeface="Lato"/>
                <a:ea typeface="Lato"/>
                <a:cs typeface="Lato"/>
                <a:sym typeface="Lato"/>
              </a:rPr>
              <a:t>Calculated profit: $290,000</a:t>
            </a:r>
            <a:endParaRPr sz="1600" i="1">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600">
                <a:solidFill>
                  <a:schemeClr val="dk1"/>
                </a:solidFill>
                <a:latin typeface="Lato"/>
                <a:ea typeface="Lato"/>
                <a:cs typeface="Lato"/>
                <a:sym typeface="Lato"/>
              </a:rPr>
              <a:t>Cons: 2 drivers work 8 hour days on the last day. Would need to provide them a bonus to get them to take the job. Using the bonus calculation, the </a:t>
            </a:r>
            <a:br>
              <a:rPr lang="en" sz="1600">
                <a:solidFill>
                  <a:schemeClr val="dk1"/>
                </a:solidFill>
                <a:latin typeface="Lato"/>
                <a:ea typeface="Lato"/>
                <a:cs typeface="Lato"/>
                <a:sym typeface="Lato"/>
              </a:rPr>
            </a:br>
            <a:r>
              <a:rPr lang="en" sz="1600" b="1">
                <a:solidFill>
                  <a:schemeClr val="dk1"/>
                </a:solidFill>
                <a:latin typeface="Lato"/>
                <a:ea typeface="Lato"/>
                <a:cs typeface="Lato"/>
                <a:sym typeface="Lato"/>
              </a:rPr>
              <a:t>final profit would be $289,565</a:t>
            </a:r>
            <a:endParaRPr sz="1600" b="1">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40" name="Google Shape;140;p23"/>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It will take 100 loads to get these logs to the mill. </a:t>
            </a:r>
            <a:endParaRPr/>
          </a:p>
        </p:txBody>
      </p:sp>
      <p:sp>
        <p:nvSpPr>
          <p:cNvPr id="141" name="Google Shape;141;p23"/>
          <p:cNvSpPr/>
          <p:nvPr/>
        </p:nvSpPr>
        <p:spPr>
          <a:xfrm>
            <a:off x="1303800" y="1917500"/>
            <a:ext cx="6536400" cy="22089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Lato"/>
                <a:ea typeface="Lato"/>
                <a:cs typeface="Lato"/>
                <a:sym typeface="Lato"/>
              </a:rPr>
              <a:t>Amanda Park: It will take four days to complete the job.</a:t>
            </a:r>
            <a:endParaRPr sz="1900" b="1">
              <a:solidFill>
                <a:schemeClr val="dk1"/>
              </a:solidFill>
              <a:latin typeface="Lato"/>
              <a:ea typeface="Lato"/>
              <a:cs typeface="Lato"/>
              <a:sym typeface="Lato"/>
            </a:endParaRPr>
          </a:p>
          <a:p>
            <a:pPr marL="0" lvl="0" indent="0" algn="ctr" rtl="0">
              <a:lnSpc>
                <a:spcPct val="100000"/>
              </a:lnSpc>
              <a:spcBef>
                <a:spcPts val="1200"/>
              </a:spcBef>
              <a:spcAft>
                <a:spcPts val="0"/>
              </a:spcAft>
              <a:buNone/>
            </a:pPr>
            <a:r>
              <a:rPr lang="en" sz="1600" i="1">
                <a:solidFill>
                  <a:schemeClr val="dk1"/>
                </a:solidFill>
                <a:latin typeface="Lato"/>
                <a:ea typeface="Lato"/>
                <a:cs typeface="Lato"/>
                <a:sym typeface="Lato"/>
              </a:rPr>
              <a:t>Calculated profit is $285,000</a:t>
            </a:r>
            <a:endParaRPr sz="1600" i="1">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600">
                <a:solidFill>
                  <a:schemeClr val="dk1"/>
                </a:solidFill>
                <a:latin typeface="Lato"/>
                <a:ea typeface="Lato"/>
                <a:cs typeface="Lato"/>
                <a:sym typeface="Lato"/>
              </a:rPr>
              <a:t>Cons: On the last day, you will need one driver to work a six hour day. You will need to give a bonus to this one driver. Using the bonus calculation, the </a:t>
            </a:r>
            <a:endParaRPr sz="1600">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600" b="1">
                <a:solidFill>
                  <a:schemeClr val="dk1"/>
                </a:solidFill>
                <a:latin typeface="Lato"/>
                <a:ea typeface="Lato"/>
                <a:cs typeface="Lato"/>
                <a:sym typeface="Lato"/>
              </a:rPr>
              <a:t>final profit would be $284,572.50. </a:t>
            </a:r>
            <a:endParaRPr sz="1600" b="1">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47" name="Google Shape;147;p24"/>
          <p:cNvSpPr txBox="1">
            <a:spLocks noGrp="1"/>
          </p:cNvSpPr>
          <p:nvPr>
            <p:ph type="body" idx="1"/>
          </p:nvPr>
        </p:nvSpPr>
        <p:spPr>
          <a:xfrm>
            <a:off x="311700" y="1152475"/>
            <a:ext cx="8520600" cy="379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It will take 100 loads to get these logs to the mill. </a:t>
            </a:r>
            <a:endParaRPr/>
          </a:p>
        </p:txBody>
      </p:sp>
      <p:sp>
        <p:nvSpPr>
          <p:cNvPr id="148" name="Google Shape;148;p24"/>
          <p:cNvSpPr/>
          <p:nvPr/>
        </p:nvSpPr>
        <p:spPr>
          <a:xfrm>
            <a:off x="1303800" y="1917500"/>
            <a:ext cx="6536400" cy="27756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b="1">
                <a:solidFill>
                  <a:schemeClr val="dk1"/>
                </a:solidFill>
                <a:latin typeface="Lato"/>
                <a:ea typeface="Lato"/>
                <a:cs typeface="Lato"/>
                <a:sym typeface="Lato"/>
              </a:rPr>
              <a:t>Port Angeles: It will take 25 days to complete the job.</a:t>
            </a:r>
            <a:endParaRPr sz="1900" b="1">
              <a:solidFill>
                <a:schemeClr val="dk1"/>
              </a:solidFill>
              <a:latin typeface="Lato"/>
              <a:ea typeface="Lato"/>
              <a:cs typeface="Lato"/>
              <a:sym typeface="Lato"/>
            </a:endParaRPr>
          </a:p>
          <a:p>
            <a:pPr marL="0" lvl="0" indent="0" algn="ctr" rtl="0">
              <a:lnSpc>
                <a:spcPct val="100000"/>
              </a:lnSpc>
              <a:spcBef>
                <a:spcPts val="1200"/>
              </a:spcBef>
              <a:spcAft>
                <a:spcPts val="0"/>
              </a:spcAft>
              <a:buNone/>
            </a:pPr>
            <a:r>
              <a:rPr lang="en" sz="1600" i="1">
                <a:solidFill>
                  <a:schemeClr val="dk1"/>
                </a:solidFill>
                <a:latin typeface="Lato"/>
                <a:ea typeface="Lato"/>
                <a:cs typeface="Lato"/>
                <a:sym typeface="Lato"/>
              </a:rPr>
              <a:t>Calculated profit is $290,000</a:t>
            </a:r>
            <a:endParaRPr sz="1600" i="1">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600">
                <a:solidFill>
                  <a:schemeClr val="dk1"/>
                </a:solidFill>
                <a:latin typeface="Lato"/>
                <a:ea typeface="Lato"/>
                <a:cs typeface="Lato"/>
                <a:sym typeface="Lato"/>
              </a:rPr>
              <a:t>Cons: This is outside of the 9-day harvest-to-delivery constraint. Each day, drivers will only be able to make one delivery, and would need bonuses to make this attractive. You will need to give a bonus to this one driver. Using the bonus calculation, the </a:t>
            </a:r>
            <a:endParaRPr sz="1600">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600" b="1">
                <a:solidFill>
                  <a:schemeClr val="dk1"/>
                </a:solidFill>
                <a:latin typeface="Lato"/>
                <a:ea typeface="Lato"/>
                <a:cs typeface="Lato"/>
                <a:sym typeface="Lato"/>
              </a:rPr>
              <a:t>final profit would be $289,565. </a:t>
            </a:r>
            <a:endParaRPr sz="1600" b="1">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1600" b="1">
                <a:solidFill>
                  <a:schemeClr val="dk1"/>
                </a:solidFill>
                <a:latin typeface="Lato"/>
                <a:ea typeface="Lato"/>
                <a:cs typeface="Lato"/>
                <a:sym typeface="Lato"/>
              </a:rPr>
              <a:t>Drivers would only earn a bonus of $108.75, barely the amount of one hour of work for 125 hours lost work.</a:t>
            </a:r>
            <a:endParaRPr sz="1600" b="1">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 </a:t>
            </a:r>
            <a:endParaRPr sz="1800" b="0"/>
          </a:p>
          <a:p>
            <a:pPr marL="0" lvl="0" indent="0" algn="l" rtl="0">
              <a:spcBef>
                <a:spcPts val="0"/>
              </a:spcBef>
              <a:spcAft>
                <a:spcPts val="0"/>
              </a:spcAft>
              <a:buClr>
                <a:schemeClr val="dk1"/>
              </a:buClr>
              <a:buSzPts val="1100"/>
              <a:buFont typeface="Arial"/>
              <a:buNone/>
            </a:pPr>
            <a:r>
              <a:rPr lang="en" sz="2100"/>
              <a:t>Can drivers get a bonus to encourage them to do a particular job? </a:t>
            </a:r>
            <a:endParaRPr sz="3100"/>
          </a:p>
        </p:txBody>
      </p:sp>
      <p:sp>
        <p:nvSpPr>
          <p:cNvPr id="154" name="Google Shape;154;p25"/>
          <p:cNvSpPr txBox="1">
            <a:spLocks noGrp="1"/>
          </p:cNvSpPr>
          <p:nvPr>
            <p:ph type="body" idx="1"/>
          </p:nvPr>
        </p:nvSpPr>
        <p:spPr>
          <a:xfrm>
            <a:off x="311700" y="1514825"/>
            <a:ext cx="85206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0"/>
              </a:spcAft>
              <a:buNone/>
            </a:pPr>
            <a:r>
              <a:rPr lang="en" sz="1600"/>
              <a:t>Yes. </a:t>
            </a:r>
            <a:endParaRPr sz="1600"/>
          </a:p>
          <a:p>
            <a:pPr marL="0" lvl="0" indent="0" algn="l" rtl="0">
              <a:spcBef>
                <a:spcPts val="1200"/>
              </a:spcBef>
              <a:spcAft>
                <a:spcPts val="1200"/>
              </a:spcAft>
              <a:buNone/>
            </a:pPr>
            <a:r>
              <a:rPr lang="en" sz="1600"/>
              <a:t>The calculation for the driver bonus is as follows:</a:t>
            </a:r>
            <a:endParaRPr sz="1600"/>
          </a:p>
        </p:txBody>
      </p:sp>
      <p:pic>
        <p:nvPicPr>
          <p:cNvPr id="155" name="Google Shape;155;p25">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
        <p:nvSpPr>
          <p:cNvPr id="156" name="Google Shape;156;p25"/>
          <p:cNvSpPr/>
          <p:nvPr/>
        </p:nvSpPr>
        <p:spPr>
          <a:xfrm>
            <a:off x="549775" y="2920025"/>
            <a:ext cx="6536400" cy="1648800"/>
          </a:xfrm>
          <a:prstGeom prst="roundRect">
            <a:avLst>
              <a:gd name="adj" fmla="val 666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700" b="1">
                <a:solidFill>
                  <a:schemeClr val="dk1"/>
                </a:solidFill>
                <a:latin typeface="Lato"/>
                <a:ea typeface="Lato"/>
                <a:cs typeface="Lato"/>
                <a:sym typeface="Lato"/>
              </a:rPr>
              <a:t>Bonus money available is 0.15% of calculated profit before bonus. </a:t>
            </a:r>
            <a:endParaRPr sz="1700" b="1">
              <a:solidFill>
                <a:schemeClr val="dk1"/>
              </a:solidFill>
              <a:latin typeface="Lato"/>
              <a:ea typeface="Lato"/>
              <a:cs typeface="Lato"/>
              <a:sym typeface="Lato"/>
            </a:endParaRPr>
          </a:p>
          <a:p>
            <a:pPr marL="0" lvl="0" indent="0" algn="ctr" rtl="0">
              <a:lnSpc>
                <a:spcPct val="100000"/>
              </a:lnSpc>
              <a:spcBef>
                <a:spcPts val="1200"/>
              </a:spcBef>
              <a:spcAft>
                <a:spcPts val="0"/>
              </a:spcAft>
              <a:buNone/>
            </a:pPr>
            <a:r>
              <a:rPr lang="en">
                <a:solidFill>
                  <a:schemeClr val="dk1"/>
                </a:solidFill>
                <a:latin typeface="Lato"/>
                <a:ea typeface="Lato"/>
                <a:cs typeface="Lato"/>
                <a:sym typeface="Lato"/>
              </a:rPr>
              <a:t>(Example, if the profit was going to be $1000, then bonus available is $1.50. Therefore if you give the bonus, the actual profit would be $1000-$1.50=$998.50) </a:t>
            </a:r>
            <a:endParaRPr sz="1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 </a:t>
            </a:r>
            <a:endParaRPr sz="1800" b="0"/>
          </a:p>
          <a:p>
            <a:pPr marL="0" lvl="0" indent="0" algn="l" rtl="0">
              <a:spcBef>
                <a:spcPts val="0"/>
              </a:spcBef>
              <a:spcAft>
                <a:spcPts val="0"/>
              </a:spcAft>
              <a:buClr>
                <a:schemeClr val="dk1"/>
              </a:buClr>
              <a:buSzPts val="1100"/>
              <a:buFont typeface="Arial"/>
              <a:buNone/>
            </a:pPr>
            <a:r>
              <a:rPr lang="en" sz="2100"/>
              <a:t>Is there a bonus for getting the job done in fewer days? </a:t>
            </a:r>
            <a:endParaRPr sz="2100"/>
          </a:p>
        </p:txBody>
      </p:sp>
      <p:sp>
        <p:nvSpPr>
          <p:cNvPr id="162" name="Google Shape;162;p26"/>
          <p:cNvSpPr txBox="1">
            <a:spLocks noGrp="1"/>
          </p:cNvSpPr>
          <p:nvPr>
            <p:ph type="body" idx="1"/>
          </p:nvPr>
        </p:nvSpPr>
        <p:spPr>
          <a:xfrm>
            <a:off x="311700" y="1514950"/>
            <a:ext cx="85206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0"/>
              </a:spcAft>
              <a:buNone/>
            </a:pPr>
            <a:r>
              <a:rPr lang="en" sz="1600"/>
              <a:t>No.</a:t>
            </a:r>
            <a:endParaRPr sz="1600"/>
          </a:p>
          <a:p>
            <a:pPr marL="0" lvl="0" indent="0" algn="l" rtl="0">
              <a:spcBef>
                <a:spcPts val="1200"/>
              </a:spcBef>
              <a:spcAft>
                <a:spcPts val="1200"/>
              </a:spcAft>
              <a:buNone/>
            </a:pPr>
            <a:r>
              <a:rPr lang="en" sz="1600"/>
              <a:t>There is not a cash bonus. </a:t>
            </a:r>
            <a:endParaRPr sz="1600"/>
          </a:p>
        </p:txBody>
      </p:sp>
      <p:pic>
        <p:nvPicPr>
          <p:cNvPr id="163" name="Google Shape;163;p26">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a:t>
            </a:r>
            <a:endParaRPr sz="1800" b="0"/>
          </a:p>
          <a:p>
            <a:pPr marL="0" lvl="0" indent="0" algn="l" rtl="0">
              <a:spcBef>
                <a:spcPts val="0"/>
              </a:spcBef>
              <a:spcAft>
                <a:spcPts val="0"/>
              </a:spcAft>
              <a:buClr>
                <a:schemeClr val="dk1"/>
              </a:buClr>
              <a:buSzPts val="1100"/>
              <a:buFont typeface="Arial"/>
              <a:buNone/>
            </a:pPr>
            <a:r>
              <a:rPr lang="en" sz="2100"/>
              <a:t>How long do we have to get the logs moved before they “expire”?</a:t>
            </a:r>
            <a:endParaRPr sz="2100"/>
          </a:p>
        </p:txBody>
      </p:sp>
      <p:sp>
        <p:nvSpPr>
          <p:cNvPr id="169" name="Google Shape;169;p27"/>
          <p:cNvSpPr txBox="1">
            <a:spLocks noGrp="1"/>
          </p:cNvSpPr>
          <p:nvPr>
            <p:ph type="body" idx="1"/>
          </p:nvPr>
        </p:nvSpPr>
        <p:spPr>
          <a:xfrm>
            <a:off x="311700" y="1514825"/>
            <a:ext cx="85206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1200"/>
              </a:spcAft>
              <a:buNone/>
            </a:pPr>
            <a:r>
              <a:rPr lang="en" sz="1600"/>
              <a:t>Logs need to get to the mill within 9 days for best quality. </a:t>
            </a:r>
            <a:endParaRPr sz="1600"/>
          </a:p>
        </p:txBody>
      </p:sp>
      <p:pic>
        <p:nvPicPr>
          <p:cNvPr id="170" name="Google Shape;170;p27">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a:t>
            </a:r>
            <a:endParaRPr sz="1800" b="0"/>
          </a:p>
          <a:p>
            <a:pPr marL="0" lvl="0" indent="0" algn="l" rtl="0">
              <a:spcBef>
                <a:spcPts val="0"/>
              </a:spcBef>
              <a:spcAft>
                <a:spcPts val="0"/>
              </a:spcAft>
              <a:buClr>
                <a:schemeClr val="dk1"/>
              </a:buClr>
              <a:buSzPts val="1100"/>
              <a:buFont typeface="Arial"/>
              <a:buNone/>
            </a:pPr>
            <a:r>
              <a:rPr lang="en" sz="2100"/>
              <a:t>How much do drivers want/need to work in one day?</a:t>
            </a:r>
            <a:endParaRPr sz="2100"/>
          </a:p>
        </p:txBody>
      </p:sp>
      <p:sp>
        <p:nvSpPr>
          <p:cNvPr id="176" name="Google Shape;176;p28"/>
          <p:cNvSpPr txBox="1">
            <a:spLocks noGrp="1"/>
          </p:cNvSpPr>
          <p:nvPr>
            <p:ph type="body" idx="1"/>
          </p:nvPr>
        </p:nvSpPr>
        <p:spPr>
          <a:xfrm>
            <a:off x="311700" y="1514825"/>
            <a:ext cx="8520600" cy="305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0"/>
              </a:spcAft>
              <a:buNone/>
            </a:pPr>
            <a:r>
              <a:rPr lang="en" sz="1600"/>
              <a:t>Drivers have options where to go to work. </a:t>
            </a:r>
            <a:endParaRPr sz="1600"/>
          </a:p>
          <a:p>
            <a:pPr marL="0" lvl="0" indent="0" algn="l" rtl="0">
              <a:spcBef>
                <a:spcPts val="1200"/>
              </a:spcBef>
              <a:spcAft>
                <a:spcPts val="1200"/>
              </a:spcAft>
              <a:buNone/>
            </a:pPr>
            <a:r>
              <a:rPr lang="en" sz="1600"/>
              <a:t>They try to earn the most they can make per day by working 12 hours if possible. </a:t>
            </a:r>
            <a:endParaRPr sz="1600"/>
          </a:p>
        </p:txBody>
      </p:sp>
      <p:pic>
        <p:nvPicPr>
          <p:cNvPr id="177" name="Google Shape;177;p28">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a:t>
            </a:r>
            <a:endParaRPr sz="1800" b="0"/>
          </a:p>
          <a:p>
            <a:pPr marL="0" lvl="0" indent="0" algn="l" rtl="0">
              <a:spcBef>
                <a:spcPts val="0"/>
              </a:spcBef>
              <a:spcAft>
                <a:spcPts val="0"/>
              </a:spcAft>
              <a:buClr>
                <a:schemeClr val="dk1"/>
              </a:buClr>
              <a:buSzPts val="1100"/>
              <a:buFont typeface="Arial"/>
              <a:buNone/>
            </a:pPr>
            <a:r>
              <a:rPr lang="en" sz="2100"/>
              <a:t>What is the hourly pay for each truck driver?</a:t>
            </a:r>
            <a:endParaRPr sz="2100"/>
          </a:p>
        </p:txBody>
      </p:sp>
      <p:sp>
        <p:nvSpPr>
          <p:cNvPr id="183" name="Google Shape;183;p29"/>
          <p:cNvSpPr txBox="1">
            <a:spLocks noGrp="1"/>
          </p:cNvSpPr>
          <p:nvPr>
            <p:ph type="body" idx="1"/>
          </p:nvPr>
        </p:nvSpPr>
        <p:spPr>
          <a:xfrm>
            <a:off x="311700" y="1514825"/>
            <a:ext cx="85206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1200"/>
              </a:spcAft>
              <a:buNone/>
            </a:pPr>
            <a:r>
              <a:rPr lang="en" sz="1600"/>
              <a:t>$100 per hour</a:t>
            </a:r>
            <a:endParaRPr sz="1600"/>
          </a:p>
        </p:txBody>
      </p:sp>
      <p:pic>
        <p:nvPicPr>
          <p:cNvPr id="184" name="Google Shape;184;p29">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1800" b="0"/>
              <a:t>Question:</a:t>
            </a:r>
            <a:endParaRPr sz="1800" b="0"/>
          </a:p>
          <a:p>
            <a:pPr marL="0" lvl="0" indent="0" algn="l" rtl="0">
              <a:spcBef>
                <a:spcPts val="0"/>
              </a:spcBef>
              <a:spcAft>
                <a:spcPts val="0"/>
              </a:spcAft>
              <a:buClr>
                <a:schemeClr val="dk1"/>
              </a:buClr>
              <a:buSzPts val="1100"/>
              <a:buFont typeface="Arial"/>
              <a:buNone/>
            </a:pPr>
            <a:r>
              <a:rPr lang="en" sz="2100"/>
              <a:t>How much can a driver work in a day?</a:t>
            </a:r>
            <a:endParaRPr sz="2100"/>
          </a:p>
        </p:txBody>
      </p:sp>
      <p:sp>
        <p:nvSpPr>
          <p:cNvPr id="190" name="Google Shape;190;p30"/>
          <p:cNvSpPr txBox="1">
            <a:spLocks noGrp="1"/>
          </p:cNvSpPr>
          <p:nvPr>
            <p:ph type="body" idx="1"/>
          </p:nvPr>
        </p:nvSpPr>
        <p:spPr>
          <a:xfrm>
            <a:off x="311700" y="1514825"/>
            <a:ext cx="8520600" cy="30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Answer: </a:t>
            </a:r>
            <a:endParaRPr sz="1600"/>
          </a:p>
          <a:p>
            <a:pPr marL="0" lvl="0" indent="0" algn="l" rtl="0">
              <a:spcBef>
                <a:spcPts val="1200"/>
              </a:spcBef>
              <a:spcAft>
                <a:spcPts val="0"/>
              </a:spcAft>
              <a:buClr>
                <a:schemeClr val="dk1"/>
              </a:buClr>
              <a:buSzPts val="1100"/>
              <a:buFont typeface="Arial"/>
              <a:buNone/>
            </a:pPr>
            <a:r>
              <a:rPr lang="en" sz="1600"/>
              <a:t>Drivers can work up to 12 hours a day. </a:t>
            </a:r>
            <a:endParaRPr sz="1600"/>
          </a:p>
          <a:p>
            <a:pPr marL="0" lvl="0" indent="0" algn="l" rtl="0">
              <a:spcBef>
                <a:spcPts val="1200"/>
              </a:spcBef>
              <a:spcAft>
                <a:spcPts val="1200"/>
              </a:spcAft>
              <a:buClr>
                <a:schemeClr val="dk1"/>
              </a:buClr>
              <a:buSzPts val="1100"/>
              <a:buFont typeface="Arial"/>
              <a:buNone/>
            </a:pPr>
            <a:r>
              <a:rPr lang="en" sz="1600"/>
              <a:t>They can’t work more because of safety concerns.</a:t>
            </a:r>
            <a:endParaRPr sz="1600"/>
          </a:p>
        </p:txBody>
      </p:sp>
      <p:pic>
        <p:nvPicPr>
          <p:cNvPr id="191" name="Google Shape;191;p30">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311700" y="445025"/>
            <a:ext cx="8520600" cy="1069800"/>
          </a:xfrm>
          <a:prstGeom prst="rect">
            <a:avLst/>
          </a:prstGeom>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dk1"/>
              </a:buClr>
              <a:buSzPts val="1100"/>
              <a:buFont typeface="Arial"/>
              <a:buNone/>
            </a:pPr>
            <a:r>
              <a:rPr lang="en" sz="1800" b="0"/>
              <a:t>Question:</a:t>
            </a:r>
            <a:endParaRPr sz="1800" b="0"/>
          </a:p>
          <a:p>
            <a:pPr marL="0" lvl="0" indent="0" algn="l" rtl="0">
              <a:lnSpc>
                <a:spcPct val="100000"/>
              </a:lnSpc>
              <a:spcBef>
                <a:spcPts val="0"/>
              </a:spcBef>
              <a:spcAft>
                <a:spcPts val="0"/>
              </a:spcAft>
              <a:buClr>
                <a:schemeClr val="dk1"/>
              </a:buClr>
              <a:buSzPts val="1100"/>
              <a:buFont typeface="Arial"/>
              <a:buNone/>
            </a:pPr>
            <a:r>
              <a:rPr lang="en" sz="2100"/>
              <a:t>What can a log truck haul? </a:t>
            </a:r>
            <a:endParaRPr sz="2100"/>
          </a:p>
        </p:txBody>
      </p:sp>
      <p:sp>
        <p:nvSpPr>
          <p:cNvPr id="197" name="Google Shape;197;p31"/>
          <p:cNvSpPr txBox="1">
            <a:spLocks noGrp="1"/>
          </p:cNvSpPr>
          <p:nvPr>
            <p:ph type="body" idx="1"/>
          </p:nvPr>
        </p:nvSpPr>
        <p:spPr>
          <a:xfrm>
            <a:off x="311700" y="1514825"/>
            <a:ext cx="85206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Answer:</a:t>
            </a:r>
            <a:endParaRPr sz="1600"/>
          </a:p>
          <a:p>
            <a:pPr marL="0" lvl="0" indent="0" algn="l" rtl="0">
              <a:spcBef>
                <a:spcPts val="1200"/>
              </a:spcBef>
              <a:spcAft>
                <a:spcPts val="1200"/>
              </a:spcAft>
              <a:buNone/>
            </a:pPr>
            <a:r>
              <a:rPr lang="en" sz="1600"/>
              <a:t>One truck can haul 30 tons at a time. </a:t>
            </a:r>
            <a:endParaRPr sz="1600"/>
          </a:p>
        </p:txBody>
      </p:sp>
      <p:pic>
        <p:nvPicPr>
          <p:cNvPr id="198" name="Google Shape;198;p31">
            <a:hlinkClick r:id="rId3" action="ppaction://hlinksldjump"/>
          </p:cNvPr>
          <p:cNvPicPr preferRelativeResize="0"/>
          <p:nvPr/>
        </p:nvPicPr>
        <p:blipFill>
          <a:blip r:embed="rId4">
            <a:alphaModFix/>
          </a:blip>
          <a:stretch>
            <a:fillRect/>
          </a:stretch>
        </p:blipFill>
        <p:spPr>
          <a:xfrm>
            <a:off x="7615975" y="4134675"/>
            <a:ext cx="1216325" cy="68417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p:nvPr/>
        </p:nvSpPr>
        <p:spPr>
          <a:xfrm>
            <a:off x="333375" y="746125"/>
            <a:ext cx="260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6" name="Google Shape;76;p14"/>
          <p:cNvSpPr txBox="1">
            <a:spLocks noGrp="1"/>
          </p:cNvSpPr>
          <p:nvPr>
            <p:ph type="body" idx="1"/>
          </p:nvPr>
        </p:nvSpPr>
        <p:spPr>
          <a:xfrm>
            <a:off x="311700" y="852675"/>
            <a:ext cx="8520600" cy="387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100" b="1">
                <a:solidFill>
                  <a:schemeClr val="lt1"/>
                </a:solidFill>
              </a:rPr>
              <a:t>Learning Goals:</a:t>
            </a:r>
            <a:endParaRPr sz="2100" b="1">
              <a:solidFill>
                <a:schemeClr val="lt1"/>
              </a:solidFill>
            </a:endParaRPr>
          </a:p>
          <a:p>
            <a:pPr marL="457200" marR="0" lvl="0" indent="-342900" algn="l" rtl="0">
              <a:lnSpc>
                <a:spcPct val="100000"/>
              </a:lnSpc>
              <a:spcBef>
                <a:spcPts val="0"/>
              </a:spcBef>
              <a:spcAft>
                <a:spcPts val="0"/>
              </a:spcAft>
              <a:buClr>
                <a:schemeClr val="lt1"/>
              </a:buClr>
              <a:buSzPts val="1800"/>
              <a:buFont typeface="Lato"/>
              <a:buChar char="★"/>
            </a:pPr>
            <a:r>
              <a:rPr lang="en">
                <a:solidFill>
                  <a:schemeClr val="lt1"/>
                </a:solidFill>
              </a:rPr>
              <a:t>Students will solve a range of complex well-posed problems in applied mathematics (SMP1).</a:t>
            </a:r>
            <a:endParaRPr>
              <a:solidFill>
                <a:schemeClr val="lt1"/>
              </a:solidFill>
            </a:endParaRPr>
          </a:p>
          <a:p>
            <a:pPr marL="457200" marR="0" lvl="0" indent="-342900" algn="l" rtl="0">
              <a:lnSpc>
                <a:spcPct val="100000"/>
              </a:lnSpc>
              <a:spcBef>
                <a:spcPts val="1000"/>
              </a:spcBef>
              <a:spcAft>
                <a:spcPts val="0"/>
              </a:spcAft>
              <a:buClr>
                <a:schemeClr val="lt1"/>
              </a:buClr>
              <a:buSzPts val="1800"/>
              <a:buFont typeface="Lato"/>
              <a:buChar char="★"/>
            </a:pPr>
            <a:r>
              <a:rPr lang="en">
                <a:solidFill>
                  <a:schemeClr val="lt1"/>
                </a:solidFill>
              </a:rPr>
              <a:t>Students will solve a complex problem by making productive use of knowledge and problem-solving strategies (SMP2).</a:t>
            </a:r>
            <a:endParaRPr>
              <a:solidFill>
                <a:schemeClr val="lt1"/>
              </a:solidFill>
            </a:endParaRPr>
          </a:p>
          <a:p>
            <a:pPr marL="0" lvl="0" indent="0" algn="l" rtl="0">
              <a:lnSpc>
                <a:spcPct val="100000"/>
              </a:lnSpc>
              <a:spcBef>
                <a:spcPts val="1000"/>
              </a:spcBef>
              <a:spcAft>
                <a:spcPts val="0"/>
              </a:spcAft>
              <a:buNone/>
            </a:pPr>
            <a:endParaRPr b="1">
              <a:solidFill>
                <a:schemeClr val="lt1"/>
              </a:solidFill>
            </a:endParaRPr>
          </a:p>
          <a:p>
            <a:pPr marL="0" lvl="0" indent="0" algn="l" rtl="0">
              <a:lnSpc>
                <a:spcPct val="100000"/>
              </a:lnSpc>
              <a:spcBef>
                <a:spcPts val="0"/>
              </a:spcBef>
              <a:spcAft>
                <a:spcPts val="0"/>
              </a:spcAft>
              <a:buNone/>
            </a:pPr>
            <a:r>
              <a:rPr lang="en" sz="2100" b="1">
                <a:solidFill>
                  <a:schemeClr val="lt1"/>
                </a:solidFill>
              </a:rPr>
              <a:t>Success Criteria:</a:t>
            </a:r>
            <a:endParaRPr sz="2100" b="1">
              <a:solidFill>
                <a:schemeClr val="lt1"/>
              </a:solidFill>
            </a:endParaRPr>
          </a:p>
          <a:p>
            <a:pPr marL="457200" lvl="0" indent="-342900" algn="l" rtl="0">
              <a:lnSpc>
                <a:spcPct val="100000"/>
              </a:lnSpc>
              <a:spcBef>
                <a:spcPts val="0"/>
              </a:spcBef>
              <a:spcAft>
                <a:spcPts val="0"/>
              </a:spcAft>
              <a:buClr>
                <a:schemeClr val="lt1"/>
              </a:buClr>
              <a:buSzPts val="1800"/>
              <a:buFont typeface="Lato"/>
              <a:buChar char="★"/>
            </a:pPr>
            <a:r>
              <a:rPr lang="en">
                <a:solidFill>
                  <a:schemeClr val="lt1"/>
                </a:solidFill>
              </a:rPr>
              <a:t>I can apply algebra concepts to solve a problem about timber harvest and transportation. (SMP1)</a:t>
            </a:r>
            <a:endParaRPr>
              <a:solidFill>
                <a:schemeClr val="lt1"/>
              </a:solidFill>
            </a:endParaRPr>
          </a:p>
          <a:p>
            <a:pPr marL="457200" lvl="0" indent="-342900" algn="l" rtl="0">
              <a:lnSpc>
                <a:spcPct val="100000"/>
              </a:lnSpc>
              <a:spcBef>
                <a:spcPts val="1000"/>
              </a:spcBef>
              <a:spcAft>
                <a:spcPts val="1000"/>
              </a:spcAft>
              <a:buClr>
                <a:schemeClr val="lt1"/>
              </a:buClr>
              <a:buSzPts val="1800"/>
              <a:buFont typeface="Lato"/>
              <a:buChar char="★"/>
            </a:pPr>
            <a:r>
              <a:rPr lang="en">
                <a:solidFill>
                  <a:schemeClr val="lt1"/>
                </a:solidFill>
              </a:rPr>
              <a:t>I can build a function that models a relationship between two quantities. (SMP2)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714000" y="445025"/>
            <a:ext cx="5118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Scenario:</a:t>
            </a:r>
            <a:endParaRPr/>
          </a:p>
          <a:p>
            <a:pPr marL="0" lvl="0" indent="0" algn="l" rtl="0">
              <a:spcBef>
                <a:spcPts val="0"/>
              </a:spcBef>
              <a:spcAft>
                <a:spcPts val="0"/>
              </a:spcAft>
              <a:buNone/>
            </a:pPr>
            <a:endParaRPr/>
          </a:p>
        </p:txBody>
      </p:sp>
      <p:sp>
        <p:nvSpPr>
          <p:cNvPr id="82" name="Google Shape;82;p15"/>
          <p:cNvSpPr txBox="1">
            <a:spLocks noGrp="1"/>
          </p:cNvSpPr>
          <p:nvPr>
            <p:ph type="body" idx="1"/>
          </p:nvPr>
        </p:nvSpPr>
        <p:spPr>
          <a:xfrm>
            <a:off x="3714075" y="1152475"/>
            <a:ext cx="5118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Logs have just been harvested from a field located in the Quinault Reservation at the red pin on the map. </a:t>
            </a:r>
            <a:endParaRPr sz="2000"/>
          </a:p>
          <a:p>
            <a:pPr marL="0" lvl="0" indent="0" algn="l" rtl="0">
              <a:spcBef>
                <a:spcPts val="1200"/>
              </a:spcBef>
              <a:spcAft>
                <a:spcPts val="1200"/>
              </a:spcAft>
              <a:buNone/>
            </a:pPr>
            <a:r>
              <a:rPr lang="en" sz="2000"/>
              <a:t>There are three mills to choose from, located in  Amanda Park, Port Angeles, and Aberdeen. </a:t>
            </a:r>
            <a:endParaRPr sz="2000"/>
          </a:p>
        </p:txBody>
      </p:sp>
      <p:pic>
        <p:nvPicPr>
          <p:cNvPr id="83" name="Google Shape;83;p15"/>
          <p:cNvPicPr preferRelativeResize="0"/>
          <p:nvPr/>
        </p:nvPicPr>
        <p:blipFill>
          <a:blip r:embed="rId3">
            <a:alphaModFix/>
          </a:blip>
          <a:stretch>
            <a:fillRect/>
          </a:stretch>
        </p:blipFill>
        <p:spPr>
          <a:xfrm>
            <a:off x="401325" y="445026"/>
            <a:ext cx="3108100" cy="4393050"/>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sp>
        <p:nvSpPr>
          <p:cNvPr id="89" name="Google Shape;8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chemeClr val="lt2"/>
                </a:solidFill>
              </a:rPr>
              <a:t>We have 3000 tons of trees to get to the mill! We sell the logs to the mill, and pay log truck drivers to transport the logs. There are four trucks available to transport logs. </a:t>
            </a:r>
            <a:endParaRPr sz="14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sp>
        <p:nvSpPr>
          <p:cNvPr id="95" name="Google Shape;9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chemeClr val="lt2"/>
                </a:solidFill>
              </a:rPr>
              <a:t>We have 3000 tons of trees to get to the mill! We sell the logs to the mill, and pay log truck drivers to transport the logs. There are four trucks available to transport logs. </a:t>
            </a:r>
            <a:endParaRPr sz="2000">
              <a:solidFill>
                <a:schemeClr val="lt2"/>
              </a:solidFill>
            </a:endParaRPr>
          </a:p>
          <a:p>
            <a:pPr marL="0" lvl="0" indent="0" algn="l" rtl="0">
              <a:spcBef>
                <a:spcPts val="0"/>
              </a:spcBef>
              <a:spcAft>
                <a:spcPts val="0"/>
              </a:spcAft>
              <a:buNone/>
            </a:pPr>
            <a:endParaRPr sz="1400">
              <a:solidFill>
                <a:schemeClr val="lt2"/>
              </a:solidFill>
            </a:endParaRPr>
          </a:p>
        </p:txBody>
      </p:sp>
      <p:graphicFrame>
        <p:nvGraphicFramePr>
          <p:cNvPr id="96" name="Google Shape;96;p17"/>
          <p:cNvGraphicFramePr/>
          <p:nvPr/>
        </p:nvGraphicFramePr>
        <p:xfrm>
          <a:off x="377500" y="2195635"/>
          <a:ext cx="8389000" cy="2458720"/>
        </p:xfrm>
        <a:graphic>
          <a:graphicData uri="http://schemas.openxmlformats.org/drawingml/2006/table">
            <a:tbl>
              <a:tblPr>
                <a:noFill/>
                <a:tableStyleId>{21032C77-222E-495F-8B71-76BF1E65F876}</a:tableStyleId>
              </a:tblPr>
              <a:tblGrid>
                <a:gridCol w="2097250">
                  <a:extLst>
                    <a:ext uri="{9D8B030D-6E8A-4147-A177-3AD203B41FA5}">
                      <a16:colId xmlns:a16="http://schemas.microsoft.com/office/drawing/2014/main" val="20000"/>
                    </a:ext>
                  </a:extLst>
                </a:gridCol>
                <a:gridCol w="2097250">
                  <a:extLst>
                    <a:ext uri="{9D8B030D-6E8A-4147-A177-3AD203B41FA5}">
                      <a16:colId xmlns:a16="http://schemas.microsoft.com/office/drawing/2014/main" val="20001"/>
                    </a:ext>
                  </a:extLst>
                </a:gridCol>
                <a:gridCol w="2097250">
                  <a:extLst>
                    <a:ext uri="{9D8B030D-6E8A-4147-A177-3AD203B41FA5}">
                      <a16:colId xmlns:a16="http://schemas.microsoft.com/office/drawing/2014/main" val="20002"/>
                    </a:ext>
                  </a:extLst>
                </a:gridCol>
                <a:gridCol w="2097250">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endParaRPr sz="2000">
                        <a:solidFill>
                          <a:schemeClr val="dk1"/>
                        </a:solidFill>
                        <a:latin typeface="Lato"/>
                        <a:ea typeface="Lato"/>
                        <a:cs typeface="Lato"/>
                        <a:sym typeface="Lato"/>
                      </a:endParaRPr>
                    </a:p>
                  </a:txBody>
                  <a:tcPr marL="63500" marR="63500" marT="63500" marB="63500"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alpha val="0"/>
                        </a:schemeClr>
                      </a:solidFill>
                      <a:prstDash val="solid"/>
                      <a:round/>
                      <a:headEnd type="none" w="sm" len="sm"/>
                      <a:tailEnd type="none" w="sm" len="sm"/>
                    </a:lnB>
                  </a:tcPr>
                </a:tc>
                <a:tc gridSpan="3">
                  <a:txBody>
                    <a:bodyPr/>
                    <a:lstStyle/>
                    <a:p>
                      <a:pPr marL="0" lvl="0" indent="0" algn="ctr" rtl="0">
                        <a:spcBef>
                          <a:spcPts val="0"/>
                        </a:spcBef>
                        <a:spcAft>
                          <a:spcPts val="0"/>
                        </a:spcAft>
                        <a:buNone/>
                      </a:pPr>
                      <a:r>
                        <a:rPr lang="en" sz="1600" b="1">
                          <a:solidFill>
                            <a:schemeClr val="lt2"/>
                          </a:solidFill>
                          <a:latin typeface="Lato"/>
                          <a:ea typeface="Lato"/>
                          <a:cs typeface="Lato"/>
                          <a:sym typeface="Lato"/>
                        </a:rPr>
                        <a:t>Mill Location</a:t>
                      </a:r>
                      <a:endParaRPr sz="1600" b="1">
                        <a:solidFill>
                          <a:schemeClr val="lt2"/>
                        </a:solidFill>
                        <a:latin typeface="Lato"/>
                        <a:ea typeface="Lato"/>
                        <a:cs typeface="Lato"/>
                        <a:sym typeface="Lato"/>
                      </a:endParaRPr>
                    </a:p>
                  </a:txBody>
                  <a:tcPr marL="63500" marR="63500" marT="63500" marB="63500"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450">
                <a:tc>
                  <a:txBody>
                    <a:bodyPr/>
                    <a:lstStyle/>
                    <a:p>
                      <a:pPr marL="0" lvl="0" indent="0" algn="ctr" rtl="0">
                        <a:spcBef>
                          <a:spcPts val="0"/>
                        </a:spcBef>
                        <a:spcAft>
                          <a:spcPts val="0"/>
                        </a:spcAft>
                        <a:buNone/>
                      </a:pPr>
                      <a:endParaRPr sz="2000">
                        <a:solidFill>
                          <a:schemeClr val="dk1"/>
                        </a:solidFill>
                        <a:latin typeface="Lato"/>
                        <a:ea typeface="Lato"/>
                        <a:cs typeface="Lato"/>
                        <a:sym typeface="Lato"/>
                      </a:endParaRPr>
                    </a:p>
                  </a:txBody>
                  <a:tcPr marL="63500" marR="63500" marT="63500" marB="63500" anchor="ctr">
                    <a:lnL w="19050" cap="flat" cmpd="sng">
                      <a:solidFill>
                        <a:schemeClr val="lt2">
                          <a:alpha val="0"/>
                        </a:scheme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lt2"/>
                          </a:solidFill>
                          <a:latin typeface="Lato"/>
                          <a:ea typeface="Lato"/>
                          <a:cs typeface="Lato"/>
                          <a:sym typeface="Lato"/>
                        </a:rPr>
                        <a:t>Aberdeen</a:t>
                      </a:r>
                      <a:endParaRPr sz="2000" b="1">
                        <a:solidFill>
                          <a:schemeClr val="lt2"/>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2000" b="1">
                          <a:solidFill>
                            <a:schemeClr val="lt2"/>
                          </a:solidFill>
                          <a:latin typeface="Lato"/>
                          <a:ea typeface="Lato"/>
                          <a:cs typeface="Lato"/>
                          <a:sym typeface="Lato"/>
                        </a:rPr>
                        <a:t>Amanda Park</a:t>
                      </a:r>
                      <a:endParaRPr sz="2000" b="1">
                        <a:solidFill>
                          <a:schemeClr val="lt2"/>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sz="2000" b="1">
                          <a:solidFill>
                            <a:schemeClr val="lt2"/>
                          </a:solidFill>
                          <a:latin typeface="Lato"/>
                          <a:ea typeface="Lato"/>
                          <a:cs typeface="Lato"/>
                          <a:sym typeface="Lato"/>
                        </a:rPr>
                        <a:t>Port Angeles</a:t>
                      </a:r>
                      <a:endParaRPr sz="2000" b="1">
                        <a:solidFill>
                          <a:schemeClr val="lt2"/>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597300">
                <a:tc>
                  <a:txBody>
                    <a:bodyPr/>
                    <a:lstStyle/>
                    <a:p>
                      <a:pPr marL="0" lvl="0" indent="0" algn="l" rtl="0">
                        <a:spcBef>
                          <a:spcPts val="0"/>
                        </a:spcBef>
                        <a:spcAft>
                          <a:spcPts val="0"/>
                        </a:spcAft>
                        <a:buNone/>
                      </a:pPr>
                      <a:r>
                        <a:rPr lang="en" sz="2000">
                          <a:solidFill>
                            <a:schemeClr val="dk1"/>
                          </a:solidFill>
                          <a:latin typeface="Lato"/>
                          <a:ea typeface="Lato"/>
                          <a:cs typeface="Lato"/>
                          <a:sym typeface="Lato"/>
                        </a:rPr>
                        <a:t>Round trip </a:t>
                      </a:r>
                      <a:r>
                        <a:rPr lang="en">
                          <a:solidFill>
                            <a:schemeClr val="dk1"/>
                          </a:solidFill>
                          <a:latin typeface="Lato"/>
                          <a:ea typeface="Lato"/>
                          <a:cs typeface="Lato"/>
                          <a:sym typeface="Lato"/>
                        </a:rPr>
                        <a:t>(including loading/unloading)</a:t>
                      </a:r>
                      <a:endParaRPr>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4 hours</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1.5 hours</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7 hours </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r h="632100">
                <a:tc>
                  <a:txBody>
                    <a:bodyPr/>
                    <a:lstStyle/>
                    <a:p>
                      <a:pPr marL="0" lvl="0" indent="0" algn="l" rtl="0">
                        <a:spcBef>
                          <a:spcPts val="0"/>
                        </a:spcBef>
                        <a:spcAft>
                          <a:spcPts val="0"/>
                        </a:spcAft>
                        <a:buNone/>
                      </a:pPr>
                      <a:r>
                        <a:rPr lang="en" sz="2000">
                          <a:solidFill>
                            <a:schemeClr val="dk1"/>
                          </a:solidFill>
                          <a:latin typeface="Lato"/>
                          <a:ea typeface="Lato"/>
                          <a:cs typeface="Lato"/>
                          <a:sym typeface="Lato"/>
                        </a:rPr>
                        <a:t>What the mill </a:t>
                      </a:r>
                      <a:br>
                        <a:rPr lang="en" sz="2000">
                          <a:solidFill>
                            <a:schemeClr val="dk1"/>
                          </a:solidFill>
                          <a:latin typeface="Lato"/>
                          <a:ea typeface="Lato"/>
                          <a:cs typeface="Lato"/>
                          <a:sym typeface="Lato"/>
                        </a:rPr>
                      </a:br>
                      <a:r>
                        <a:rPr lang="en" sz="2000">
                          <a:solidFill>
                            <a:schemeClr val="dk1"/>
                          </a:solidFill>
                          <a:latin typeface="Lato"/>
                          <a:ea typeface="Lato"/>
                          <a:cs typeface="Lato"/>
                          <a:sym typeface="Lato"/>
                        </a:rPr>
                        <a:t>will pay</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$110/ton</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$100/ton</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2000">
                          <a:solidFill>
                            <a:schemeClr val="dk1"/>
                          </a:solidFill>
                          <a:latin typeface="Lato"/>
                          <a:ea typeface="Lato"/>
                          <a:cs typeface="Lato"/>
                          <a:sym typeface="Lato"/>
                        </a:rPr>
                        <a:t>$120/ton</a:t>
                      </a:r>
                      <a:endParaRPr sz="2000">
                        <a:solidFill>
                          <a:schemeClr val="dk1"/>
                        </a:solidFill>
                        <a:latin typeface="Lato"/>
                        <a:ea typeface="Lato"/>
                        <a:cs typeface="Lato"/>
                        <a:sym typeface="Lato"/>
                      </a:endParaRPr>
                    </a:p>
                  </a:txBody>
                  <a:tcPr marL="63500" marR="63500" marT="63500" marB="6350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Timber companies have to maximize profits.</a:t>
            </a:r>
            <a:endParaRPr/>
          </a:p>
        </p:txBody>
      </p:sp>
      <p:sp>
        <p:nvSpPr>
          <p:cNvPr id="102" name="Google Shape;10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1000"/>
              </a:spcAft>
              <a:buClr>
                <a:schemeClr val="lt1"/>
              </a:buClr>
              <a:buSzPts val="2200"/>
              <a:buChar char="★"/>
            </a:pPr>
            <a:r>
              <a:rPr lang="en" sz="2200">
                <a:solidFill>
                  <a:schemeClr val="lt1"/>
                </a:solidFill>
              </a:rPr>
              <a:t>Where should the freshly harvested timber be sold to be milled?</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other information do you need?</a:t>
            </a:r>
            <a:endParaRPr sz="2650">
              <a:solidFill>
                <a:srgbClr val="000000"/>
              </a:solidFill>
            </a:endParaRPr>
          </a:p>
        </p:txBody>
      </p:sp>
      <p:graphicFrame>
        <p:nvGraphicFramePr>
          <p:cNvPr id="108" name="Google Shape;108;p19"/>
          <p:cNvGraphicFramePr/>
          <p:nvPr/>
        </p:nvGraphicFramePr>
        <p:xfrm>
          <a:off x="498888" y="1186050"/>
          <a:ext cx="8146200" cy="3686200"/>
        </p:xfrm>
        <a:graphic>
          <a:graphicData uri="http://schemas.openxmlformats.org/drawingml/2006/table">
            <a:tbl>
              <a:tblPr>
                <a:noFill/>
                <a:tableStyleId>{21032C77-222E-495F-8B71-76BF1E65F876}</a:tableStyleId>
              </a:tblPr>
              <a:tblGrid>
                <a:gridCol w="2036550">
                  <a:extLst>
                    <a:ext uri="{9D8B030D-6E8A-4147-A177-3AD203B41FA5}">
                      <a16:colId xmlns:a16="http://schemas.microsoft.com/office/drawing/2014/main" val="20000"/>
                    </a:ext>
                  </a:extLst>
                </a:gridCol>
                <a:gridCol w="2036550">
                  <a:extLst>
                    <a:ext uri="{9D8B030D-6E8A-4147-A177-3AD203B41FA5}">
                      <a16:colId xmlns:a16="http://schemas.microsoft.com/office/drawing/2014/main" val="20001"/>
                    </a:ext>
                  </a:extLst>
                </a:gridCol>
                <a:gridCol w="2036550">
                  <a:extLst>
                    <a:ext uri="{9D8B030D-6E8A-4147-A177-3AD203B41FA5}">
                      <a16:colId xmlns:a16="http://schemas.microsoft.com/office/drawing/2014/main" val="20002"/>
                    </a:ext>
                  </a:extLst>
                </a:gridCol>
                <a:gridCol w="2036550">
                  <a:extLst>
                    <a:ext uri="{9D8B030D-6E8A-4147-A177-3AD203B41FA5}">
                      <a16:colId xmlns:a16="http://schemas.microsoft.com/office/drawing/2014/main" val="20003"/>
                    </a:ext>
                  </a:extLst>
                </a:gridCol>
              </a:tblGrid>
              <a:tr h="1843100">
                <a:tc>
                  <a:txBody>
                    <a:bodyPr/>
                    <a:lstStyle/>
                    <a:p>
                      <a:pPr marL="0" lvl="0" indent="0" algn="ctr" rtl="0">
                        <a:spcBef>
                          <a:spcPts val="0"/>
                        </a:spcBef>
                        <a:spcAft>
                          <a:spcPts val="0"/>
                        </a:spcAft>
                        <a:buNone/>
                      </a:pPr>
                      <a:r>
                        <a:rPr lang="en" sz="1800">
                          <a:solidFill>
                            <a:schemeClr val="dk1"/>
                          </a:solidFill>
                          <a:uFill>
                            <a:noFill/>
                          </a:uFill>
                          <a:latin typeface="Lato"/>
                          <a:ea typeface="Lato"/>
                          <a:cs typeface="Lato"/>
                          <a:sym typeface="Lato"/>
                          <a:hlinkClick r:id="rId3" action="ppaction://hlinksldjump">
                            <a:extLst>
                              <a:ext uri="{A12FA001-AC4F-418D-AE19-62706E023703}">
                                <ahyp:hlinkClr xmlns:ahyp="http://schemas.microsoft.com/office/drawing/2018/hyperlinkcolor" val="tx"/>
                              </a:ext>
                            </a:extLst>
                          </a:hlinkClick>
                        </a:rPr>
                        <a:t>How long do we have to get the logs moved before they “expire”?</a:t>
                      </a:r>
                      <a:endParaRPr sz="1800">
                        <a:solidFill>
                          <a:schemeClr val="dk1"/>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solidFill>
                      <a:schemeClr val="accent5"/>
                    </a:solidFill>
                  </a:tcPr>
                </a:tc>
                <a:tc>
                  <a:txBody>
                    <a:bodyPr/>
                    <a:lstStyle/>
                    <a:p>
                      <a:pPr marL="0" lvl="0" indent="0" algn="ctr" rtl="0">
                        <a:lnSpc>
                          <a:spcPct val="115000"/>
                        </a:lnSpc>
                        <a:spcBef>
                          <a:spcPts val="0"/>
                        </a:spcBef>
                        <a:spcAft>
                          <a:spcPts val="1200"/>
                        </a:spcAft>
                        <a:buNone/>
                      </a:pPr>
                      <a:r>
                        <a:rPr lang="en" sz="1800">
                          <a:solidFill>
                            <a:schemeClr val="lt2"/>
                          </a:solidFill>
                          <a:uFill>
                            <a:noFill/>
                          </a:uFill>
                          <a:latin typeface="Lato"/>
                          <a:ea typeface="Lato"/>
                          <a:cs typeface="Lato"/>
                          <a:sym typeface="Lato"/>
                          <a:hlinkClick r:id="rId4" action="ppaction://hlinksldjump">
                            <a:extLst>
                              <a:ext uri="{A12FA001-AC4F-418D-AE19-62706E023703}">
                                <ahyp:hlinkClr xmlns:ahyp="http://schemas.microsoft.com/office/drawing/2018/hyperlinkcolor" val="tx"/>
                              </a:ext>
                            </a:extLst>
                          </a:hlinkClick>
                        </a:rPr>
                        <a:t>What can a log truck haul? </a:t>
                      </a:r>
                      <a:endParaRPr sz="1800">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uFill>
                            <a:noFill/>
                          </a:uFill>
                          <a:latin typeface="Lato"/>
                          <a:ea typeface="Lato"/>
                          <a:cs typeface="Lato"/>
                          <a:sym typeface="Lato"/>
                          <a:hlinkClick r:id="rId5" action="ppaction://hlinksldjump">
                            <a:extLst>
                              <a:ext uri="{A12FA001-AC4F-418D-AE19-62706E023703}">
                                <ahyp:hlinkClr xmlns:ahyp="http://schemas.microsoft.com/office/drawing/2018/hyperlinkcolor" val="tx"/>
                              </a:ext>
                            </a:extLst>
                          </a:hlinkClick>
                        </a:rPr>
                        <a:t>What is the hourly pay for each truck driver?</a:t>
                      </a:r>
                      <a:endParaRPr sz="1800">
                        <a:solidFill>
                          <a:schemeClr val="dk1"/>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800">
                          <a:solidFill>
                            <a:schemeClr val="lt2"/>
                          </a:solidFill>
                          <a:uFill>
                            <a:noFill/>
                          </a:uFill>
                          <a:latin typeface="Lato"/>
                          <a:ea typeface="Lato"/>
                          <a:cs typeface="Lato"/>
                          <a:sym typeface="Lato"/>
                          <a:hlinkClick r:id="rId6" action="ppaction://hlinksldjump">
                            <a:extLst>
                              <a:ext uri="{A12FA001-AC4F-418D-AE19-62706E023703}">
                                <ahyp:hlinkClr xmlns:ahyp="http://schemas.microsoft.com/office/drawing/2018/hyperlinkcolor" val="tx"/>
                              </a:ext>
                            </a:extLst>
                          </a:hlinkClick>
                        </a:rPr>
                        <a:t>Is there a bonus for getting the job done in fewer days? </a:t>
                      </a:r>
                      <a:endParaRPr sz="1800">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843100">
                <a:tc>
                  <a:txBody>
                    <a:bodyPr/>
                    <a:lstStyle/>
                    <a:p>
                      <a:pPr marL="0" lvl="0" indent="0" algn="ctr" rtl="0">
                        <a:spcBef>
                          <a:spcPts val="0"/>
                        </a:spcBef>
                        <a:spcAft>
                          <a:spcPts val="0"/>
                        </a:spcAft>
                        <a:buNone/>
                      </a:pPr>
                      <a:r>
                        <a:rPr lang="en" sz="1800">
                          <a:solidFill>
                            <a:schemeClr val="lt2"/>
                          </a:solidFill>
                          <a:uFill>
                            <a:noFill/>
                          </a:uFill>
                          <a:latin typeface="Lato"/>
                          <a:ea typeface="Lato"/>
                          <a:cs typeface="Lato"/>
                          <a:sym typeface="Lato"/>
                          <a:hlinkClick r:id="rId7" action="ppaction://hlinksldjump">
                            <a:extLst>
                              <a:ext uri="{A12FA001-AC4F-418D-AE19-62706E023703}">
                                <ahyp:hlinkClr xmlns:ahyp="http://schemas.microsoft.com/office/drawing/2018/hyperlinkcolor" val="tx"/>
                              </a:ext>
                            </a:extLst>
                          </a:hlinkClick>
                        </a:rPr>
                        <a:t>How much can a driver work in a day?</a:t>
                      </a:r>
                      <a:endParaRPr sz="1800">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uFill>
                            <a:noFill/>
                          </a:uFill>
                          <a:latin typeface="Lato"/>
                          <a:ea typeface="Lato"/>
                          <a:cs typeface="Lato"/>
                          <a:sym typeface="Lato"/>
                          <a:hlinkClick r:id="rId8" action="ppaction://hlinksldjump">
                            <a:extLst>
                              <a:ext uri="{A12FA001-AC4F-418D-AE19-62706E023703}">
                                <ahyp:hlinkClr xmlns:ahyp="http://schemas.microsoft.com/office/drawing/2018/hyperlinkcolor" val="tx"/>
                              </a:ext>
                            </a:extLst>
                          </a:hlinkClick>
                        </a:rPr>
                        <a:t>How much do drivers want/need to work in one day?</a:t>
                      </a:r>
                      <a:endParaRPr sz="1800">
                        <a:solidFill>
                          <a:schemeClr val="dk1"/>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800">
                          <a:solidFill>
                            <a:schemeClr val="lt2"/>
                          </a:solidFill>
                          <a:uFill>
                            <a:noFill/>
                          </a:uFill>
                          <a:latin typeface="Lato"/>
                          <a:ea typeface="Lato"/>
                          <a:cs typeface="Lato"/>
                          <a:sym typeface="Lato"/>
                          <a:hlinkClick r:id="rId9" action="ppaction://hlinksldjump">
                            <a:extLst>
                              <a:ext uri="{A12FA001-AC4F-418D-AE19-62706E023703}">
                                <ahyp:hlinkClr xmlns:ahyp="http://schemas.microsoft.com/office/drawing/2018/hyperlinkcolor" val="tx"/>
                              </a:ext>
                            </a:extLst>
                          </a:hlinkClick>
                        </a:rPr>
                        <a:t>Can drivers get </a:t>
                      </a:r>
                      <a:br>
                        <a:rPr lang="en" sz="1800">
                          <a:solidFill>
                            <a:schemeClr val="lt2"/>
                          </a:solidFill>
                          <a:uFill>
                            <a:noFill/>
                          </a:uFill>
                          <a:latin typeface="Lato"/>
                          <a:ea typeface="Lato"/>
                          <a:cs typeface="Lato"/>
                          <a:sym typeface="Lato"/>
                          <a:hlinkClick r:id="rId9" action="ppaction://hlinksldjump">
                            <a:extLst>
                              <a:ext uri="{A12FA001-AC4F-418D-AE19-62706E023703}">
                                <ahyp:hlinkClr xmlns:ahyp="http://schemas.microsoft.com/office/drawing/2018/hyperlinkcolor" val="tx"/>
                              </a:ext>
                            </a:extLst>
                          </a:hlinkClick>
                        </a:rPr>
                      </a:br>
                      <a:r>
                        <a:rPr lang="en" sz="1800">
                          <a:solidFill>
                            <a:schemeClr val="lt2"/>
                          </a:solidFill>
                          <a:uFill>
                            <a:noFill/>
                          </a:uFill>
                          <a:latin typeface="Lato"/>
                          <a:ea typeface="Lato"/>
                          <a:cs typeface="Lato"/>
                          <a:sym typeface="Lato"/>
                          <a:hlinkClick r:id="rId9" action="ppaction://hlinksldjump">
                            <a:extLst>
                              <a:ext uri="{A12FA001-AC4F-418D-AE19-62706E023703}">
                                <ahyp:hlinkClr xmlns:ahyp="http://schemas.microsoft.com/office/drawing/2018/hyperlinkcolor" val="tx"/>
                              </a:ext>
                            </a:extLst>
                          </a:hlinkClick>
                        </a:rPr>
                        <a:t>a bonus to encourage them to do a particular job?</a:t>
                      </a:r>
                      <a:r>
                        <a:rPr lang="en" sz="1800">
                          <a:solidFill>
                            <a:schemeClr val="lt2"/>
                          </a:solidFill>
                          <a:latin typeface="Lato"/>
                          <a:ea typeface="Lato"/>
                          <a:cs typeface="Lato"/>
                          <a:sym typeface="Lato"/>
                        </a:rPr>
                        <a:t> </a:t>
                      </a:r>
                      <a:endParaRPr sz="1800">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i="1">
                          <a:solidFill>
                            <a:schemeClr val="lt2"/>
                          </a:solidFill>
                          <a:latin typeface="Lato"/>
                          <a:ea typeface="Lato"/>
                          <a:cs typeface="Lato"/>
                          <a:sym typeface="Lato"/>
                        </a:rPr>
                        <a:t>Click the question to collect additional information.</a:t>
                      </a:r>
                      <a:endParaRPr sz="1800" i="1">
                        <a:solidFill>
                          <a:schemeClr val="lt2"/>
                        </a:solidFill>
                        <a:latin typeface="Lato"/>
                        <a:ea typeface="Lato"/>
                        <a:cs typeface="Lato"/>
                        <a:sym typeface="Lato"/>
                      </a:endParaRPr>
                    </a:p>
                  </a:txBody>
                  <a:tcPr marL="91425" marR="91425" marT="91425" marB="91425" anchor="ctr">
                    <a:lnL w="28575" cap="flat" cmpd="sng">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solidFill>
                        <a:schemeClr val="lt2"/>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bl>
          </a:graphicData>
        </a:graphic>
      </p:graphicFrame>
      <p:sp>
        <p:nvSpPr>
          <p:cNvPr id="109" name="Google Shape;109;p19">
            <a:hlinkClick r:id="rId3" action="ppaction://hlinksldjump"/>
          </p:cNvPr>
          <p:cNvSpPr/>
          <p:nvPr/>
        </p:nvSpPr>
        <p:spPr>
          <a:xfrm>
            <a:off x="569825" y="1245867"/>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a:hlinkClick r:id="rId4" action="ppaction://hlinksldjump"/>
          </p:cNvPr>
          <p:cNvSpPr/>
          <p:nvPr/>
        </p:nvSpPr>
        <p:spPr>
          <a:xfrm>
            <a:off x="2595433" y="1245867"/>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a:hlinkClick r:id="rId5" action="ppaction://hlinksldjump"/>
          </p:cNvPr>
          <p:cNvSpPr/>
          <p:nvPr/>
        </p:nvSpPr>
        <p:spPr>
          <a:xfrm>
            <a:off x="4636021" y="1245867"/>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a:hlinkClick r:id="rId6" action="ppaction://hlinksldjump"/>
          </p:cNvPr>
          <p:cNvSpPr/>
          <p:nvPr/>
        </p:nvSpPr>
        <p:spPr>
          <a:xfrm>
            <a:off x="6676625" y="1245867"/>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a:hlinkClick r:id="rId7" action="ppaction://hlinksldjump"/>
          </p:cNvPr>
          <p:cNvSpPr/>
          <p:nvPr/>
        </p:nvSpPr>
        <p:spPr>
          <a:xfrm>
            <a:off x="569825" y="3108097"/>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a:hlinkClick r:id="rId8" action="ppaction://hlinksldjump"/>
          </p:cNvPr>
          <p:cNvSpPr/>
          <p:nvPr/>
        </p:nvSpPr>
        <p:spPr>
          <a:xfrm>
            <a:off x="2595425" y="3108097"/>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a:hlinkClick r:id="rId9" action="ppaction://hlinksldjump"/>
          </p:cNvPr>
          <p:cNvSpPr/>
          <p:nvPr/>
        </p:nvSpPr>
        <p:spPr>
          <a:xfrm>
            <a:off x="4631785" y="3108097"/>
            <a:ext cx="1904400" cy="170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61111"/>
              <a:buFont typeface="Arial"/>
              <a:buNone/>
            </a:pPr>
            <a:r>
              <a:rPr lang="en"/>
              <a:t>Remember to talk about your ideas!</a:t>
            </a:r>
            <a:endParaRPr sz="1800">
              <a:solidFill>
                <a:srgbClr val="000000"/>
              </a:solidFill>
            </a:endParaRPr>
          </a:p>
        </p:txBody>
      </p:sp>
      <p:sp>
        <p:nvSpPr>
          <p:cNvPr id="121" name="Google Shape;12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23850" algn="l" rtl="0">
              <a:lnSpc>
                <a:spcPct val="100000"/>
              </a:lnSpc>
              <a:spcBef>
                <a:spcPts val="1000"/>
              </a:spcBef>
              <a:spcAft>
                <a:spcPts val="0"/>
              </a:spcAft>
              <a:buClr>
                <a:schemeClr val="lt2"/>
              </a:buClr>
              <a:buSzPts val="1500"/>
              <a:buFont typeface="Lato"/>
              <a:buChar char="●"/>
            </a:pPr>
            <a:r>
              <a:rPr lang="en" sz="1900">
                <a:solidFill>
                  <a:schemeClr val="lt2"/>
                </a:solidFill>
              </a:rPr>
              <a:t>I saw </a:t>
            </a:r>
            <a:r>
              <a:rPr lang="en" sz="1900">
                <a:solidFill>
                  <a:schemeClr val="lt1"/>
                </a:solidFill>
              </a:rPr>
              <a:t>________, </a:t>
            </a:r>
            <a:r>
              <a:rPr lang="en" sz="1900">
                <a:solidFill>
                  <a:schemeClr val="lt2"/>
                </a:solidFill>
              </a:rPr>
              <a:t>so I connected that to </a:t>
            </a:r>
            <a:r>
              <a:rPr lang="en" sz="1900">
                <a:solidFill>
                  <a:schemeClr val="lt1"/>
                </a:solidFill>
              </a:rPr>
              <a:t>________ .</a:t>
            </a:r>
            <a:endParaRPr sz="1900">
              <a:solidFill>
                <a:schemeClr val="lt2"/>
              </a:solidFill>
            </a:endParaRPr>
          </a:p>
          <a:p>
            <a:pPr marL="457200" lvl="0" indent="-323850" algn="l" rtl="0">
              <a:lnSpc>
                <a:spcPct val="100000"/>
              </a:lnSpc>
              <a:spcBef>
                <a:spcPts val="1400"/>
              </a:spcBef>
              <a:spcAft>
                <a:spcPts val="0"/>
              </a:spcAft>
              <a:buClr>
                <a:schemeClr val="lt2"/>
              </a:buClr>
              <a:buSzPts val="1500"/>
              <a:buFont typeface="Lato"/>
              <a:buChar char="●"/>
            </a:pPr>
            <a:r>
              <a:rPr lang="en" sz="1900">
                <a:solidFill>
                  <a:schemeClr val="lt2"/>
                </a:solidFill>
              </a:rPr>
              <a:t>We know </a:t>
            </a:r>
            <a:r>
              <a:rPr lang="en" sz="1900">
                <a:solidFill>
                  <a:schemeClr val="lt1"/>
                </a:solidFill>
              </a:rPr>
              <a:t>________ </a:t>
            </a:r>
            <a:r>
              <a:rPr lang="en" sz="1900">
                <a:solidFill>
                  <a:schemeClr val="lt2"/>
                </a:solidFill>
              </a:rPr>
              <a:t> because </a:t>
            </a:r>
            <a:r>
              <a:rPr lang="en" sz="1900">
                <a:solidFill>
                  <a:schemeClr val="lt1"/>
                </a:solidFill>
              </a:rPr>
              <a:t>________ .</a:t>
            </a:r>
            <a:endParaRPr sz="1900">
              <a:solidFill>
                <a:schemeClr val="lt2"/>
              </a:solidFill>
            </a:endParaRPr>
          </a:p>
          <a:p>
            <a:pPr marL="457200" lvl="0" indent="-323850" algn="l" rtl="0">
              <a:lnSpc>
                <a:spcPct val="100000"/>
              </a:lnSpc>
              <a:spcBef>
                <a:spcPts val="1400"/>
              </a:spcBef>
              <a:spcAft>
                <a:spcPts val="1400"/>
              </a:spcAft>
              <a:buClr>
                <a:schemeClr val="lt2"/>
              </a:buClr>
              <a:buSzPts val="1500"/>
              <a:buFont typeface="Lato"/>
              <a:buChar char="●"/>
            </a:pPr>
            <a:r>
              <a:rPr lang="en" sz="1900">
                <a:solidFill>
                  <a:schemeClr val="lt2"/>
                </a:solidFill>
              </a:rPr>
              <a:t>Since </a:t>
            </a:r>
            <a:r>
              <a:rPr lang="en" sz="1900">
                <a:solidFill>
                  <a:schemeClr val="lt1"/>
                </a:solidFill>
              </a:rPr>
              <a:t>________ , </a:t>
            </a:r>
            <a:r>
              <a:rPr lang="en" sz="1900">
                <a:solidFill>
                  <a:schemeClr val="lt2"/>
                </a:solidFill>
              </a:rPr>
              <a:t>then we can calculate </a:t>
            </a:r>
            <a:r>
              <a:rPr lang="en" sz="1900">
                <a:solidFill>
                  <a:schemeClr val="lt1"/>
                </a:solidFill>
              </a:rPr>
              <a:t>________ .</a:t>
            </a:r>
            <a:endParaRPr sz="19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Discussion</a:t>
            </a:r>
            <a:endParaRPr/>
          </a:p>
        </p:txBody>
      </p:sp>
      <p:sp>
        <p:nvSpPr>
          <p:cNvPr id="127" name="Google Shape;12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Listen to each presenting group. </a:t>
            </a:r>
            <a:endParaRPr/>
          </a:p>
          <a:p>
            <a:pPr marL="0" lvl="0" indent="0" algn="l" rtl="0">
              <a:spcBef>
                <a:spcPts val="1200"/>
              </a:spcBef>
              <a:spcAft>
                <a:spcPts val="0"/>
              </a:spcAft>
              <a:buNone/>
            </a:pPr>
            <a:r>
              <a:rPr lang="en"/>
              <a:t>Consider what assumptions they have made. Do you agree or disagree with their methods? </a:t>
            </a:r>
            <a:endParaRPr/>
          </a:p>
          <a:p>
            <a:pPr marL="0" lvl="0" indent="0" algn="l" rtl="0">
              <a:spcBef>
                <a:spcPts val="1200"/>
              </a:spcBef>
              <a:spcAft>
                <a:spcPts val="1200"/>
              </a:spcAft>
              <a:buNone/>
            </a:pPr>
            <a:r>
              <a:rPr lang="en"/>
              <a:t>Modify your own solution based on what you hear from presenting groups.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34350"/>
      </a:dk1>
      <a:lt1>
        <a:srgbClr val="FFFFFF"/>
      </a:lt1>
      <a:dk2>
        <a:srgbClr val="EFEFEF"/>
      </a:dk2>
      <a:lt2>
        <a:srgbClr val="F3F3F3"/>
      </a:lt2>
      <a:accent1>
        <a:srgbClr val="9FC23A"/>
      </a:accent1>
      <a:accent2>
        <a:srgbClr val="FBAD17"/>
      </a:accent2>
      <a:accent3>
        <a:srgbClr val="F26921"/>
      </a:accent3>
      <a:accent4>
        <a:srgbClr val="BFD4D7"/>
      </a:accent4>
      <a:accent5>
        <a:srgbClr val="9FC23A"/>
      </a:accent5>
      <a:accent6>
        <a:srgbClr val="FBAD17"/>
      </a:accent6>
      <a:hlink>
        <a:srgbClr val="F269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B1A9E55D56245B650D2153B67D5EB" ma:contentTypeVersion="16" ma:contentTypeDescription="Create a new document." ma:contentTypeScope="" ma:versionID="9a4274c002c3e21fe1dc2f4cbd38ec74">
  <xsd:schema xmlns:xsd="http://www.w3.org/2001/XMLSchema" xmlns:xs="http://www.w3.org/2001/XMLSchema" xmlns:p="http://schemas.microsoft.com/office/2006/metadata/properties" xmlns:ns2="b4615043-0953-40f0-b552-beb50d03437e" xmlns:ns3="c55b3bb5-80c2-477b-9cd7-7ce0abcb6fe5" targetNamespace="http://schemas.microsoft.com/office/2006/metadata/properties" ma:root="true" ma:fieldsID="e691dc91264191bc39dbe4c62555b6a6" ns2:_="" ns3:_="">
    <xsd:import namespace="b4615043-0953-40f0-b552-beb50d03437e"/>
    <xsd:import namespace="c55b3bb5-80c2-477b-9cd7-7ce0abcb6f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15043-0953-40f0-b552-beb50d0343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3c615c-052f-4139-b716-6714c17f8f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5b3bb5-80c2-477b-9cd7-7ce0abcb6f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303d496-115a-4d25-b5de-28b41a64acfc}" ma:internalName="TaxCatchAll" ma:showField="CatchAllData" ma:web="c55b3bb5-80c2-477b-9cd7-7ce0abcb6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5b3bb5-80c2-477b-9cd7-7ce0abcb6fe5" xsi:nil="true"/>
    <lcf76f155ced4ddcb4097134ff3c332f xmlns="b4615043-0953-40f0-b552-beb50d03437e">
      <Terms xmlns="http://schemas.microsoft.com/office/infopath/2007/PartnerControls"/>
    </lcf76f155ced4ddcb4097134ff3c332f>
    <SharedWithUsers xmlns="c55b3bb5-80c2-477b-9cd7-7ce0abcb6fe5">
      <UserInfo>
        <DisplayName>Denise Buck</DisplayName>
        <AccountId>12</AccountId>
        <AccountType/>
      </UserInfo>
      <UserInfo>
        <DisplayName>Katie Hatam</DisplayName>
        <AccountId>966</AccountId>
        <AccountType/>
      </UserInfo>
    </SharedWithUsers>
  </documentManagement>
</p:properties>
</file>

<file path=customXml/itemProps1.xml><?xml version="1.0" encoding="utf-8"?>
<ds:datastoreItem xmlns:ds="http://schemas.openxmlformats.org/officeDocument/2006/customXml" ds:itemID="{C5A8ADDE-AFA4-4BD3-8BAE-080EDFEF1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15043-0953-40f0-b552-beb50d03437e"/>
    <ds:schemaRef ds:uri="c55b3bb5-80c2-477b-9cd7-7ce0abcb6f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4773FC-7068-4227-8695-1380407A1E37}">
  <ds:schemaRefs>
    <ds:schemaRef ds:uri="http://schemas.microsoft.com/sharepoint/v3/contenttype/forms"/>
  </ds:schemaRefs>
</ds:datastoreItem>
</file>

<file path=customXml/itemProps3.xml><?xml version="1.0" encoding="utf-8"?>
<ds:datastoreItem xmlns:ds="http://schemas.openxmlformats.org/officeDocument/2006/customXml" ds:itemID="{BF25A698-1A41-45C6-893A-C880BFCC0CDA}">
  <ds:schemaRef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c55b3bb5-80c2-477b-9cd7-7ce0abcb6fe5"/>
    <ds:schemaRef ds:uri="http://schemas.microsoft.com/office/2006/documentManagement/types"/>
    <ds:schemaRef ds:uri="http://purl.org/dc/terms/"/>
    <ds:schemaRef ds:uri="b4615043-0953-40f0-b552-beb50d03437e"/>
  </ds:schemaRefs>
</ds:datastoreItem>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On-screen Show (16:9)</PresentationFormat>
  <Paragraphs>101</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Lato</vt:lpstr>
      <vt:lpstr>Simple Light</vt:lpstr>
      <vt:lpstr>Get the Logs to the Mill</vt:lpstr>
      <vt:lpstr>PowerPoint Presentation</vt:lpstr>
      <vt:lpstr>Scenario: </vt:lpstr>
      <vt:lpstr>What do you notice and wonder?</vt:lpstr>
      <vt:lpstr>What do you notice and wonder?</vt:lpstr>
      <vt:lpstr>Timber companies have to maximize profits.</vt:lpstr>
      <vt:lpstr>What other information do you need?</vt:lpstr>
      <vt:lpstr>Remember to talk about your ideas!</vt:lpstr>
      <vt:lpstr>Discussion</vt:lpstr>
      <vt:lpstr>Resolution</vt:lpstr>
      <vt:lpstr>Resolution</vt:lpstr>
      <vt:lpstr>Resolution</vt:lpstr>
      <vt:lpstr>Question:  Can drivers get a bonus to encourage them to do a particular job? </vt:lpstr>
      <vt:lpstr>Question:  Is there a bonus for getting the job done in fewer days? </vt:lpstr>
      <vt:lpstr>Question: How long do we have to get the logs moved before they “expire”?</vt:lpstr>
      <vt:lpstr>Question: How much do drivers want/need to work in one day?</vt:lpstr>
      <vt:lpstr>Question: What is the hourly pay for each truck driver?</vt:lpstr>
      <vt:lpstr>Question: How much can a driver work in a day?</vt:lpstr>
      <vt:lpstr>Question: What can a log truck haul?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the Logs to the Mill</dc:title>
  <dc:creator>Megan Rivard</dc:creator>
  <cp:lastModifiedBy>Megan Rivard</cp:lastModifiedBy>
  <cp:revision>1</cp:revision>
  <dcterms:modified xsi:type="dcterms:W3CDTF">2022-06-29T21:46:37Z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0x010100E96B1A9E55D56245B650D2153B67D5EB</vt:lpwstr>
  </property>
  <property fmtid="{D5CDD505-2E9C-101B-9397-08002B2CF9AE}" pid="3" name="MediaServiceImageTags">
    <vt:lpwstr/>
  </property>
</Properties>
</file>