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Lato" panose="020F0502020204030203"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6F615A-1F49-4F95-A815-CF09CDEC7F63}" v="8" dt="2022-06-29T18:32:30.960"/>
    <p1510:client id="{BFBF7554-A603-9A89-CBB7-A8162E8AA0E0}" v="7" dt="2022-06-29T18:32:13.020"/>
  </p1510:revLst>
</p1510:revInfo>
</file>

<file path=ppt/tableStyles.xml><?xml version="1.0" encoding="utf-8"?>
<a:tblStyleLst xmlns:a="http://schemas.openxmlformats.org/drawingml/2006/main" def="{269614FF-5F8E-4793-8636-F3118169CCD9}">
  <a:tblStyle styleId="{269614FF-5F8E-4793-8636-F3118169CCD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48" y="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Rivard" userId="S::mrivard@pacificeducationinstitute.org::953a166c-6292-4a0a-a77d-80d6bd550d33" providerId="AD" clId="Web-{BFBF7554-A603-9A89-CBB7-A8162E8AA0E0}"/>
    <pc:docChg chg="modSld">
      <pc:chgData name="Megan Rivard" userId="S::mrivard@pacificeducationinstitute.org::953a166c-6292-4a0a-a77d-80d6bd550d33" providerId="AD" clId="Web-{BFBF7554-A603-9A89-CBB7-A8162E8AA0E0}" dt="2022-06-29T18:32:13.020" v="6" actId="1076"/>
      <pc:docMkLst>
        <pc:docMk/>
      </pc:docMkLst>
      <pc:sldChg chg="modSp">
        <pc:chgData name="Megan Rivard" userId="S::mrivard@pacificeducationinstitute.org::953a166c-6292-4a0a-a77d-80d6bd550d33" providerId="AD" clId="Web-{BFBF7554-A603-9A89-CBB7-A8162E8AA0E0}" dt="2022-06-29T18:32:13.020" v="6" actId="1076"/>
        <pc:sldMkLst>
          <pc:docMk/>
          <pc:sldMk cId="0" sldId="256"/>
        </pc:sldMkLst>
        <pc:spChg chg="mod">
          <ac:chgData name="Megan Rivard" userId="S::mrivard@pacificeducationinstitute.org::953a166c-6292-4a0a-a77d-80d6bd550d33" providerId="AD" clId="Web-{BFBF7554-A603-9A89-CBB7-A8162E8AA0E0}" dt="2022-06-29T18:32:13.020" v="6" actId="1076"/>
          <ac:spMkLst>
            <pc:docMk/>
            <pc:sldMk cId="0" sldId="256"/>
            <ac:spMk id="66" creationId="{00000000-0000-0000-0000-000000000000}"/>
          </ac:spMkLst>
        </pc:spChg>
      </pc:sldChg>
    </pc:docChg>
  </pc:docChgLst>
  <pc:docChgLst>
    <pc:chgData name="Megan Rivard" userId="953a166c-6292-4a0a-a77d-80d6bd550d33" providerId="ADAL" clId="{426F615A-1F49-4F95-A815-CF09CDEC7F63}"/>
    <pc:docChg chg="modSld">
      <pc:chgData name="Megan Rivard" userId="953a166c-6292-4a0a-a77d-80d6bd550d33" providerId="ADAL" clId="{426F615A-1F49-4F95-A815-CF09CDEC7F63}" dt="2022-06-29T18:33:12.863" v="44" actId="242"/>
      <pc:docMkLst>
        <pc:docMk/>
      </pc:docMkLst>
      <pc:sldChg chg="modSp mod">
        <pc:chgData name="Megan Rivard" userId="953a166c-6292-4a0a-a77d-80d6bd550d33" providerId="ADAL" clId="{426F615A-1F49-4F95-A815-CF09CDEC7F63}" dt="2022-06-29T18:33:12.863" v="44" actId="242"/>
        <pc:sldMkLst>
          <pc:docMk/>
          <pc:sldMk cId="0" sldId="256"/>
        </pc:sldMkLst>
        <pc:spChg chg="mod">
          <ac:chgData name="Megan Rivard" userId="953a166c-6292-4a0a-a77d-80d6bd550d33" providerId="ADAL" clId="{426F615A-1F49-4F95-A815-CF09CDEC7F63}" dt="2022-06-29T18:33:12.863" v="44" actId="242"/>
          <ac:spMkLst>
            <pc:docMk/>
            <pc:sldMk cId="0" sldId="256"/>
            <ac:spMk id="66" creationId="{00000000-0000-0000-0000-000000000000}"/>
          </ac:spMkLst>
        </pc:spChg>
      </pc:sldChg>
      <pc:sldChg chg="modSp mod">
        <pc:chgData name="Megan Rivard" userId="953a166c-6292-4a0a-a77d-80d6bd550d33" providerId="ADAL" clId="{426F615A-1F49-4F95-A815-CF09CDEC7F63}" dt="2022-06-29T17:37:20.215" v="33" actId="20577"/>
        <pc:sldMkLst>
          <pc:docMk/>
          <pc:sldMk cId="0" sldId="257"/>
        </pc:sldMkLst>
        <pc:spChg chg="mod">
          <ac:chgData name="Megan Rivard" userId="953a166c-6292-4a0a-a77d-80d6bd550d33" providerId="ADAL" clId="{426F615A-1F49-4F95-A815-CF09CDEC7F63}" dt="2022-06-29T17:37:20.215" v="33" actId="20577"/>
          <ac:spMkLst>
            <pc:docMk/>
            <pc:sldMk cId="0" sldId="257"/>
            <ac:spMk id="75" creationId="{00000000-0000-0000-0000-000000000000}"/>
          </ac:spMkLst>
        </pc:spChg>
      </pc:sldChg>
      <pc:sldChg chg="addSp delSp modSp mod modNotes">
        <pc:chgData name="Megan Rivard" userId="953a166c-6292-4a0a-a77d-80d6bd550d33" providerId="ADAL" clId="{426F615A-1F49-4F95-A815-CF09CDEC7F63}" dt="2022-06-29T18:04:36.122" v="43" actId="1076"/>
        <pc:sldMkLst>
          <pc:docMk/>
          <pc:sldMk cId="0" sldId="265"/>
        </pc:sldMkLst>
        <pc:spChg chg="mod">
          <ac:chgData name="Megan Rivard" userId="953a166c-6292-4a0a-a77d-80d6bd550d33" providerId="ADAL" clId="{426F615A-1F49-4F95-A815-CF09CDEC7F63}" dt="2022-06-29T18:03:30.847" v="36"/>
          <ac:spMkLst>
            <pc:docMk/>
            <pc:sldMk cId="0" sldId="265"/>
            <ac:spMk id="5" creationId="{0213DD1C-4D29-6A78-9F05-A4A87ACAE858}"/>
          </ac:spMkLst>
        </pc:spChg>
        <pc:spChg chg="mod">
          <ac:chgData name="Megan Rivard" userId="953a166c-6292-4a0a-a77d-80d6bd550d33" providerId="ADAL" clId="{426F615A-1F49-4F95-A815-CF09CDEC7F63}" dt="2022-06-29T18:03:30.847" v="36"/>
          <ac:spMkLst>
            <pc:docMk/>
            <pc:sldMk cId="0" sldId="265"/>
            <ac:spMk id="7" creationId="{CBACFF90-DBC5-7AA9-D4A4-DC24166290B6}"/>
          </ac:spMkLst>
        </pc:spChg>
        <pc:spChg chg="mod">
          <ac:chgData name="Megan Rivard" userId="953a166c-6292-4a0a-a77d-80d6bd550d33" providerId="ADAL" clId="{426F615A-1F49-4F95-A815-CF09CDEC7F63}" dt="2022-06-29T18:03:30.847" v="36"/>
          <ac:spMkLst>
            <pc:docMk/>
            <pc:sldMk cId="0" sldId="265"/>
            <ac:spMk id="9" creationId="{DD27F60F-1385-2312-042F-30331EB13570}"/>
          </ac:spMkLst>
        </pc:spChg>
        <pc:spChg chg="mod">
          <ac:chgData name="Megan Rivard" userId="953a166c-6292-4a0a-a77d-80d6bd550d33" providerId="ADAL" clId="{426F615A-1F49-4F95-A815-CF09CDEC7F63}" dt="2022-06-29T18:03:30.847" v="36"/>
          <ac:spMkLst>
            <pc:docMk/>
            <pc:sldMk cId="0" sldId="265"/>
            <ac:spMk id="10" creationId="{3D90B4BD-9D60-7E72-8C20-337532E821A2}"/>
          </ac:spMkLst>
        </pc:spChg>
        <pc:spChg chg="mod">
          <ac:chgData name="Megan Rivard" userId="953a166c-6292-4a0a-a77d-80d6bd550d33" providerId="ADAL" clId="{426F615A-1F49-4F95-A815-CF09CDEC7F63}" dt="2022-06-29T18:03:30.847" v="36"/>
          <ac:spMkLst>
            <pc:docMk/>
            <pc:sldMk cId="0" sldId="265"/>
            <ac:spMk id="11" creationId="{D7995F2F-1D5D-1C99-159F-58C942A73BFE}"/>
          </ac:spMkLst>
        </pc:spChg>
        <pc:spChg chg="mod">
          <ac:chgData name="Megan Rivard" userId="953a166c-6292-4a0a-a77d-80d6bd550d33" providerId="ADAL" clId="{426F615A-1F49-4F95-A815-CF09CDEC7F63}" dt="2022-06-29T18:03:30.847" v="36"/>
          <ac:spMkLst>
            <pc:docMk/>
            <pc:sldMk cId="0" sldId="265"/>
            <ac:spMk id="12" creationId="{46C15413-4A5C-7F95-8620-E9BFBADA8B7F}"/>
          </ac:spMkLst>
        </pc:spChg>
        <pc:spChg chg="mod">
          <ac:chgData name="Megan Rivard" userId="953a166c-6292-4a0a-a77d-80d6bd550d33" providerId="ADAL" clId="{426F615A-1F49-4F95-A815-CF09CDEC7F63}" dt="2022-06-29T18:03:30.847" v="36"/>
          <ac:spMkLst>
            <pc:docMk/>
            <pc:sldMk cId="0" sldId="265"/>
            <ac:spMk id="15" creationId="{5C74EF9E-EE4A-5DA6-1E27-0EF1556F5E31}"/>
          </ac:spMkLst>
        </pc:spChg>
        <pc:spChg chg="mod">
          <ac:chgData name="Megan Rivard" userId="953a166c-6292-4a0a-a77d-80d6bd550d33" providerId="ADAL" clId="{426F615A-1F49-4F95-A815-CF09CDEC7F63}" dt="2022-06-29T18:03:30.847" v="36"/>
          <ac:spMkLst>
            <pc:docMk/>
            <pc:sldMk cId="0" sldId="265"/>
            <ac:spMk id="16" creationId="{CD41B578-4A30-71ED-A38E-9A0C6478D877}"/>
          </ac:spMkLst>
        </pc:spChg>
        <pc:grpChg chg="add del mod">
          <ac:chgData name="Megan Rivard" userId="953a166c-6292-4a0a-a77d-80d6bd550d33" providerId="ADAL" clId="{426F615A-1F49-4F95-A815-CF09CDEC7F63}" dt="2022-06-29T18:03:30.847" v="36"/>
          <ac:grpSpMkLst>
            <pc:docMk/>
            <pc:sldMk cId="0" sldId="265"/>
            <ac:grpSpMk id="4" creationId="{48FB1A8B-DE39-A541-5B4B-324F59AAAF83}"/>
          </ac:grpSpMkLst>
        </pc:grpChg>
        <pc:graphicFrameChg chg="add del mod">
          <ac:chgData name="Megan Rivard" userId="953a166c-6292-4a0a-a77d-80d6bd550d33" providerId="ADAL" clId="{426F615A-1F49-4F95-A815-CF09CDEC7F63}" dt="2022-06-29T18:03:30.847" v="36"/>
          <ac:graphicFrameMkLst>
            <pc:docMk/>
            <pc:sldMk cId="0" sldId="265"/>
            <ac:graphicFrameMk id="2" creationId="{75E54F1E-F8A6-4CE7-FBFE-30E8481BD524}"/>
          </ac:graphicFrameMkLst>
        </pc:graphicFrameChg>
        <pc:picChg chg="add mod">
          <ac:chgData name="Megan Rivard" userId="953a166c-6292-4a0a-a77d-80d6bd550d33" providerId="ADAL" clId="{426F615A-1F49-4F95-A815-CF09CDEC7F63}" dt="2022-06-29T18:04:36.122" v="43" actId="1076"/>
          <ac:picMkLst>
            <pc:docMk/>
            <pc:sldMk cId="0" sldId="265"/>
            <ac:picMk id="3" creationId="{92C1374C-4473-4FB1-C93B-7F041B1DB785}"/>
          </ac:picMkLst>
        </pc:picChg>
        <pc:cxnChg chg="mod">
          <ac:chgData name="Megan Rivard" userId="953a166c-6292-4a0a-a77d-80d6bd550d33" providerId="ADAL" clId="{426F615A-1F49-4F95-A815-CF09CDEC7F63}" dt="2022-06-29T18:03:30.847" v="36"/>
          <ac:cxnSpMkLst>
            <pc:docMk/>
            <pc:sldMk cId="0" sldId="265"/>
            <ac:cxnSpMk id="6" creationId="{5BA5537A-95C9-67A8-B69E-FDDDA6EADC6C}"/>
          </ac:cxnSpMkLst>
        </pc:cxnChg>
        <pc:cxnChg chg="mod">
          <ac:chgData name="Megan Rivard" userId="953a166c-6292-4a0a-a77d-80d6bd550d33" providerId="ADAL" clId="{426F615A-1F49-4F95-A815-CF09CDEC7F63}" dt="2022-06-29T18:03:30.847" v="36"/>
          <ac:cxnSpMkLst>
            <pc:docMk/>
            <pc:sldMk cId="0" sldId="265"/>
            <ac:cxnSpMk id="8" creationId="{9C8585C9-7F18-BCE1-3B97-19104184DE69}"/>
          </ac:cxnSpMkLst>
        </pc:cxnChg>
        <pc:cxnChg chg="mod">
          <ac:chgData name="Megan Rivard" userId="953a166c-6292-4a0a-a77d-80d6bd550d33" providerId="ADAL" clId="{426F615A-1F49-4F95-A815-CF09CDEC7F63}" dt="2022-06-29T18:03:30.847" v="36"/>
          <ac:cxnSpMkLst>
            <pc:docMk/>
            <pc:sldMk cId="0" sldId="265"/>
            <ac:cxnSpMk id="13" creationId="{88B05025-3444-547F-95C1-615985283D0F}"/>
          </ac:cxnSpMkLst>
        </pc:cxnChg>
        <pc:cxnChg chg="mod">
          <ac:chgData name="Megan Rivard" userId="953a166c-6292-4a0a-a77d-80d6bd550d33" providerId="ADAL" clId="{426F615A-1F49-4F95-A815-CF09CDEC7F63}" dt="2022-06-29T18:03:30.847" v="36"/>
          <ac:cxnSpMkLst>
            <pc:docMk/>
            <pc:sldMk cId="0" sldId="265"/>
            <ac:cxnSpMk id="14" creationId="{A4BA0A0B-F2A7-5E3A-AFF7-DF01B24B9FDB}"/>
          </ac:cxnSpMkLst>
        </pc:cxnChg>
      </pc:sldChg>
      <pc:sldChg chg="modSp mod">
        <pc:chgData name="Megan Rivard" userId="953a166c-6292-4a0a-a77d-80d6bd550d33" providerId="ADAL" clId="{426F615A-1F49-4F95-A815-CF09CDEC7F63}" dt="2022-06-29T17:44:41.080" v="34" actId="14100"/>
        <pc:sldMkLst>
          <pc:docMk/>
          <pc:sldMk cId="0" sldId="267"/>
        </pc:sldMkLst>
        <pc:spChg chg="mod">
          <ac:chgData name="Megan Rivard" userId="953a166c-6292-4a0a-a77d-80d6bd550d33" providerId="ADAL" clId="{426F615A-1F49-4F95-A815-CF09CDEC7F63}" dt="2022-06-29T17:44:41.080" v="34" actId="14100"/>
          <ac:spMkLst>
            <pc:docMk/>
            <pc:sldMk cId="0" sldId="267"/>
            <ac:spMk id="14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1f2419b14e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1f2419b14e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140f76c135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140f76c135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140f76c135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140f76c135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 Students can use different estimations for the 1999 value and you can have a fantastic discussion about estimation and rounding!</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1f2419b14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1f2419b14e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1f2419b14e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1f2419b14e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1f2419b14e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1f2419b14e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1f2419b14e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1f2419b14e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140f76c13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140f76c13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140f76c135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140f76c135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40f76c135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40f76c135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2318cac2c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2318cac2c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140f76c135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140f76c135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1f2419b14e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1f2419b14e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140f76c135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140f76c135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140f76c135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140f76c135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3" name="Google Shape;13;p2"/>
          <p:cNvSpPr/>
          <p:nvPr/>
        </p:nvSpPr>
        <p:spPr>
          <a:xfrm>
            <a:off x="7548850" y="-76200"/>
            <a:ext cx="548700" cy="1204025"/>
          </a:xfrm>
          <a:prstGeom prst="flowChartOffpageConnector">
            <a:avLst/>
          </a:prstGeom>
          <a:solidFill>
            <a:schemeClr val="accent2"/>
          </a:solidFill>
          <a:ln>
            <a:noFill/>
          </a:ln>
          <a:effectLst>
            <a:outerShdw blurRad="57150" dist="76200" dir="2580000" algn="bl" rotWithShape="0">
              <a:srgbClr val="000000">
                <a:alpha val="3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8" name="Google Shape;58;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7" name="Google Shape;17;p3"/>
          <p:cNvSpPr/>
          <p:nvPr/>
        </p:nvSpPr>
        <p:spPr>
          <a:xfrm>
            <a:off x="7548850" y="-76200"/>
            <a:ext cx="548700" cy="1204025"/>
          </a:xfrm>
          <a:prstGeom prst="flowChartOffpageConnector">
            <a:avLst/>
          </a:prstGeom>
          <a:solidFill>
            <a:schemeClr val="accent2"/>
          </a:solidFill>
          <a:ln>
            <a:noFill/>
          </a:ln>
          <a:effectLst>
            <a:outerShdw blurRad="57150" dist="76200" dir="2580000" algn="bl" rotWithShape="0">
              <a:srgbClr val="000000">
                <a:alpha val="3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1" name="Google Shape;21;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2" name="Google Shape;22;p4"/>
          <p:cNvPicPr preferRelativeResize="0"/>
          <p:nvPr/>
        </p:nvPicPr>
        <p:blipFill rotWithShape="1">
          <a:blip r:embed="rId2">
            <a:alphaModFix amt="61000"/>
          </a:blip>
          <a:srcRect r="66725"/>
          <a:stretch/>
        </p:blipFill>
        <p:spPr>
          <a:xfrm>
            <a:off x="7777300" y="3865325"/>
            <a:ext cx="1711452" cy="1748001"/>
          </a:xfrm>
          <a:prstGeom prst="rect">
            <a:avLst/>
          </a:prstGeom>
          <a:noFill/>
          <a:ln>
            <a:noFill/>
          </a:ln>
        </p:spPr>
      </p:pic>
      <p:sp>
        <p:nvSpPr>
          <p:cNvPr id="23" name="Google Shape;23;p4"/>
          <p:cNvSpPr/>
          <p:nvPr/>
        </p:nvSpPr>
        <p:spPr>
          <a:xfrm>
            <a:off x="7548850" y="-76200"/>
            <a:ext cx="548700" cy="1204025"/>
          </a:xfrm>
          <a:prstGeom prst="flowChartOffpageConnector">
            <a:avLst/>
          </a:prstGeom>
          <a:solidFill>
            <a:schemeClr val="accent2"/>
          </a:solidFill>
          <a:ln>
            <a:noFill/>
          </a:ln>
          <a:effectLst>
            <a:outerShdw blurRad="57150" dist="76200" dir="2580000" algn="bl" rotWithShape="0">
              <a:srgbClr val="000000">
                <a:alpha val="3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9" name="Google Shape;29;p5"/>
          <p:cNvPicPr preferRelativeResize="0"/>
          <p:nvPr/>
        </p:nvPicPr>
        <p:blipFill rotWithShape="1">
          <a:blip r:embed="rId2">
            <a:alphaModFix amt="61000"/>
          </a:blip>
          <a:srcRect r="66725"/>
          <a:stretch/>
        </p:blipFill>
        <p:spPr>
          <a:xfrm>
            <a:off x="7777300" y="3865325"/>
            <a:ext cx="1711452" cy="1748001"/>
          </a:xfrm>
          <a:prstGeom prst="rect">
            <a:avLst/>
          </a:prstGeom>
          <a:noFill/>
          <a:ln>
            <a:noFill/>
          </a:ln>
        </p:spPr>
      </p:pic>
      <p:sp>
        <p:nvSpPr>
          <p:cNvPr id="30" name="Google Shape;30;p5"/>
          <p:cNvSpPr/>
          <p:nvPr/>
        </p:nvSpPr>
        <p:spPr>
          <a:xfrm>
            <a:off x="7548850" y="-76200"/>
            <a:ext cx="548700" cy="1204025"/>
          </a:xfrm>
          <a:prstGeom prst="flowChartOffpageConnector">
            <a:avLst/>
          </a:prstGeom>
          <a:solidFill>
            <a:schemeClr val="accent2"/>
          </a:solidFill>
          <a:ln>
            <a:noFill/>
          </a:ln>
          <a:effectLst>
            <a:outerShdw blurRad="57150" dist="76200" dir="2580000" algn="bl" rotWithShape="0">
              <a:srgbClr val="000000">
                <a:alpha val="3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34" name="Google Shape;34;p6"/>
          <p:cNvPicPr preferRelativeResize="0"/>
          <p:nvPr/>
        </p:nvPicPr>
        <p:blipFill rotWithShape="1">
          <a:blip r:embed="rId2">
            <a:alphaModFix amt="61000"/>
          </a:blip>
          <a:srcRect r="66725"/>
          <a:stretch/>
        </p:blipFill>
        <p:spPr>
          <a:xfrm>
            <a:off x="7777300" y="3865325"/>
            <a:ext cx="1711452" cy="1748001"/>
          </a:xfrm>
          <a:prstGeom prst="rect">
            <a:avLst/>
          </a:prstGeom>
          <a:noFill/>
          <a:ln>
            <a:noFill/>
          </a:ln>
        </p:spPr>
      </p:pic>
      <p:sp>
        <p:nvSpPr>
          <p:cNvPr id="35" name="Google Shape;35;p6"/>
          <p:cNvSpPr/>
          <p:nvPr/>
        </p:nvSpPr>
        <p:spPr>
          <a:xfrm>
            <a:off x="7548850" y="-76200"/>
            <a:ext cx="548700" cy="1204025"/>
          </a:xfrm>
          <a:prstGeom prst="flowChartOffpageConnector">
            <a:avLst/>
          </a:prstGeom>
          <a:solidFill>
            <a:schemeClr val="accent2"/>
          </a:solidFill>
          <a:ln>
            <a:noFill/>
          </a:ln>
          <a:effectLst>
            <a:outerShdw blurRad="57150" dist="76200" dir="2580000" algn="bl" rotWithShape="0">
              <a:srgbClr val="000000">
                <a:alpha val="3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8" name="Google Shape;38;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9" name="Google Shape;39;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40" name="Google Shape;40;p7"/>
          <p:cNvPicPr preferRelativeResize="0"/>
          <p:nvPr/>
        </p:nvPicPr>
        <p:blipFill rotWithShape="1">
          <a:blip r:embed="rId2">
            <a:alphaModFix amt="61000"/>
          </a:blip>
          <a:srcRect r="66725"/>
          <a:stretch/>
        </p:blipFill>
        <p:spPr>
          <a:xfrm>
            <a:off x="7777300" y="3865325"/>
            <a:ext cx="1711452" cy="1748001"/>
          </a:xfrm>
          <a:prstGeom prst="rect">
            <a:avLst/>
          </a:prstGeom>
          <a:noFill/>
          <a:ln>
            <a:noFill/>
          </a:ln>
        </p:spPr>
      </p:pic>
      <p:sp>
        <p:nvSpPr>
          <p:cNvPr id="41" name="Google Shape;41;p7"/>
          <p:cNvSpPr/>
          <p:nvPr/>
        </p:nvSpPr>
        <p:spPr>
          <a:xfrm>
            <a:off x="7548850" y="-76200"/>
            <a:ext cx="548700" cy="1204025"/>
          </a:xfrm>
          <a:prstGeom prst="flowChartOffpageConnector">
            <a:avLst/>
          </a:prstGeom>
          <a:solidFill>
            <a:schemeClr val="accent2"/>
          </a:solidFill>
          <a:ln>
            <a:noFill/>
          </a:ln>
          <a:effectLst>
            <a:outerShdw blurRad="57150" dist="76200" dir="2580000" algn="bl" rotWithShape="0">
              <a:srgbClr val="000000">
                <a:alpha val="3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45" name="Google Shape;45;p8"/>
          <p:cNvSpPr/>
          <p:nvPr/>
        </p:nvSpPr>
        <p:spPr>
          <a:xfrm>
            <a:off x="7548850" y="-76200"/>
            <a:ext cx="548700" cy="1204025"/>
          </a:xfrm>
          <a:prstGeom prst="flowChartOffpageConnector">
            <a:avLst/>
          </a:prstGeom>
          <a:solidFill>
            <a:schemeClr val="accent2"/>
          </a:solidFill>
          <a:ln>
            <a:noFill/>
          </a:ln>
          <a:effectLst>
            <a:outerShdw blurRad="57150" dist="76200" dir="2580000" algn="bl" rotWithShape="0">
              <a:srgbClr val="000000">
                <a:alpha val="3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sp>
        <p:nvSpPr>
          <p:cNvPr id="47" name="Google Shape;4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5" name="Google Shape;55;p10"/>
          <p:cNvSpPr/>
          <p:nvPr/>
        </p:nvSpPr>
        <p:spPr>
          <a:xfrm>
            <a:off x="7548850" y="-76200"/>
            <a:ext cx="548700" cy="1204025"/>
          </a:xfrm>
          <a:prstGeom prst="flowChartOffpageConnector">
            <a:avLst/>
          </a:prstGeom>
          <a:solidFill>
            <a:schemeClr val="accent2"/>
          </a:solidFill>
          <a:ln>
            <a:noFill/>
          </a:ln>
          <a:effectLst>
            <a:outerShdw blurRad="57150" dist="76200" dir="2580000" algn="bl" rotWithShape="0">
              <a:srgbClr val="000000">
                <a:alpha val="3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rgbClr val="376A7E"/>
            </a:gs>
            <a:gs pos="100000">
              <a:srgbClr val="111D21"/>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rmAutofit/>
          </a:bodyPr>
          <a:lstStyle>
            <a:lvl1pPr lvl="0">
              <a:spcBef>
                <a:spcPts val="0"/>
              </a:spcBef>
              <a:spcAft>
                <a:spcPts val="0"/>
              </a:spcAft>
              <a:buClr>
                <a:schemeClr val="lt2"/>
              </a:buClr>
              <a:buSzPts val="2800"/>
              <a:buFont typeface="Lato"/>
              <a:buNone/>
              <a:defRPr sz="2800" b="1">
                <a:solidFill>
                  <a:schemeClr val="lt2"/>
                </a:solidFill>
                <a:latin typeface="Lato"/>
                <a:ea typeface="Lato"/>
                <a:cs typeface="Lato"/>
                <a:sym typeface="Lato"/>
              </a:defRPr>
            </a:lvl1pPr>
            <a:lvl2pPr lvl="1">
              <a:spcBef>
                <a:spcPts val="0"/>
              </a:spcBef>
              <a:spcAft>
                <a:spcPts val="0"/>
              </a:spcAft>
              <a:buClr>
                <a:schemeClr val="lt2"/>
              </a:buClr>
              <a:buSzPts val="2800"/>
              <a:buFont typeface="Lato"/>
              <a:buNone/>
              <a:defRPr sz="2800" b="1">
                <a:solidFill>
                  <a:schemeClr val="lt2"/>
                </a:solidFill>
                <a:latin typeface="Lato"/>
                <a:ea typeface="Lato"/>
                <a:cs typeface="Lato"/>
                <a:sym typeface="Lato"/>
              </a:defRPr>
            </a:lvl2pPr>
            <a:lvl3pPr lvl="2">
              <a:spcBef>
                <a:spcPts val="0"/>
              </a:spcBef>
              <a:spcAft>
                <a:spcPts val="0"/>
              </a:spcAft>
              <a:buClr>
                <a:schemeClr val="lt2"/>
              </a:buClr>
              <a:buSzPts val="2800"/>
              <a:buFont typeface="Lato"/>
              <a:buNone/>
              <a:defRPr sz="2800" b="1">
                <a:solidFill>
                  <a:schemeClr val="lt2"/>
                </a:solidFill>
                <a:latin typeface="Lato"/>
                <a:ea typeface="Lato"/>
                <a:cs typeface="Lato"/>
                <a:sym typeface="Lato"/>
              </a:defRPr>
            </a:lvl3pPr>
            <a:lvl4pPr lvl="3">
              <a:spcBef>
                <a:spcPts val="0"/>
              </a:spcBef>
              <a:spcAft>
                <a:spcPts val="0"/>
              </a:spcAft>
              <a:buClr>
                <a:schemeClr val="lt2"/>
              </a:buClr>
              <a:buSzPts val="2800"/>
              <a:buFont typeface="Lato"/>
              <a:buNone/>
              <a:defRPr sz="2800" b="1">
                <a:solidFill>
                  <a:schemeClr val="lt2"/>
                </a:solidFill>
                <a:latin typeface="Lato"/>
                <a:ea typeface="Lato"/>
                <a:cs typeface="Lato"/>
                <a:sym typeface="Lato"/>
              </a:defRPr>
            </a:lvl4pPr>
            <a:lvl5pPr lvl="4">
              <a:spcBef>
                <a:spcPts val="0"/>
              </a:spcBef>
              <a:spcAft>
                <a:spcPts val="0"/>
              </a:spcAft>
              <a:buClr>
                <a:schemeClr val="lt2"/>
              </a:buClr>
              <a:buSzPts val="2800"/>
              <a:buFont typeface="Lato"/>
              <a:buNone/>
              <a:defRPr sz="2800" b="1">
                <a:solidFill>
                  <a:schemeClr val="lt2"/>
                </a:solidFill>
                <a:latin typeface="Lato"/>
                <a:ea typeface="Lato"/>
                <a:cs typeface="Lato"/>
                <a:sym typeface="Lato"/>
              </a:defRPr>
            </a:lvl5pPr>
            <a:lvl6pPr lvl="5">
              <a:spcBef>
                <a:spcPts val="0"/>
              </a:spcBef>
              <a:spcAft>
                <a:spcPts val="0"/>
              </a:spcAft>
              <a:buClr>
                <a:schemeClr val="lt2"/>
              </a:buClr>
              <a:buSzPts val="2800"/>
              <a:buFont typeface="Lato"/>
              <a:buNone/>
              <a:defRPr sz="2800" b="1">
                <a:solidFill>
                  <a:schemeClr val="lt2"/>
                </a:solidFill>
                <a:latin typeface="Lato"/>
                <a:ea typeface="Lato"/>
                <a:cs typeface="Lato"/>
                <a:sym typeface="Lato"/>
              </a:defRPr>
            </a:lvl6pPr>
            <a:lvl7pPr lvl="6">
              <a:spcBef>
                <a:spcPts val="0"/>
              </a:spcBef>
              <a:spcAft>
                <a:spcPts val="0"/>
              </a:spcAft>
              <a:buClr>
                <a:schemeClr val="lt2"/>
              </a:buClr>
              <a:buSzPts val="2800"/>
              <a:buFont typeface="Lato"/>
              <a:buNone/>
              <a:defRPr sz="2800" b="1">
                <a:solidFill>
                  <a:schemeClr val="lt2"/>
                </a:solidFill>
                <a:latin typeface="Lato"/>
                <a:ea typeface="Lato"/>
                <a:cs typeface="Lato"/>
                <a:sym typeface="Lato"/>
              </a:defRPr>
            </a:lvl7pPr>
            <a:lvl8pPr lvl="7">
              <a:spcBef>
                <a:spcPts val="0"/>
              </a:spcBef>
              <a:spcAft>
                <a:spcPts val="0"/>
              </a:spcAft>
              <a:buClr>
                <a:schemeClr val="lt2"/>
              </a:buClr>
              <a:buSzPts val="2800"/>
              <a:buFont typeface="Lato"/>
              <a:buNone/>
              <a:defRPr sz="2800" b="1">
                <a:solidFill>
                  <a:schemeClr val="lt2"/>
                </a:solidFill>
                <a:latin typeface="Lato"/>
                <a:ea typeface="Lato"/>
                <a:cs typeface="Lato"/>
                <a:sym typeface="Lato"/>
              </a:defRPr>
            </a:lvl8pPr>
            <a:lvl9pPr lvl="8">
              <a:spcBef>
                <a:spcPts val="0"/>
              </a:spcBef>
              <a:spcAft>
                <a:spcPts val="0"/>
              </a:spcAft>
              <a:buClr>
                <a:schemeClr val="lt2"/>
              </a:buClr>
              <a:buSzPts val="2800"/>
              <a:buFont typeface="Lato"/>
              <a:buNone/>
              <a:defRPr sz="2800" b="1">
                <a:solidFill>
                  <a:schemeClr val="lt2"/>
                </a:solidFill>
                <a:latin typeface="Lato"/>
                <a:ea typeface="Lato"/>
                <a:cs typeface="Lato"/>
                <a:sym typeface="Lat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am02.safelinks.protection.outlook.com/?url=https%3A%2F%2Fpacificeducationinstitute.org%2F&amp;data=04%7C01%7CElizabeth.Schmitz%40k12.wa.us%7C41f396bd8007472104cb08d946428fd9%7Cb2fe5ccf10a546feae45a0267412af7a%7C0%7C0%7C637618073981325962%7CUnknown%7CTWFpbGZsb3d8eyJWIjoiMC4wLjAwMDAiLCJQIjoiV2luMzIiLCJBTiI6Ik1haWwiLCJXVCI6Mn0%3D%7C1000&amp;sdata=bGDGs0ZeLGXUnzJBFLiT91OzKcAt%2B4CpOx%2Fz7d%2Fj%2BVY%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nam02.safelinks.protection.outlook.com/?url=https%3A%2F%2Fcreativecommons.org%2Flicenses%2Fby%2F4.0%2F&amp;data=04%7C01%7CElizabeth.Schmitz%40k12.wa.us%7C41f396bd8007472104cb08d946428fd9%7Cb2fe5ccf10a546feae45a0267412af7a%7C0%7C0%7C637618073981335914%7CUnknown%7CTWFpbGZsb3d8eyJWIjoiMC4wLjAwMDAiLCJQIjoiV2luMzIiLCJBTiI6Ik1haWwiLCJXVCI6Mn0%3D%7C1000&amp;sdata=EVtTsbTEYq4W788GWvtudjm9DAMzIqPoHLyx5v1hPjk%3D&amp;reserved=0" TargetMode="External"/><Relationship Id="rId4" Type="http://schemas.openxmlformats.org/officeDocument/2006/relationships/hyperlink" Target="https://www.k12.wa.u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pixabay.com/illustrations/houses-clipart-road-trees-491828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311700" y="1190815"/>
            <a:ext cx="8520600" cy="1335000"/>
          </a:xfrm>
          <a:prstGeom prst="rect">
            <a:avLst/>
          </a:prstGeom>
        </p:spPr>
        <p:txBody>
          <a:bodyPr spcFirstLastPara="1" wrap="square" lIns="91425" tIns="91425" rIns="91425" bIns="91425" anchor="b" anchorCtr="0">
            <a:normAutofit/>
          </a:bodyPr>
          <a:lstStyle/>
          <a:p>
            <a:pPr algn="l"/>
            <a:r>
              <a:rPr lang="en" sz="5800" dirty="0"/>
              <a:t>Housing our Community</a:t>
            </a:r>
            <a:endParaRPr lang="en-US" dirty="0"/>
          </a:p>
        </p:txBody>
      </p:sp>
      <p:sp>
        <p:nvSpPr>
          <p:cNvPr id="67" name="Google Shape;67;p13"/>
          <p:cNvSpPr txBox="1">
            <a:spLocks noGrp="1"/>
          </p:cNvSpPr>
          <p:nvPr>
            <p:ph type="subTitle" idx="1"/>
          </p:nvPr>
        </p:nvSpPr>
        <p:spPr>
          <a:xfrm>
            <a:off x="311700" y="2464950"/>
            <a:ext cx="85206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accent1"/>
                </a:solidFill>
              </a:rPr>
              <a:t>Exploring Affordable Housing in Washington State</a:t>
            </a:r>
            <a:endParaRPr>
              <a:solidFill>
                <a:schemeClr val="accent1"/>
              </a:solidFill>
            </a:endParaRPr>
          </a:p>
        </p:txBody>
      </p:sp>
      <p:sp>
        <p:nvSpPr>
          <p:cNvPr id="68" name="Google Shape;68;p13"/>
          <p:cNvSpPr txBox="1"/>
          <p:nvPr/>
        </p:nvSpPr>
        <p:spPr>
          <a:xfrm>
            <a:off x="311700" y="3128275"/>
            <a:ext cx="2466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dirty="0">
                <a:solidFill>
                  <a:schemeClr val="lt1"/>
                </a:solidFill>
                <a:latin typeface="Lato"/>
                <a:ea typeface="Lato"/>
                <a:cs typeface="Lato"/>
                <a:sym typeface="Lato"/>
              </a:rPr>
              <a:t>3 ACT MATH TASK</a:t>
            </a:r>
            <a:endParaRPr sz="1800" dirty="0">
              <a:solidFill>
                <a:schemeClr val="lt1"/>
              </a:solidFill>
              <a:latin typeface="Lato"/>
              <a:ea typeface="Lato"/>
              <a:cs typeface="Lato"/>
              <a:sym typeface="Lato"/>
            </a:endParaRPr>
          </a:p>
          <a:p>
            <a:pPr marL="0" lvl="0" indent="0" algn="l" rtl="0">
              <a:spcBef>
                <a:spcPts val="0"/>
              </a:spcBef>
              <a:spcAft>
                <a:spcPts val="0"/>
              </a:spcAft>
              <a:buNone/>
            </a:pPr>
            <a:r>
              <a:rPr lang="en" sz="1800" dirty="0">
                <a:solidFill>
                  <a:schemeClr val="lt1"/>
                </a:solidFill>
                <a:latin typeface="Lato"/>
                <a:ea typeface="Lato"/>
                <a:cs typeface="Lato"/>
                <a:sym typeface="Lato"/>
              </a:rPr>
              <a:t>3</a:t>
            </a:r>
            <a:r>
              <a:rPr lang="en" sz="1800" baseline="30000" dirty="0">
                <a:solidFill>
                  <a:schemeClr val="lt1"/>
                </a:solidFill>
                <a:latin typeface="Lato"/>
                <a:ea typeface="Lato"/>
                <a:cs typeface="Lato"/>
                <a:sym typeface="Lato"/>
              </a:rPr>
              <a:t>rd</a:t>
            </a:r>
            <a:r>
              <a:rPr lang="en" sz="1800" dirty="0">
                <a:solidFill>
                  <a:schemeClr val="lt1"/>
                </a:solidFill>
                <a:latin typeface="Lato"/>
                <a:ea typeface="Lato"/>
                <a:cs typeface="Lato"/>
                <a:sym typeface="Lato"/>
              </a:rPr>
              <a:t> - 5</a:t>
            </a:r>
            <a:r>
              <a:rPr lang="en" sz="1800" baseline="30000" dirty="0">
                <a:solidFill>
                  <a:schemeClr val="lt1"/>
                </a:solidFill>
                <a:latin typeface="Lato"/>
                <a:ea typeface="Lato"/>
                <a:cs typeface="Lato"/>
                <a:sym typeface="Lato"/>
              </a:rPr>
              <a:t>th</a:t>
            </a:r>
            <a:endParaRPr sz="1800" dirty="0">
              <a:solidFill>
                <a:schemeClr val="lt1"/>
              </a:solidFill>
              <a:latin typeface="Lato"/>
              <a:ea typeface="Lato"/>
              <a:cs typeface="Lato"/>
              <a:sym typeface="Lato"/>
            </a:endParaRPr>
          </a:p>
        </p:txBody>
      </p:sp>
      <p:sp>
        <p:nvSpPr>
          <p:cNvPr id="69" name="Google Shape;69;p13"/>
          <p:cNvSpPr txBox="1"/>
          <p:nvPr/>
        </p:nvSpPr>
        <p:spPr>
          <a:xfrm>
            <a:off x="0" y="4880400"/>
            <a:ext cx="9144000" cy="2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550">
                <a:solidFill>
                  <a:srgbClr val="B7B7B7"/>
                </a:solidFill>
                <a:latin typeface="Lato"/>
                <a:ea typeface="Lato"/>
                <a:cs typeface="Lato"/>
                <a:sym typeface="Lato"/>
              </a:rPr>
              <a:t>Except where otherwise noted, this work developed by </a:t>
            </a:r>
            <a:r>
              <a:rPr lang="en" sz="550" u="sng">
                <a:solidFill>
                  <a:srgbClr val="B7B7B7"/>
                </a:solidFill>
                <a:latin typeface="Lato"/>
                <a:ea typeface="Lato"/>
                <a:cs typeface="Lato"/>
                <a:sym typeface="Lato"/>
                <a:hlinkClick r:id="rId3">
                  <a:extLst>
                    <a:ext uri="{A12FA001-AC4F-418D-AE19-62706E023703}">
                      <ahyp:hlinkClr xmlns:ahyp="http://schemas.microsoft.com/office/drawing/2018/hyperlinkcolor" val="tx"/>
                    </a:ext>
                  </a:extLst>
                </a:hlinkClick>
              </a:rPr>
              <a:t>Pacific Education Institute</a:t>
            </a:r>
            <a:r>
              <a:rPr lang="en" sz="550">
                <a:solidFill>
                  <a:srgbClr val="B7B7B7"/>
                </a:solidFill>
                <a:latin typeface="Lato"/>
                <a:ea typeface="Lato"/>
                <a:cs typeface="Lato"/>
                <a:sym typeface="Lato"/>
              </a:rPr>
              <a:t> (PEI) for the </a:t>
            </a:r>
            <a:r>
              <a:rPr lang="en" sz="550" u="sng">
                <a:solidFill>
                  <a:srgbClr val="B7B7B7"/>
                </a:solidFill>
                <a:latin typeface="Lato"/>
                <a:ea typeface="Lato"/>
                <a:cs typeface="Lato"/>
                <a:sym typeface="Lato"/>
                <a:hlinkClick r:id="rId4">
                  <a:extLst>
                    <a:ext uri="{A12FA001-AC4F-418D-AE19-62706E023703}">
                      <ahyp:hlinkClr xmlns:ahyp="http://schemas.microsoft.com/office/drawing/2018/hyperlinkcolor" val="tx"/>
                    </a:ext>
                  </a:extLst>
                </a:hlinkClick>
              </a:rPr>
              <a:t>Washington Office of Superintendent of Public Instruction</a:t>
            </a:r>
            <a:r>
              <a:rPr lang="en" sz="550">
                <a:solidFill>
                  <a:srgbClr val="B7B7B7"/>
                </a:solidFill>
                <a:latin typeface="Lato"/>
                <a:ea typeface="Lato"/>
                <a:cs typeface="Lato"/>
                <a:sym typeface="Lato"/>
              </a:rPr>
              <a:t>, is available under a </a:t>
            </a:r>
            <a:r>
              <a:rPr lang="en" sz="550" u="sng">
                <a:solidFill>
                  <a:srgbClr val="B7B7B7"/>
                </a:solidFill>
                <a:latin typeface="Lato"/>
                <a:ea typeface="Lato"/>
                <a:cs typeface="Lato"/>
                <a:sym typeface="Lato"/>
                <a:hlinkClick r:id="rId5">
                  <a:extLst>
                    <a:ext uri="{A12FA001-AC4F-418D-AE19-62706E023703}">
                      <ahyp:hlinkClr xmlns:ahyp="http://schemas.microsoft.com/office/drawing/2018/hyperlinkcolor" val="tx"/>
                    </a:ext>
                  </a:extLst>
                </a:hlinkClick>
              </a:rPr>
              <a:t>Creative Commons Attribution 4.0 License</a:t>
            </a:r>
            <a:r>
              <a:rPr lang="en" sz="550">
                <a:solidFill>
                  <a:srgbClr val="B7B7B7"/>
                </a:solidFill>
                <a:latin typeface="Lato"/>
                <a:ea typeface="Lato"/>
                <a:cs typeface="Lato"/>
                <a:sym typeface="Lato"/>
              </a:rPr>
              <a:t>. All logos and trademarks are the property of their respective owners.</a:t>
            </a:r>
            <a:endParaRPr sz="550">
              <a:solidFill>
                <a:srgbClr val="B7B7B7"/>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Helpful Information and Tools</a:t>
            </a:r>
            <a:endParaRPr/>
          </a:p>
        </p:txBody>
      </p:sp>
      <p:pic>
        <p:nvPicPr>
          <p:cNvPr id="3" name="Picture 2">
            <a:extLst>
              <a:ext uri="{FF2B5EF4-FFF2-40B4-BE49-F238E27FC236}">
                <a16:creationId xmlns:a16="http://schemas.microsoft.com/office/drawing/2014/main" id="{92C1374C-4473-4FB1-C93B-7F041B1DB785}"/>
              </a:ext>
            </a:extLst>
          </p:cNvPr>
          <p:cNvPicPr>
            <a:picLocks noChangeAspect="1"/>
          </p:cNvPicPr>
          <p:nvPr/>
        </p:nvPicPr>
        <p:blipFill>
          <a:blip r:embed="rId3"/>
          <a:stretch>
            <a:fillRect/>
          </a:stretch>
        </p:blipFill>
        <p:spPr>
          <a:xfrm>
            <a:off x="608926" y="1302818"/>
            <a:ext cx="7436748" cy="3090382"/>
          </a:xfrm>
          <a:prstGeom prst="rect">
            <a:avLst/>
          </a:prstGeom>
          <a:solidFill>
            <a:schemeClr val="bg1">
              <a:lumMod val="95000"/>
            </a:schemeClr>
          </a:solid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320" b="1"/>
              <a:t>Remember to talk about your ideas with each other!</a:t>
            </a:r>
            <a:endParaRPr sz="2320" b="1"/>
          </a:p>
        </p:txBody>
      </p:sp>
      <p:sp>
        <p:nvSpPr>
          <p:cNvPr id="136" name="Google Shape;136;p23"/>
          <p:cNvSpPr txBox="1">
            <a:spLocks noGrp="1"/>
          </p:cNvSpPr>
          <p:nvPr>
            <p:ph type="body" idx="1"/>
          </p:nvPr>
        </p:nvSpPr>
        <p:spPr>
          <a:xfrm>
            <a:off x="311700" y="1152475"/>
            <a:ext cx="7568700" cy="3673500"/>
          </a:xfrm>
          <a:prstGeom prst="rect">
            <a:avLst/>
          </a:prstGeom>
        </p:spPr>
        <p:txBody>
          <a:bodyPr spcFirstLastPara="1" wrap="square" lIns="91425" tIns="91425" rIns="91425" bIns="91425" anchor="t" anchorCtr="0">
            <a:normAutofit/>
          </a:bodyPr>
          <a:lstStyle/>
          <a:p>
            <a:pPr marL="457200" lvl="0" indent="-349250" algn="l" rtl="0">
              <a:spcBef>
                <a:spcPts val="0"/>
              </a:spcBef>
              <a:spcAft>
                <a:spcPts val="0"/>
              </a:spcAft>
              <a:buClr>
                <a:schemeClr val="lt1"/>
              </a:buClr>
              <a:buSzPts val="1900"/>
              <a:buChar char="★"/>
            </a:pPr>
            <a:r>
              <a:rPr lang="en" sz="1900">
                <a:solidFill>
                  <a:schemeClr val="lt1"/>
                </a:solidFill>
              </a:rPr>
              <a:t>The strategy I used was ________ because ________ .</a:t>
            </a:r>
            <a:endParaRPr sz="1900">
              <a:solidFill>
                <a:schemeClr val="lt1"/>
              </a:solidFill>
            </a:endParaRPr>
          </a:p>
          <a:p>
            <a:pPr marL="457200" lvl="0" indent="-349250" algn="l" rtl="0">
              <a:spcBef>
                <a:spcPts val="1400"/>
              </a:spcBef>
              <a:spcAft>
                <a:spcPts val="0"/>
              </a:spcAft>
              <a:buClr>
                <a:schemeClr val="lt1"/>
              </a:buClr>
              <a:buSzPts val="1900"/>
              <a:buChar char="★"/>
            </a:pPr>
            <a:r>
              <a:rPr lang="en" sz="1900">
                <a:solidFill>
                  <a:schemeClr val="lt1"/>
                </a:solidFill>
              </a:rPr>
              <a:t>My strategy is like yours because ________ .</a:t>
            </a:r>
            <a:endParaRPr sz="1900">
              <a:solidFill>
                <a:schemeClr val="lt1"/>
              </a:solidFill>
            </a:endParaRPr>
          </a:p>
          <a:p>
            <a:pPr marL="457200" lvl="0" indent="-349250" algn="l" rtl="0">
              <a:spcBef>
                <a:spcPts val="1400"/>
              </a:spcBef>
              <a:spcAft>
                <a:spcPts val="0"/>
              </a:spcAft>
              <a:buClr>
                <a:schemeClr val="lt1"/>
              </a:buClr>
              <a:buSzPts val="1900"/>
              <a:buChar char="★"/>
            </a:pPr>
            <a:r>
              <a:rPr lang="en" sz="1900">
                <a:solidFill>
                  <a:schemeClr val="lt1"/>
                </a:solidFill>
              </a:rPr>
              <a:t>I used a different strategy because ________ .</a:t>
            </a:r>
            <a:endParaRPr sz="1900">
              <a:solidFill>
                <a:schemeClr val="lt1"/>
              </a:solidFill>
            </a:endParaRPr>
          </a:p>
          <a:p>
            <a:pPr marL="457200" lvl="0" indent="-349250" algn="l" rtl="0">
              <a:spcBef>
                <a:spcPts val="1400"/>
              </a:spcBef>
              <a:spcAft>
                <a:spcPts val="0"/>
              </a:spcAft>
              <a:buClr>
                <a:schemeClr val="lt1"/>
              </a:buClr>
              <a:buSzPts val="1900"/>
              <a:buChar char="★"/>
            </a:pPr>
            <a:r>
              <a:rPr lang="en" sz="1900">
                <a:solidFill>
                  <a:schemeClr val="lt1"/>
                </a:solidFill>
              </a:rPr>
              <a:t>Can you explain your thinking?</a:t>
            </a:r>
            <a:endParaRPr sz="1900">
              <a:solidFill>
                <a:schemeClr val="lt1"/>
              </a:solidFill>
            </a:endParaRPr>
          </a:p>
          <a:p>
            <a:pPr marL="457200" lvl="0" indent="-349250" algn="l" rtl="0">
              <a:spcBef>
                <a:spcPts val="1400"/>
              </a:spcBef>
              <a:spcAft>
                <a:spcPts val="0"/>
              </a:spcAft>
              <a:buClr>
                <a:schemeClr val="lt1"/>
              </a:buClr>
              <a:buSzPts val="1900"/>
              <a:buChar char="★"/>
            </a:pPr>
            <a:r>
              <a:rPr lang="en" sz="1900">
                <a:solidFill>
                  <a:schemeClr val="lt1"/>
                </a:solidFill>
              </a:rPr>
              <a:t>I disagree with the solution because ________ .</a:t>
            </a:r>
            <a:endParaRPr sz="1900">
              <a:solidFill>
                <a:schemeClr val="lt1"/>
              </a:solidFill>
            </a:endParaRPr>
          </a:p>
          <a:p>
            <a:pPr marL="457200" lvl="0" indent="-349250" algn="l" rtl="0">
              <a:spcBef>
                <a:spcPts val="1400"/>
              </a:spcBef>
              <a:spcAft>
                <a:spcPts val="1400"/>
              </a:spcAft>
              <a:buClr>
                <a:schemeClr val="lt1"/>
              </a:buClr>
              <a:buSzPts val="1900"/>
              <a:buChar char="★"/>
            </a:pPr>
            <a:r>
              <a:rPr lang="en" sz="1900">
                <a:solidFill>
                  <a:schemeClr val="lt1"/>
                </a:solidFill>
              </a:rPr>
              <a:t>This answer makes the most sense because ________ .</a:t>
            </a:r>
            <a:endParaRPr sz="190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Resolution</a:t>
            </a:r>
            <a:endParaRPr/>
          </a:p>
        </p:txBody>
      </p:sp>
      <p:sp>
        <p:nvSpPr>
          <p:cNvPr id="142" name="Google Shape;142;p24"/>
          <p:cNvSpPr txBox="1">
            <a:spLocks noGrp="1"/>
          </p:cNvSpPr>
          <p:nvPr>
            <p:ph type="body" idx="1"/>
          </p:nvPr>
        </p:nvSpPr>
        <p:spPr>
          <a:xfrm>
            <a:off x="311699" y="1152475"/>
            <a:ext cx="8654275"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dirty="0"/>
              <a:t>How much more does a home in Washington state cost in 2019 than it did in 1999?</a:t>
            </a:r>
            <a:endParaRPr dirty="0"/>
          </a:p>
        </p:txBody>
      </p:sp>
      <p:pic>
        <p:nvPicPr>
          <p:cNvPr id="143" name="Google Shape;143;p24" title="Points scored"/>
          <p:cNvPicPr preferRelativeResize="0"/>
          <p:nvPr/>
        </p:nvPicPr>
        <p:blipFill>
          <a:blip r:embed="rId3">
            <a:alphaModFix/>
          </a:blip>
          <a:stretch>
            <a:fillRect/>
          </a:stretch>
        </p:blipFill>
        <p:spPr>
          <a:xfrm>
            <a:off x="3694850" y="1787850"/>
            <a:ext cx="4891674" cy="3024676"/>
          </a:xfrm>
          <a:prstGeom prst="rect">
            <a:avLst/>
          </a:prstGeom>
          <a:noFill/>
          <a:ln w="9525" cap="flat" cmpd="sng">
            <a:solidFill>
              <a:schemeClr val="dk2"/>
            </a:solidFill>
            <a:prstDash val="solid"/>
            <a:round/>
            <a:headEnd type="none" w="sm" len="sm"/>
            <a:tailEnd type="none" w="sm" len="sm"/>
          </a:ln>
        </p:spPr>
      </p:pic>
      <p:cxnSp>
        <p:nvCxnSpPr>
          <p:cNvPr id="144" name="Google Shape;144;p24"/>
          <p:cNvCxnSpPr/>
          <p:nvPr/>
        </p:nvCxnSpPr>
        <p:spPr>
          <a:xfrm>
            <a:off x="4112050" y="3561947"/>
            <a:ext cx="1430400" cy="0"/>
          </a:xfrm>
          <a:prstGeom prst="straightConnector1">
            <a:avLst/>
          </a:prstGeom>
          <a:noFill/>
          <a:ln w="76200" cap="flat" cmpd="sng">
            <a:solidFill>
              <a:schemeClr val="accent1"/>
            </a:solidFill>
            <a:prstDash val="solid"/>
            <a:round/>
            <a:headEnd type="none" w="med" len="med"/>
            <a:tailEnd type="none" w="med" len="med"/>
          </a:ln>
        </p:spPr>
      </p:cxnSp>
      <p:cxnSp>
        <p:nvCxnSpPr>
          <p:cNvPr id="145" name="Google Shape;145;p24"/>
          <p:cNvCxnSpPr/>
          <p:nvPr/>
        </p:nvCxnSpPr>
        <p:spPr>
          <a:xfrm>
            <a:off x="4112050" y="2490375"/>
            <a:ext cx="3895500" cy="0"/>
          </a:xfrm>
          <a:prstGeom prst="straightConnector1">
            <a:avLst/>
          </a:prstGeom>
          <a:noFill/>
          <a:ln w="76200" cap="flat" cmpd="sng">
            <a:solidFill>
              <a:schemeClr val="accent2"/>
            </a:solidFill>
            <a:prstDash val="solid"/>
            <a:round/>
            <a:headEnd type="none" w="med" len="med"/>
            <a:tailEnd type="none" w="med" len="med"/>
          </a:ln>
        </p:spPr>
      </p:cxnSp>
      <p:sp>
        <p:nvSpPr>
          <p:cNvPr id="146" name="Google Shape;146;p24"/>
          <p:cNvSpPr/>
          <p:nvPr/>
        </p:nvSpPr>
        <p:spPr>
          <a:xfrm>
            <a:off x="440075" y="1787850"/>
            <a:ext cx="3011700" cy="3024600"/>
          </a:xfrm>
          <a:prstGeom prst="roundRect">
            <a:avLst>
              <a:gd name="adj" fmla="val 4566"/>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I can use a ruler or straightedge to find the cost of a home in </a:t>
            </a:r>
            <a:r>
              <a:rPr lang="en" b="1">
                <a:solidFill>
                  <a:schemeClr val="accent1"/>
                </a:solidFill>
                <a:latin typeface="Lato"/>
                <a:ea typeface="Lato"/>
                <a:cs typeface="Lato"/>
                <a:sym typeface="Lato"/>
              </a:rPr>
              <a:t>1999 </a:t>
            </a:r>
            <a:r>
              <a:rPr lang="en">
                <a:latin typeface="Lato"/>
                <a:ea typeface="Lato"/>
                <a:cs typeface="Lato"/>
                <a:sym typeface="Lato"/>
              </a:rPr>
              <a:t>and </a:t>
            </a:r>
            <a:r>
              <a:rPr lang="en" b="1">
                <a:solidFill>
                  <a:schemeClr val="accent2"/>
                </a:solidFill>
                <a:latin typeface="Lato"/>
                <a:ea typeface="Lato"/>
                <a:cs typeface="Lato"/>
                <a:sym typeface="Lato"/>
              </a:rPr>
              <a:t>2019</a:t>
            </a:r>
            <a:r>
              <a:rPr lang="en">
                <a:latin typeface="Lato"/>
                <a:ea typeface="Lato"/>
                <a:cs typeface="Lato"/>
                <a:sym typeface="Lato"/>
              </a:rPr>
              <a:t>. </a:t>
            </a:r>
            <a:endParaRPr>
              <a:latin typeface="Lato"/>
              <a:ea typeface="Lato"/>
              <a:cs typeface="Lato"/>
              <a:sym typeface="Lato"/>
            </a:endParaRPr>
          </a:p>
          <a:p>
            <a:pPr marL="0" lvl="0" indent="0" algn="ctr" rtl="0">
              <a:spcBef>
                <a:spcPts val="800"/>
              </a:spcBef>
              <a:spcAft>
                <a:spcPts val="0"/>
              </a:spcAft>
              <a:buNone/>
            </a:pPr>
            <a:r>
              <a:rPr lang="en" b="1">
                <a:solidFill>
                  <a:schemeClr val="accent2"/>
                </a:solidFill>
                <a:latin typeface="Lato"/>
                <a:ea typeface="Lato"/>
                <a:cs typeface="Lato"/>
                <a:sym typeface="Lato"/>
              </a:rPr>
              <a:t>450 </a:t>
            </a:r>
            <a:r>
              <a:rPr lang="en" b="1">
                <a:latin typeface="Lato"/>
                <a:ea typeface="Lato"/>
                <a:cs typeface="Lato"/>
                <a:sym typeface="Lato"/>
              </a:rPr>
              <a:t>- </a:t>
            </a:r>
            <a:r>
              <a:rPr lang="en" b="1">
                <a:solidFill>
                  <a:schemeClr val="accent1"/>
                </a:solidFill>
                <a:latin typeface="Lato"/>
                <a:ea typeface="Lato"/>
                <a:cs typeface="Lato"/>
                <a:sym typeface="Lato"/>
              </a:rPr>
              <a:t>175 </a:t>
            </a:r>
            <a:r>
              <a:rPr lang="en" b="1">
                <a:latin typeface="Lato"/>
                <a:ea typeface="Lato"/>
                <a:cs typeface="Lato"/>
                <a:sym typeface="Lato"/>
              </a:rPr>
              <a:t>= 275</a:t>
            </a:r>
            <a:endParaRPr b="1">
              <a:latin typeface="Lato"/>
              <a:ea typeface="Lato"/>
              <a:cs typeface="Lato"/>
              <a:sym typeface="Lato"/>
            </a:endParaRPr>
          </a:p>
          <a:p>
            <a:pPr marL="0" lvl="0" indent="0" algn="l" rtl="0">
              <a:spcBef>
                <a:spcPts val="800"/>
              </a:spcBef>
              <a:spcAft>
                <a:spcPts val="0"/>
              </a:spcAft>
              <a:buNone/>
            </a:pPr>
            <a:r>
              <a:rPr lang="en">
                <a:latin typeface="Lato"/>
                <a:ea typeface="Lato"/>
                <a:cs typeface="Lato"/>
                <a:sym typeface="Lato"/>
              </a:rPr>
              <a:t>I notice that the axis has a label, “</a:t>
            </a:r>
            <a:r>
              <a:rPr lang="en" b="1">
                <a:solidFill>
                  <a:schemeClr val="accent3"/>
                </a:solidFill>
                <a:latin typeface="Lato"/>
                <a:ea typeface="Lato"/>
                <a:cs typeface="Lato"/>
                <a:sym typeface="Lato"/>
              </a:rPr>
              <a:t>Cost in Thousands of Dollars</a:t>
            </a:r>
            <a:r>
              <a:rPr lang="en">
                <a:latin typeface="Lato"/>
                <a:ea typeface="Lato"/>
                <a:cs typeface="Lato"/>
                <a:sym typeface="Lato"/>
              </a:rPr>
              <a:t>”.</a:t>
            </a:r>
            <a:endParaRPr>
              <a:latin typeface="Lato"/>
              <a:ea typeface="Lato"/>
              <a:cs typeface="Lato"/>
              <a:sym typeface="Lato"/>
            </a:endParaRPr>
          </a:p>
          <a:p>
            <a:pPr marL="0" lvl="0" indent="0" algn="l" rtl="0">
              <a:spcBef>
                <a:spcPts val="800"/>
              </a:spcBef>
              <a:spcAft>
                <a:spcPts val="0"/>
              </a:spcAft>
              <a:buNone/>
            </a:pPr>
            <a:r>
              <a:rPr lang="en">
                <a:latin typeface="Lato"/>
                <a:ea typeface="Lato"/>
                <a:cs typeface="Lato"/>
                <a:sym typeface="Lato"/>
              </a:rPr>
              <a:t>So my answer needs to be in thousands, and have the unit of dollars.</a:t>
            </a:r>
            <a:endParaRPr>
              <a:latin typeface="Lato"/>
              <a:ea typeface="Lato"/>
              <a:cs typeface="Lato"/>
              <a:sym typeface="Lato"/>
            </a:endParaRPr>
          </a:p>
          <a:p>
            <a:pPr marL="0" lvl="0" indent="0" algn="ctr" rtl="0">
              <a:spcBef>
                <a:spcPts val="800"/>
              </a:spcBef>
              <a:spcAft>
                <a:spcPts val="800"/>
              </a:spcAft>
              <a:buNone/>
            </a:pPr>
            <a:r>
              <a:rPr lang="en">
                <a:latin typeface="Lato"/>
                <a:ea typeface="Lato"/>
                <a:cs typeface="Lato"/>
                <a:sym typeface="Lato"/>
              </a:rPr>
              <a:t>A home in 2019 costs </a:t>
            </a:r>
            <a:r>
              <a:rPr lang="en" b="1">
                <a:latin typeface="Lato"/>
                <a:ea typeface="Lato"/>
                <a:cs typeface="Lato"/>
                <a:sym typeface="Lato"/>
              </a:rPr>
              <a:t>$275,000 more than</a:t>
            </a:r>
            <a:r>
              <a:rPr lang="en">
                <a:latin typeface="Lato"/>
                <a:ea typeface="Lato"/>
                <a:cs typeface="Lato"/>
                <a:sym typeface="Lato"/>
              </a:rPr>
              <a:t> a home in 1999.</a:t>
            </a:r>
            <a:endParaRPr>
              <a:latin typeface="Lato"/>
              <a:ea typeface="Lato"/>
              <a:cs typeface="Lato"/>
              <a:sym typeface="Lato"/>
            </a:endParaRPr>
          </a:p>
        </p:txBody>
      </p:sp>
      <p:sp>
        <p:nvSpPr>
          <p:cNvPr id="147" name="Google Shape;147;p24"/>
          <p:cNvSpPr/>
          <p:nvPr/>
        </p:nvSpPr>
        <p:spPr>
          <a:xfrm>
            <a:off x="3781975" y="2585500"/>
            <a:ext cx="261300" cy="1457700"/>
          </a:xfrm>
          <a:prstGeom prst="rect">
            <a:avLst/>
          </a:prstGeom>
          <a:no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Resolution</a:t>
            </a:r>
            <a:endParaRPr/>
          </a:p>
        </p:txBody>
      </p:sp>
      <p:sp>
        <p:nvSpPr>
          <p:cNvPr id="153" name="Google Shape;153;p25"/>
          <p:cNvSpPr txBox="1">
            <a:spLocks noGrp="1"/>
          </p:cNvSpPr>
          <p:nvPr>
            <p:ph type="body" idx="1"/>
          </p:nvPr>
        </p:nvSpPr>
        <p:spPr>
          <a:xfrm>
            <a:off x="311700" y="1152475"/>
            <a:ext cx="5766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How much more income do families have in 2019 than they did in 1999?</a:t>
            </a:r>
            <a:endParaRPr/>
          </a:p>
        </p:txBody>
      </p:sp>
      <p:graphicFrame>
        <p:nvGraphicFramePr>
          <p:cNvPr id="154" name="Google Shape;154;p25"/>
          <p:cNvGraphicFramePr/>
          <p:nvPr/>
        </p:nvGraphicFramePr>
        <p:xfrm>
          <a:off x="6207113" y="1428738"/>
          <a:ext cx="2659025" cy="3411000"/>
        </p:xfrm>
        <a:graphic>
          <a:graphicData uri="http://schemas.openxmlformats.org/drawingml/2006/table">
            <a:tbl>
              <a:tblPr>
                <a:noFill/>
                <a:tableStyleId>{269614FF-5F8E-4793-8636-F3118169CCD9}</a:tableStyleId>
              </a:tblPr>
              <a:tblGrid>
                <a:gridCol w="811425">
                  <a:extLst>
                    <a:ext uri="{9D8B030D-6E8A-4147-A177-3AD203B41FA5}">
                      <a16:colId xmlns:a16="http://schemas.microsoft.com/office/drawing/2014/main" val="20000"/>
                    </a:ext>
                  </a:extLst>
                </a:gridCol>
                <a:gridCol w="1847600">
                  <a:extLst>
                    <a:ext uri="{9D8B030D-6E8A-4147-A177-3AD203B41FA5}">
                      <a16:colId xmlns:a16="http://schemas.microsoft.com/office/drawing/2014/main" val="20001"/>
                    </a:ext>
                  </a:extLst>
                </a:gridCol>
              </a:tblGrid>
              <a:tr h="937650">
                <a:tc>
                  <a:txBody>
                    <a:bodyPr/>
                    <a:lstStyle/>
                    <a:p>
                      <a:pPr marL="0" lvl="0" indent="0" algn="l" rtl="0">
                        <a:spcBef>
                          <a:spcPts val="0"/>
                        </a:spcBef>
                        <a:spcAft>
                          <a:spcPts val="0"/>
                        </a:spcAft>
                        <a:buNone/>
                      </a:pPr>
                      <a:r>
                        <a:rPr lang="en" sz="1600" b="1">
                          <a:latin typeface="Lato"/>
                          <a:ea typeface="Lato"/>
                          <a:cs typeface="Lato"/>
                          <a:sym typeface="Lato"/>
                        </a:rPr>
                        <a:t>Year</a:t>
                      </a:r>
                      <a:endParaRPr sz="1600" b="1">
                        <a:latin typeface="Lato"/>
                        <a:ea typeface="Lato"/>
                        <a:cs typeface="Lato"/>
                        <a:sym typeface="Lato"/>
                      </a:endParaRPr>
                    </a:p>
                  </a:txBody>
                  <a:tcPr marL="91425" marR="91425" marT="91425" marB="91425">
                    <a:lnL w="19050" cap="flat" cmpd="sng">
                      <a:solidFill>
                        <a:srgbClr val="3D85C6"/>
                      </a:solidFill>
                      <a:prstDash val="solid"/>
                      <a:round/>
                      <a:headEnd type="none" w="sm" len="sm"/>
                      <a:tailEnd type="none" w="sm" len="sm"/>
                    </a:lnL>
                    <a:lnR w="19050" cap="flat" cmpd="sng">
                      <a:solidFill>
                        <a:srgbClr val="3D85C6"/>
                      </a:solidFill>
                      <a:prstDash val="solid"/>
                      <a:round/>
                      <a:headEnd type="none" w="sm" len="sm"/>
                      <a:tailEnd type="none" w="sm" len="sm"/>
                    </a:lnR>
                    <a:lnT w="19050" cap="flat" cmpd="sng">
                      <a:solidFill>
                        <a:srgbClr val="3D85C6"/>
                      </a:solidFill>
                      <a:prstDash val="solid"/>
                      <a:round/>
                      <a:headEnd type="none" w="sm" len="sm"/>
                      <a:tailEnd type="none" w="sm" len="sm"/>
                    </a:lnT>
                    <a:lnB w="19050" cap="flat" cmpd="sng">
                      <a:solidFill>
                        <a:srgbClr val="3D85C6"/>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sz="1600" b="1">
                          <a:latin typeface="Lato"/>
                          <a:ea typeface="Lato"/>
                          <a:cs typeface="Lato"/>
                          <a:sym typeface="Lato"/>
                        </a:rPr>
                        <a:t>Average Household Income</a:t>
                      </a:r>
                      <a:endParaRPr sz="1600" b="1">
                        <a:latin typeface="Lato"/>
                        <a:ea typeface="Lato"/>
                        <a:cs typeface="Lato"/>
                        <a:sym typeface="Lato"/>
                      </a:endParaRPr>
                    </a:p>
                  </a:txBody>
                  <a:tcPr marL="91425" marR="91425" marT="91425" marB="91425">
                    <a:lnL w="19050" cap="flat" cmpd="sng">
                      <a:solidFill>
                        <a:srgbClr val="3D85C6"/>
                      </a:solidFill>
                      <a:prstDash val="solid"/>
                      <a:round/>
                      <a:headEnd type="none" w="sm" len="sm"/>
                      <a:tailEnd type="none" w="sm" len="sm"/>
                    </a:lnL>
                    <a:lnR w="19050" cap="flat" cmpd="sng">
                      <a:solidFill>
                        <a:srgbClr val="3D85C6"/>
                      </a:solidFill>
                      <a:prstDash val="solid"/>
                      <a:round/>
                      <a:headEnd type="none" w="sm" len="sm"/>
                      <a:tailEnd type="none" w="sm" len="sm"/>
                    </a:lnR>
                    <a:lnT w="19050" cap="flat" cmpd="sng">
                      <a:solidFill>
                        <a:srgbClr val="3D85C6"/>
                      </a:solidFill>
                      <a:prstDash val="solid"/>
                      <a:round/>
                      <a:headEnd type="none" w="sm" len="sm"/>
                      <a:tailEnd type="none" w="sm" len="sm"/>
                    </a:lnT>
                    <a:lnB w="19050" cap="flat" cmpd="sng">
                      <a:solidFill>
                        <a:srgbClr val="3D85C6"/>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824450">
                <a:tc>
                  <a:txBody>
                    <a:bodyPr/>
                    <a:lstStyle/>
                    <a:p>
                      <a:pPr marL="0" lvl="0" indent="0" algn="l" rtl="0">
                        <a:spcBef>
                          <a:spcPts val="0"/>
                        </a:spcBef>
                        <a:spcAft>
                          <a:spcPts val="0"/>
                        </a:spcAft>
                        <a:buNone/>
                      </a:pPr>
                      <a:r>
                        <a:rPr lang="en" sz="1700" b="1">
                          <a:solidFill>
                            <a:schemeClr val="accent1"/>
                          </a:solidFill>
                          <a:latin typeface="Lato"/>
                          <a:ea typeface="Lato"/>
                          <a:cs typeface="Lato"/>
                          <a:sym typeface="Lato"/>
                        </a:rPr>
                        <a:t>1999</a:t>
                      </a:r>
                      <a:endParaRPr sz="1700" b="1">
                        <a:solidFill>
                          <a:schemeClr val="accent1"/>
                        </a:solidFill>
                        <a:latin typeface="Lato"/>
                        <a:ea typeface="Lato"/>
                        <a:cs typeface="Lato"/>
                        <a:sym typeface="Lato"/>
                      </a:endParaRPr>
                    </a:p>
                  </a:txBody>
                  <a:tcPr marL="91425" marR="91425" marT="91425" marB="91425" anchor="ctr">
                    <a:lnL w="19050" cap="flat" cmpd="sng">
                      <a:solidFill>
                        <a:srgbClr val="3D85C6"/>
                      </a:solidFill>
                      <a:prstDash val="solid"/>
                      <a:round/>
                      <a:headEnd type="none" w="sm" len="sm"/>
                      <a:tailEnd type="none" w="sm" len="sm"/>
                    </a:lnL>
                    <a:lnR w="19050" cap="flat" cmpd="sng">
                      <a:solidFill>
                        <a:srgbClr val="3D85C6"/>
                      </a:solidFill>
                      <a:prstDash val="solid"/>
                      <a:round/>
                      <a:headEnd type="none" w="sm" len="sm"/>
                      <a:tailEnd type="none" w="sm" len="sm"/>
                    </a:lnR>
                    <a:lnT w="19050" cap="flat" cmpd="sng">
                      <a:solidFill>
                        <a:srgbClr val="3D85C6"/>
                      </a:solidFill>
                      <a:prstDash val="solid"/>
                      <a:round/>
                      <a:headEnd type="none" w="sm" len="sm"/>
                      <a:tailEnd type="none" w="sm" len="sm"/>
                    </a:lnT>
                    <a:lnB w="19050" cap="flat" cmpd="sng">
                      <a:solidFill>
                        <a:srgbClr val="3D85C6"/>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sz="1700">
                          <a:latin typeface="Lato"/>
                          <a:ea typeface="Lato"/>
                          <a:cs typeface="Lato"/>
                          <a:sym typeface="Lato"/>
                        </a:rPr>
                        <a:t>$51,967</a:t>
                      </a:r>
                      <a:endParaRPr sz="1700">
                        <a:latin typeface="Lato"/>
                        <a:ea typeface="Lato"/>
                        <a:cs typeface="Lato"/>
                        <a:sym typeface="Lato"/>
                      </a:endParaRPr>
                    </a:p>
                  </a:txBody>
                  <a:tcPr marL="91425" marR="91425" marT="91425" marB="91425" anchor="ctr">
                    <a:lnL w="19050" cap="flat" cmpd="sng">
                      <a:solidFill>
                        <a:srgbClr val="3D85C6"/>
                      </a:solidFill>
                      <a:prstDash val="solid"/>
                      <a:round/>
                      <a:headEnd type="none" w="sm" len="sm"/>
                      <a:tailEnd type="none" w="sm" len="sm"/>
                    </a:lnL>
                    <a:lnR w="19050" cap="flat" cmpd="sng">
                      <a:solidFill>
                        <a:srgbClr val="3D85C6"/>
                      </a:solidFill>
                      <a:prstDash val="solid"/>
                      <a:round/>
                      <a:headEnd type="none" w="sm" len="sm"/>
                      <a:tailEnd type="none" w="sm" len="sm"/>
                    </a:lnR>
                    <a:lnT w="19050" cap="flat" cmpd="sng">
                      <a:solidFill>
                        <a:srgbClr val="3D85C6"/>
                      </a:solidFill>
                      <a:prstDash val="solid"/>
                      <a:round/>
                      <a:headEnd type="none" w="sm" len="sm"/>
                      <a:tailEnd type="none" w="sm" len="sm"/>
                    </a:lnT>
                    <a:lnB w="19050" cap="flat" cmpd="sng">
                      <a:solidFill>
                        <a:srgbClr val="3D85C6"/>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824450">
                <a:tc>
                  <a:txBody>
                    <a:bodyPr/>
                    <a:lstStyle/>
                    <a:p>
                      <a:pPr marL="0" lvl="0" indent="0" algn="l" rtl="0">
                        <a:spcBef>
                          <a:spcPts val="0"/>
                        </a:spcBef>
                        <a:spcAft>
                          <a:spcPts val="0"/>
                        </a:spcAft>
                        <a:buNone/>
                      </a:pPr>
                      <a:r>
                        <a:rPr lang="en" sz="1700">
                          <a:latin typeface="Lato"/>
                          <a:ea typeface="Lato"/>
                          <a:cs typeface="Lato"/>
                          <a:sym typeface="Lato"/>
                        </a:rPr>
                        <a:t>2009</a:t>
                      </a:r>
                      <a:endParaRPr sz="1700">
                        <a:latin typeface="Lato"/>
                        <a:ea typeface="Lato"/>
                        <a:cs typeface="Lato"/>
                        <a:sym typeface="Lato"/>
                      </a:endParaRPr>
                    </a:p>
                  </a:txBody>
                  <a:tcPr marL="91425" marR="91425" marT="91425" marB="91425" anchor="ctr">
                    <a:lnL w="19050" cap="flat" cmpd="sng">
                      <a:solidFill>
                        <a:srgbClr val="3D85C6"/>
                      </a:solidFill>
                      <a:prstDash val="solid"/>
                      <a:round/>
                      <a:headEnd type="none" w="sm" len="sm"/>
                      <a:tailEnd type="none" w="sm" len="sm"/>
                    </a:lnL>
                    <a:lnR w="19050" cap="flat" cmpd="sng">
                      <a:solidFill>
                        <a:srgbClr val="3D85C6"/>
                      </a:solidFill>
                      <a:prstDash val="solid"/>
                      <a:round/>
                      <a:headEnd type="none" w="sm" len="sm"/>
                      <a:tailEnd type="none" w="sm" len="sm"/>
                    </a:lnR>
                    <a:lnT w="19050" cap="flat" cmpd="sng">
                      <a:solidFill>
                        <a:srgbClr val="3D85C6"/>
                      </a:solidFill>
                      <a:prstDash val="solid"/>
                      <a:round/>
                      <a:headEnd type="none" w="sm" len="sm"/>
                      <a:tailEnd type="none" w="sm" len="sm"/>
                    </a:lnT>
                    <a:lnB w="19050" cap="flat" cmpd="sng">
                      <a:solidFill>
                        <a:srgbClr val="3D85C6"/>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sz="1700">
                          <a:latin typeface="Lato"/>
                          <a:ea typeface="Lato"/>
                          <a:cs typeface="Lato"/>
                          <a:sym typeface="Lato"/>
                        </a:rPr>
                        <a:t>$56,276</a:t>
                      </a:r>
                      <a:endParaRPr sz="1700">
                        <a:latin typeface="Lato"/>
                        <a:ea typeface="Lato"/>
                        <a:cs typeface="Lato"/>
                        <a:sym typeface="Lato"/>
                      </a:endParaRPr>
                    </a:p>
                  </a:txBody>
                  <a:tcPr marL="91425" marR="91425" marT="91425" marB="91425" anchor="ctr">
                    <a:lnL w="19050" cap="flat" cmpd="sng">
                      <a:solidFill>
                        <a:srgbClr val="3D85C6"/>
                      </a:solidFill>
                      <a:prstDash val="solid"/>
                      <a:round/>
                      <a:headEnd type="none" w="sm" len="sm"/>
                      <a:tailEnd type="none" w="sm" len="sm"/>
                    </a:lnL>
                    <a:lnR w="19050" cap="flat" cmpd="sng">
                      <a:solidFill>
                        <a:srgbClr val="3D85C6"/>
                      </a:solidFill>
                      <a:prstDash val="solid"/>
                      <a:round/>
                      <a:headEnd type="none" w="sm" len="sm"/>
                      <a:tailEnd type="none" w="sm" len="sm"/>
                    </a:lnR>
                    <a:lnT w="19050" cap="flat" cmpd="sng">
                      <a:solidFill>
                        <a:srgbClr val="3D85C6"/>
                      </a:solidFill>
                      <a:prstDash val="solid"/>
                      <a:round/>
                      <a:headEnd type="none" w="sm" len="sm"/>
                      <a:tailEnd type="none" w="sm" len="sm"/>
                    </a:lnT>
                    <a:lnB w="19050" cap="flat" cmpd="sng">
                      <a:solidFill>
                        <a:srgbClr val="3D85C6"/>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824450">
                <a:tc>
                  <a:txBody>
                    <a:bodyPr/>
                    <a:lstStyle/>
                    <a:p>
                      <a:pPr marL="0" lvl="0" indent="0" algn="l" rtl="0">
                        <a:spcBef>
                          <a:spcPts val="0"/>
                        </a:spcBef>
                        <a:spcAft>
                          <a:spcPts val="0"/>
                        </a:spcAft>
                        <a:buNone/>
                      </a:pPr>
                      <a:r>
                        <a:rPr lang="en" sz="1700" b="1">
                          <a:solidFill>
                            <a:schemeClr val="accent2"/>
                          </a:solidFill>
                          <a:latin typeface="Lato"/>
                          <a:ea typeface="Lato"/>
                          <a:cs typeface="Lato"/>
                          <a:sym typeface="Lato"/>
                        </a:rPr>
                        <a:t>2019</a:t>
                      </a:r>
                      <a:endParaRPr sz="1700" b="1">
                        <a:solidFill>
                          <a:schemeClr val="accent2"/>
                        </a:solidFill>
                        <a:latin typeface="Lato"/>
                        <a:ea typeface="Lato"/>
                        <a:cs typeface="Lato"/>
                        <a:sym typeface="Lato"/>
                      </a:endParaRPr>
                    </a:p>
                  </a:txBody>
                  <a:tcPr marL="91425" marR="91425" marT="91425" marB="91425" anchor="ctr">
                    <a:lnL w="19050" cap="flat" cmpd="sng">
                      <a:solidFill>
                        <a:srgbClr val="3D85C6"/>
                      </a:solidFill>
                      <a:prstDash val="solid"/>
                      <a:round/>
                      <a:headEnd type="none" w="sm" len="sm"/>
                      <a:tailEnd type="none" w="sm" len="sm"/>
                    </a:lnL>
                    <a:lnR w="19050" cap="flat" cmpd="sng">
                      <a:solidFill>
                        <a:srgbClr val="3D85C6"/>
                      </a:solidFill>
                      <a:prstDash val="solid"/>
                      <a:round/>
                      <a:headEnd type="none" w="sm" len="sm"/>
                      <a:tailEnd type="none" w="sm" len="sm"/>
                    </a:lnR>
                    <a:lnT w="19050" cap="flat" cmpd="sng">
                      <a:solidFill>
                        <a:srgbClr val="3D85C6"/>
                      </a:solidFill>
                      <a:prstDash val="solid"/>
                      <a:round/>
                      <a:headEnd type="none" w="sm" len="sm"/>
                      <a:tailEnd type="none" w="sm" len="sm"/>
                    </a:lnT>
                    <a:lnB w="19050" cap="flat" cmpd="sng">
                      <a:solidFill>
                        <a:srgbClr val="3D85C6"/>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sz="1700">
                          <a:latin typeface="Lato"/>
                          <a:ea typeface="Lato"/>
                          <a:cs typeface="Lato"/>
                          <a:sym typeface="Lato"/>
                        </a:rPr>
                        <a:t>$68,927</a:t>
                      </a:r>
                      <a:endParaRPr sz="1700">
                        <a:latin typeface="Lato"/>
                        <a:ea typeface="Lato"/>
                        <a:cs typeface="Lato"/>
                        <a:sym typeface="Lato"/>
                      </a:endParaRPr>
                    </a:p>
                  </a:txBody>
                  <a:tcPr marL="91425" marR="91425" marT="91425" marB="91425" anchor="ctr">
                    <a:lnL w="19050" cap="flat" cmpd="sng">
                      <a:solidFill>
                        <a:srgbClr val="3D85C6"/>
                      </a:solidFill>
                      <a:prstDash val="solid"/>
                      <a:round/>
                      <a:headEnd type="none" w="sm" len="sm"/>
                      <a:tailEnd type="none" w="sm" len="sm"/>
                    </a:lnL>
                    <a:lnR w="19050" cap="flat" cmpd="sng">
                      <a:solidFill>
                        <a:srgbClr val="3D85C6"/>
                      </a:solidFill>
                      <a:prstDash val="solid"/>
                      <a:round/>
                      <a:headEnd type="none" w="sm" len="sm"/>
                      <a:tailEnd type="none" w="sm" len="sm"/>
                    </a:lnR>
                    <a:lnT w="19050" cap="flat" cmpd="sng">
                      <a:solidFill>
                        <a:srgbClr val="3D85C6"/>
                      </a:solidFill>
                      <a:prstDash val="solid"/>
                      <a:round/>
                      <a:headEnd type="none" w="sm" len="sm"/>
                      <a:tailEnd type="none" w="sm" len="sm"/>
                    </a:lnT>
                    <a:lnB w="19050" cap="flat" cmpd="sng">
                      <a:solidFill>
                        <a:srgbClr val="3D85C6"/>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
        <p:nvSpPr>
          <p:cNvPr id="155" name="Google Shape;155;p25"/>
          <p:cNvSpPr/>
          <p:nvPr/>
        </p:nvSpPr>
        <p:spPr>
          <a:xfrm>
            <a:off x="440075" y="1952875"/>
            <a:ext cx="5638500" cy="2886900"/>
          </a:xfrm>
          <a:prstGeom prst="roundRect">
            <a:avLst>
              <a:gd name="adj" fmla="val 4566"/>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p>
            <a:pPr marL="0" marR="2762148" lvl="0" indent="0" algn="ctr" rtl="0">
              <a:spcBef>
                <a:spcPts val="0"/>
              </a:spcBef>
              <a:spcAft>
                <a:spcPts val="0"/>
              </a:spcAft>
              <a:buNone/>
            </a:pPr>
            <a:r>
              <a:rPr lang="en" sz="1800">
                <a:latin typeface="Lato"/>
                <a:ea typeface="Lato"/>
                <a:cs typeface="Lato"/>
                <a:sym typeface="Lato"/>
              </a:rPr>
              <a:t>Families make </a:t>
            </a:r>
            <a:br>
              <a:rPr lang="en" sz="1800">
                <a:latin typeface="Lato"/>
                <a:ea typeface="Lato"/>
                <a:cs typeface="Lato"/>
                <a:sym typeface="Lato"/>
              </a:rPr>
            </a:br>
            <a:r>
              <a:rPr lang="en" sz="1800" b="1">
                <a:latin typeface="Lato"/>
                <a:ea typeface="Lato"/>
                <a:cs typeface="Lato"/>
                <a:sym typeface="Lato"/>
              </a:rPr>
              <a:t>$16,960 more </a:t>
            </a:r>
            <a:r>
              <a:rPr lang="en" sz="1800">
                <a:latin typeface="Lato"/>
                <a:ea typeface="Lato"/>
                <a:cs typeface="Lato"/>
                <a:sym typeface="Lato"/>
              </a:rPr>
              <a:t>in 2019 than they did in 1999.</a:t>
            </a:r>
            <a:endParaRPr sz="1800">
              <a:latin typeface="Lato"/>
              <a:ea typeface="Lato"/>
              <a:cs typeface="Lato"/>
              <a:sym typeface="Lato"/>
            </a:endParaRPr>
          </a:p>
          <a:p>
            <a:pPr marL="0" marR="2762148" lvl="0" indent="0" algn="ctr" rtl="0">
              <a:spcBef>
                <a:spcPts val="800"/>
              </a:spcBef>
              <a:spcAft>
                <a:spcPts val="800"/>
              </a:spcAft>
              <a:buNone/>
            </a:pPr>
            <a:endParaRPr>
              <a:latin typeface="Lato"/>
              <a:ea typeface="Lato"/>
              <a:cs typeface="Lato"/>
              <a:sym typeface="Lato"/>
            </a:endParaRPr>
          </a:p>
        </p:txBody>
      </p:sp>
      <p:graphicFrame>
        <p:nvGraphicFramePr>
          <p:cNvPr id="156" name="Google Shape;156;p25"/>
          <p:cNvGraphicFramePr/>
          <p:nvPr/>
        </p:nvGraphicFramePr>
        <p:xfrm>
          <a:off x="3318000" y="2405800"/>
          <a:ext cx="2508000" cy="1981050"/>
        </p:xfrm>
        <a:graphic>
          <a:graphicData uri="http://schemas.openxmlformats.org/drawingml/2006/table">
            <a:tbl>
              <a:tblPr>
                <a:noFill/>
                <a:tableStyleId>{269614FF-5F8E-4793-8636-F3118169CCD9}</a:tableStyleId>
              </a:tblPr>
              <a:tblGrid>
                <a:gridCol w="418000">
                  <a:extLst>
                    <a:ext uri="{9D8B030D-6E8A-4147-A177-3AD203B41FA5}">
                      <a16:colId xmlns:a16="http://schemas.microsoft.com/office/drawing/2014/main" val="20000"/>
                    </a:ext>
                  </a:extLst>
                </a:gridCol>
                <a:gridCol w="418000">
                  <a:extLst>
                    <a:ext uri="{9D8B030D-6E8A-4147-A177-3AD203B41FA5}">
                      <a16:colId xmlns:a16="http://schemas.microsoft.com/office/drawing/2014/main" val="20001"/>
                    </a:ext>
                  </a:extLst>
                </a:gridCol>
                <a:gridCol w="418000">
                  <a:extLst>
                    <a:ext uri="{9D8B030D-6E8A-4147-A177-3AD203B41FA5}">
                      <a16:colId xmlns:a16="http://schemas.microsoft.com/office/drawing/2014/main" val="20002"/>
                    </a:ext>
                  </a:extLst>
                </a:gridCol>
                <a:gridCol w="418000">
                  <a:extLst>
                    <a:ext uri="{9D8B030D-6E8A-4147-A177-3AD203B41FA5}">
                      <a16:colId xmlns:a16="http://schemas.microsoft.com/office/drawing/2014/main" val="20003"/>
                    </a:ext>
                  </a:extLst>
                </a:gridCol>
                <a:gridCol w="418000">
                  <a:extLst>
                    <a:ext uri="{9D8B030D-6E8A-4147-A177-3AD203B41FA5}">
                      <a16:colId xmlns:a16="http://schemas.microsoft.com/office/drawing/2014/main" val="20004"/>
                    </a:ext>
                  </a:extLst>
                </a:gridCol>
                <a:gridCol w="418000">
                  <a:extLst>
                    <a:ext uri="{9D8B030D-6E8A-4147-A177-3AD203B41FA5}">
                      <a16:colId xmlns:a16="http://schemas.microsoft.com/office/drawing/2014/main" val="20005"/>
                    </a:ext>
                  </a:extLst>
                </a:gridCol>
              </a:tblGrid>
              <a:tr h="381000">
                <a:tc>
                  <a:txBody>
                    <a:bodyPr/>
                    <a:lstStyle/>
                    <a:p>
                      <a:pPr marL="0" lvl="0" indent="0" algn="ctr" rtl="0">
                        <a:spcBef>
                          <a:spcPts val="0"/>
                        </a:spcBef>
                        <a:spcAft>
                          <a:spcPts val="0"/>
                        </a:spcAft>
                        <a:buNone/>
                      </a:pPr>
                      <a:endParaRPr>
                        <a:latin typeface="Calibri"/>
                        <a:ea typeface="Calibri"/>
                        <a:cs typeface="Calibri"/>
                        <a:sym typeface="Calibri"/>
                      </a:endParaRPr>
                    </a:p>
                  </a:txBody>
                  <a:tcPr marL="91425" marR="91425" marT="91425" marB="91425" anchor="ctr"/>
                </a:tc>
                <a:tc>
                  <a:txBody>
                    <a:bodyPr/>
                    <a:lstStyle/>
                    <a:p>
                      <a:pPr marL="0" lvl="0" indent="0" algn="ctr" rtl="0">
                        <a:spcBef>
                          <a:spcPts val="0"/>
                        </a:spcBef>
                        <a:spcAft>
                          <a:spcPts val="0"/>
                        </a:spcAft>
                        <a:buNone/>
                      </a:pPr>
                      <a:endParaRPr>
                        <a:latin typeface="Calibri"/>
                        <a:ea typeface="Calibri"/>
                        <a:cs typeface="Calibri"/>
                        <a:sym typeface="Calibri"/>
                      </a:endParaRPr>
                    </a:p>
                  </a:txBody>
                  <a:tcPr marL="91425" marR="91425" marT="91425" marB="91425" anchor="ctr"/>
                </a:tc>
                <a:tc>
                  <a:txBody>
                    <a:bodyPr/>
                    <a:lstStyle/>
                    <a:p>
                      <a:pPr marL="0" lvl="0" indent="0" algn="ctr" rtl="0">
                        <a:spcBef>
                          <a:spcPts val="0"/>
                        </a:spcBef>
                        <a:spcAft>
                          <a:spcPts val="0"/>
                        </a:spcAft>
                        <a:buNone/>
                      </a:pPr>
                      <a:endParaRPr>
                        <a:solidFill>
                          <a:srgbClr val="999999"/>
                        </a:solidFill>
                        <a:latin typeface="Calibri"/>
                        <a:ea typeface="Calibri"/>
                        <a:cs typeface="Calibri"/>
                        <a:sym typeface="Calibri"/>
                      </a:endParaRPr>
                    </a:p>
                  </a:txBody>
                  <a:tcPr marL="91425" marR="91425" marT="91425" marB="91425" anchor="ctr"/>
                </a:tc>
                <a:tc>
                  <a:txBody>
                    <a:bodyPr/>
                    <a:lstStyle/>
                    <a:p>
                      <a:pPr marL="0" lvl="0" indent="0" algn="ctr" rtl="0">
                        <a:spcBef>
                          <a:spcPts val="0"/>
                        </a:spcBef>
                        <a:spcAft>
                          <a:spcPts val="0"/>
                        </a:spcAft>
                        <a:buNone/>
                      </a:pPr>
                      <a:r>
                        <a:rPr lang="en">
                          <a:solidFill>
                            <a:srgbClr val="999999"/>
                          </a:solidFill>
                          <a:latin typeface="Calibri"/>
                          <a:ea typeface="Calibri"/>
                          <a:cs typeface="Calibri"/>
                          <a:sym typeface="Calibri"/>
                        </a:rPr>
                        <a:t>18</a:t>
                      </a:r>
                      <a:endParaRPr>
                        <a:solidFill>
                          <a:srgbClr val="999999"/>
                        </a:solidFill>
                        <a:latin typeface="Calibri"/>
                        <a:ea typeface="Calibri"/>
                        <a:cs typeface="Calibri"/>
                        <a:sym typeface="Calibri"/>
                      </a:endParaRPr>
                    </a:p>
                  </a:txBody>
                  <a:tcPr marL="91425" marR="91425" marT="91425" marB="91425" anchor="ctr"/>
                </a:tc>
                <a:tc>
                  <a:txBody>
                    <a:bodyPr/>
                    <a:lstStyle/>
                    <a:p>
                      <a:pPr marL="0" lvl="0" indent="0" algn="ctr" rtl="0">
                        <a:spcBef>
                          <a:spcPts val="0"/>
                        </a:spcBef>
                        <a:spcAft>
                          <a:spcPts val="0"/>
                        </a:spcAft>
                        <a:buNone/>
                      </a:pPr>
                      <a:endParaRPr>
                        <a:solidFill>
                          <a:srgbClr val="999999"/>
                        </a:solidFill>
                        <a:latin typeface="Calibri"/>
                        <a:ea typeface="Calibri"/>
                        <a:cs typeface="Calibri"/>
                        <a:sym typeface="Calibri"/>
                      </a:endParaRPr>
                    </a:p>
                  </a:txBody>
                  <a:tcPr marL="91425" marR="91425" marT="91425" marB="91425" anchor="ctr"/>
                </a:tc>
                <a:tc>
                  <a:txBody>
                    <a:bodyPr/>
                    <a:lstStyle/>
                    <a:p>
                      <a:pPr marL="0" lvl="0" indent="0" algn="ctr" rtl="0">
                        <a:spcBef>
                          <a:spcPts val="0"/>
                        </a:spcBef>
                        <a:spcAft>
                          <a:spcPts val="0"/>
                        </a:spcAft>
                        <a:buNone/>
                      </a:pPr>
                      <a:endParaRPr>
                        <a:latin typeface="Calibri"/>
                        <a:ea typeface="Calibri"/>
                        <a:cs typeface="Calibri"/>
                        <a:sym typeface="Calibri"/>
                      </a:endParaRPr>
                    </a:p>
                  </a:txBody>
                  <a:tcPr marL="91425" marR="91425" marT="91425" marB="91425" anchor="ct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endParaRPr>
                        <a:latin typeface="Calibri"/>
                        <a:ea typeface="Calibri"/>
                        <a:cs typeface="Calibri"/>
                        <a:sym typeface="Calibri"/>
                      </a:endParaRPr>
                    </a:p>
                  </a:txBody>
                  <a:tcPr marL="91425" marR="91425" marT="91425" marB="91425" anchor="ctr"/>
                </a:tc>
                <a:tc>
                  <a:txBody>
                    <a:bodyPr/>
                    <a:lstStyle/>
                    <a:p>
                      <a:pPr marL="0" lvl="0" indent="0" algn="ctr" rtl="0">
                        <a:spcBef>
                          <a:spcPts val="0"/>
                        </a:spcBef>
                        <a:spcAft>
                          <a:spcPts val="0"/>
                        </a:spcAft>
                        <a:buNone/>
                      </a:pPr>
                      <a:endParaRPr>
                        <a:latin typeface="Calibri"/>
                        <a:ea typeface="Calibri"/>
                        <a:cs typeface="Calibri"/>
                        <a:sym typeface="Calibri"/>
                      </a:endParaRPr>
                    </a:p>
                  </a:txBody>
                  <a:tcPr marL="91425" marR="91425" marT="91425" marB="91425" anchor="ctr"/>
                </a:tc>
                <a:tc>
                  <a:txBody>
                    <a:bodyPr/>
                    <a:lstStyle/>
                    <a:p>
                      <a:pPr marL="0" lvl="0" indent="0" algn="ctr" rtl="0">
                        <a:spcBef>
                          <a:spcPts val="0"/>
                        </a:spcBef>
                        <a:spcAft>
                          <a:spcPts val="0"/>
                        </a:spcAft>
                        <a:buNone/>
                      </a:pPr>
                      <a:r>
                        <a:rPr lang="en">
                          <a:solidFill>
                            <a:srgbClr val="999999"/>
                          </a:solidFill>
                          <a:latin typeface="Calibri"/>
                          <a:ea typeface="Calibri"/>
                          <a:cs typeface="Calibri"/>
                          <a:sym typeface="Calibri"/>
                        </a:rPr>
                        <a:t>7</a:t>
                      </a:r>
                      <a:endParaRPr>
                        <a:solidFill>
                          <a:srgbClr val="999999"/>
                        </a:solidFill>
                        <a:latin typeface="Calibri"/>
                        <a:ea typeface="Calibri"/>
                        <a:cs typeface="Calibri"/>
                        <a:sym typeface="Calibri"/>
                      </a:endParaRPr>
                    </a:p>
                  </a:txBody>
                  <a:tcPr marL="91425" marR="91425" marT="91425" marB="91425" anchor="ctr"/>
                </a:tc>
                <a:tc>
                  <a:txBody>
                    <a:bodyPr/>
                    <a:lstStyle/>
                    <a:p>
                      <a:pPr marL="0" lvl="0" indent="0" algn="ctr" rtl="0">
                        <a:spcBef>
                          <a:spcPts val="0"/>
                        </a:spcBef>
                        <a:spcAft>
                          <a:spcPts val="0"/>
                        </a:spcAft>
                        <a:buNone/>
                      </a:pPr>
                      <a:r>
                        <a:rPr lang="en">
                          <a:solidFill>
                            <a:srgbClr val="999999"/>
                          </a:solidFill>
                          <a:latin typeface="Calibri"/>
                          <a:ea typeface="Calibri"/>
                          <a:cs typeface="Calibri"/>
                          <a:sym typeface="Calibri"/>
                        </a:rPr>
                        <a:t>8</a:t>
                      </a:r>
                      <a:endParaRPr>
                        <a:solidFill>
                          <a:srgbClr val="999999"/>
                        </a:solidFill>
                        <a:latin typeface="Calibri"/>
                        <a:ea typeface="Calibri"/>
                        <a:cs typeface="Calibri"/>
                        <a:sym typeface="Calibri"/>
                      </a:endParaRPr>
                    </a:p>
                  </a:txBody>
                  <a:tcPr marL="91425" marR="91425" marT="91425" marB="91425" anchor="ctr"/>
                </a:tc>
                <a:tc>
                  <a:txBody>
                    <a:bodyPr/>
                    <a:lstStyle/>
                    <a:p>
                      <a:pPr marL="0" lvl="0" indent="0" algn="ctr" rtl="0">
                        <a:spcBef>
                          <a:spcPts val="0"/>
                        </a:spcBef>
                        <a:spcAft>
                          <a:spcPts val="0"/>
                        </a:spcAft>
                        <a:buNone/>
                      </a:pPr>
                      <a:r>
                        <a:rPr lang="en">
                          <a:solidFill>
                            <a:srgbClr val="999999"/>
                          </a:solidFill>
                          <a:latin typeface="Calibri"/>
                          <a:ea typeface="Calibri"/>
                          <a:cs typeface="Calibri"/>
                          <a:sym typeface="Calibri"/>
                        </a:rPr>
                        <a:t>12</a:t>
                      </a:r>
                      <a:endParaRPr>
                        <a:solidFill>
                          <a:srgbClr val="999999"/>
                        </a:solidFill>
                        <a:latin typeface="Calibri"/>
                        <a:ea typeface="Calibri"/>
                        <a:cs typeface="Calibri"/>
                        <a:sym typeface="Calibri"/>
                      </a:endParaRPr>
                    </a:p>
                  </a:txBody>
                  <a:tcPr marL="91425" marR="91425" marT="91425" marB="91425" anchor="ctr"/>
                </a:tc>
                <a:tc>
                  <a:txBody>
                    <a:bodyPr/>
                    <a:lstStyle/>
                    <a:p>
                      <a:pPr marL="0" lvl="0" indent="0" algn="ctr" rtl="0">
                        <a:spcBef>
                          <a:spcPts val="0"/>
                        </a:spcBef>
                        <a:spcAft>
                          <a:spcPts val="0"/>
                        </a:spcAft>
                        <a:buNone/>
                      </a:pPr>
                      <a:endParaRPr>
                        <a:latin typeface="Calibri"/>
                        <a:ea typeface="Calibri"/>
                        <a:cs typeface="Calibri"/>
                        <a:sym typeface="Calibri"/>
                      </a:endParaRPr>
                    </a:p>
                  </a:txBody>
                  <a:tcPr marL="91425" marR="91425" marT="91425" marB="91425" anchor="ct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endParaRPr>
                        <a:latin typeface="Calibri"/>
                        <a:ea typeface="Calibri"/>
                        <a:cs typeface="Calibri"/>
                        <a:sym typeface="Calibri"/>
                      </a:endParaRPr>
                    </a:p>
                  </a:txBody>
                  <a:tcPr marL="91425" marR="91425" marT="91425" marB="91425" anchor="ctr"/>
                </a:tc>
                <a:tc>
                  <a:txBody>
                    <a:bodyPr/>
                    <a:lstStyle/>
                    <a:p>
                      <a:pPr marL="0" lvl="0" indent="0" algn="ctr" rtl="0">
                        <a:spcBef>
                          <a:spcPts val="0"/>
                        </a:spcBef>
                        <a:spcAft>
                          <a:spcPts val="0"/>
                        </a:spcAft>
                        <a:buNone/>
                      </a:pPr>
                      <a:r>
                        <a:rPr lang="en">
                          <a:latin typeface="Calibri"/>
                          <a:ea typeface="Calibri"/>
                          <a:cs typeface="Calibri"/>
                          <a:sym typeface="Calibri"/>
                        </a:rPr>
                        <a:t>6</a:t>
                      </a:r>
                      <a:endParaRPr>
                        <a:latin typeface="Calibri"/>
                        <a:ea typeface="Calibri"/>
                        <a:cs typeface="Calibri"/>
                        <a:sym typeface="Calibri"/>
                      </a:endParaRPr>
                    </a:p>
                  </a:txBody>
                  <a:tcPr marL="91425" marR="91425" marT="91425" marB="91425" anchor="ctr"/>
                </a:tc>
                <a:tc>
                  <a:txBody>
                    <a:bodyPr/>
                    <a:lstStyle/>
                    <a:p>
                      <a:pPr marL="0" lvl="0" indent="0" algn="ctr" rtl="0">
                        <a:spcBef>
                          <a:spcPts val="0"/>
                        </a:spcBef>
                        <a:spcAft>
                          <a:spcPts val="0"/>
                        </a:spcAft>
                        <a:buNone/>
                      </a:pPr>
                      <a:r>
                        <a:rPr lang="en">
                          <a:latin typeface="Calibri"/>
                          <a:ea typeface="Calibri"/>
                          <a:cs typeface="Calibri"/>
                          <a:sym typeface="Calibri"/>
                        </a:rPr>
                        <a:t>8</a:t>
                      </a:r>
                      <a:endParaRPr>
                        <a:latin typeface="Calibri"/>
                        <a:ea typeface="Calibri"/>
                        <a:cs typeface="Calibri"/>
                        <a:sym typeface="Calibri"/>
                      </a:endParaRPr>
                    </a:p>
                  </a:txBody>
                  <a:tcPr marL="91425" marR="91425" marT="91425" marB="91425" anchor="ctr"/>
                </a:tc>
                <a:tc>
                  <a:txBody>
                    <a:bodyPr/>
                    <a:lstStyle/>
                    <a:p>
                      <a:pPr marL="0" lvl="0" indent="0" algn="ctr" rtl="0">
                        <a:spcBef>
                          <a:spcPts val="0"/>
                        </a:spcBef>
                        <a:spcAft>
                          <a:spcPts val="0"/>
                        </a:spcAft>
                        <a:buNone/>
                      </a:pPr>
                      <a:r>
                        <a:rPr lang="en">
                          <a:latin typeface="Calibri"/>
                          <a:ea typeface="Calibri"/>
                          <a:cs typeface="Calibri"/>
                          <a:sym typeface="Calibri"/>
                        </a:rPr>
                        <a:t>9</a:t>
                      </a:r>
                      <a:endParaRPr>
                        <a:latin typeface="Calibri"/>
                        <a:ea typeface="Calibri"/>
                        <a:cs typeface="Calibri"/>
                        <a:sym typeface="Calibri"/>
                      </a:endParaRPr>
                    </a:p>
                  </a:txBody>
                  <a:tcPr marL="91425" marR="91425" marT="91425" marB="91425" anchor="ctr"/>
                </a:tc>
                <a:tc>
                  <a:txBody>
                    <a:bodyPr/>
                    <a:lstStyle/>
                    <a:p>
                      <a:pPr marL="0" lvl="0" indent="0" algn="ctr" rtl="0">
                        <a:spcBef>
                          <a:spcPts val="0"/>
                        </a:spcBef>
                        <a:spcAft>
                          <a:spcPts val="0"/>
                        </a:spcAft>
                        <a:buNone/>
                      </a:pPr>
                      <a:r>
                        <a:rPr lang="en">
                          <a:latin typeface="Calibri"/>
                          <a:ea typeface="Calibri"/>
                          <a:cs typeface="Calibri"/>
                          <a:sym typeface="Calibri"/>
                        </a:rPr>
                        <a:t>2</a:t>
                      </a:r>
                      <a:endParaRPr>
                        <a:latin typeface="Calibri"/>
                        <a:ea typeface="Calibri"/>
                        <a:cs typeface="Calibri"/>
                        <a:sym typeface="Calibri"/>
                      </a:endParaRPr>
                    </a:p>
                  </a:txBody>
                  <a:tcPr marL="91425" marR="91425" marT="91425" marB="91425" anchor="ctr"/>
                </a:tc>
                <a:tc>
                  <a:txBody>
                    <a:bodyPr/>
                    <a:lstStyle/>
                    <a:p>
                      <a:pPr marL="0" lvl="0" indent="0" algn="ctr" rtl="0">
                        <a:spcBef>
                          <a:spcPts val="0"/>
                        </a:spcBef>
                        <a:spcAft>
                          <a:spcPts val="0"/>
                        </a:spcAft>
                        <a:buNone/>
                      </a:pPr>
                      <a:r>
                        <a:rPr lang="en">
                          <a:latin typeface="Calibri"/>
                          <a:ea typeface="Calibri"/>
                          <a:cs typeface="Calibri"/>
                          <a:sym typeface="Calibri"/>
                        </a:rPr>
                        <a:t>7</a:t>
                      </a:r>
                      <a:endParaRPr>
                        <a:latin typeface="Calibri"/>
                        <a:ea typeface="Calibri"/>
                        <a:cs typeface="Calibri"/>
                        <a:sym typeface="Calibri"/>
                      </a:endParaRPr>
                    </a:p>
                  </a:txBody>
                  <a:tcPr marL="91425" marR="91425" marT="91425" marB="91425" anchor="ct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a:latin typeface="Calibri"/>
                          <a:ea typeface="Calibri"/>
                          <a:cs typeface="Calibri"/>
                          <a:sym typeface="Calibri"/>
                        </a:rPr>
                        <a:t>-</a:t>
                      </a:r>
                      <a:endParaRPr>
                        <a:latin typeface="Calibri"/>
                        <a:ea typeface="Calibri"/>
                        <a:cs typeface="Calibri"/>
                        <a:sym typeface="Calibri"/>
                      </a:endParaRPr>
                    </a:p>
                  </a:txBody>
                  <a:tcPr marL="91425" marR="91425" marT="91425" marB="91425" anchor="ctr">
                    <a:lnB w="28575" cap="flat" cmpd="sng">
                      <a:solidFill>
                        <a:srgbClr val="666666"/>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Calibri"/>
                          <a:ea typeface="Calibri"/>
                          <a:cs typeface="Calibri"/>
                          <a:sym typeface="Calibri"/>
                        </a:rPr>
                        <a:t>5</a:t>
                      </a:r>
                      <a:endParaRPr>
                        <a:latin typeface="Calibri"/>
                        <a:ea typeface="Calibri"/>
                        <a:cs typeface="Calibri"/>
                        <a:sym typeface="Calibri"/>
                      </a:endParaRPr>
                    </a:p>
                  </a:txBody>
                  <a:tcPr marL="91425" marR="91425" marT="91425" marB="91425" anchor="ctr">
                    <a:lnB w="28575" cap="flat" cmpd="sng">
                      <a:solidFill>
                        <a:srgbClr val="666666"/>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Calibri"/>
                          <a:ea typeface="Calibri"/>
                          <a:cs typeface="Calibri"/>
                          <a:sym typeface="Calibri"/>
                        </a:rPr>
                        <a:t>1</a:t>
                      </a:r>
                      <a:endParaRPr>
                        <a:latin typeface="Calibri"/>
                        <a:ea typeface="Calibri"/>
                        <a:cs typeface="Calibri"/>
                        <a:sym typeface="Calibri"/>
                      </a:endParaRPr>
                    </a:p>
                  </a:txBody>
                  <a:tcPr marL="91425" marR="91425" marT="91425" marB="91425" anchor="ctr">
                    <a:lnB w="28575" cap="flat" cmpd="sng">
                      <a:solidFill>
                        <a:srgbClr val="666666"/>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Calibri"/>
                          <a:ea typeface="Calibri"/>
                          <a:cs typeface="Calibri"/>
                          <a:sym typeface="Calibri"/>
                        </a:rPr>
                        <a:t>9</a:t>
                      </a:r>
                      <a:endParaRPr>
                        <a:latin typeface="Calibri"/>
                        <a:ea typeface="Calibri"/>
                        <a:cs typeface="Calibri"/>
                        <a:sym typeface="Calibri"/>
                      </a:endParaRPr>
                    </a:p>
                  </a:txBody>
                  <a:tcPr marL="91425" marR="91425" marT="91425" marB="91425" anchor="ctr">
                    <a:lnB w="28575" cap="flat" cmpd="sng">
                      <a:solidFill>
                        <a:srgbClr val="666666"/>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Calibri"/>
                          <a:ea typeface="Calibri"/>
                          <a:cs typeface="Calibri"/>
                          <a:sym typeface="Calibri"/>
                        </a:rPr>
                        <a:t>6</a:t>
                      </a:r>
                      <a:endParaRPr>
                        <a:latin typeface="Calibri"/>
                        <a:ea typeface="Calibri"/>
                        <a:cs typeface="Calibri"/>
                        <a:sym typeface="Calibri"/>
                      </a:endParaRPr>
                    </a:p>
                  </a:txBody>
                  <a:tcPr marL="91425" marR="91425" marT="91425" marB="91425" anchor="ctr">
                    <a:lnB w="28575" cap="flat" cmpd="sng">
                      <a:solidFill>
                        <a:srgbClr val="666666"/>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Calibri"/>
                          <a:ea typeface="Calibri"/>
                          <a:cs typeface="Calibri"/>
                          <a:sym typeface="Calibri"/>
                        </a:rPr>
                        <a:t>7</a:t>
                      </a:r>
                      <a:endParaRPr>
                        <a:latin typeface="Calibri"/>
                        <a:ea typeface="Calibri"/>
                        <a:cs typeface="Calibri"/>
                        <a:sym typeface="Calibri"/>
                      </a:endParaRPr>
                    </a:p>
                  </a:txBody>
                  <a:tcPr marL="91425" marR="91425" marT="91425" marB="91425" anchor="ctr">
                    <a:lnB w="28575" cap="flat" cmpd="sng">
                      <a:solidFill>
                        <a:srgbClr val="666666"/>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endParaRPr>
                        <a:latin typeface="Calibri"/>
                        <a:ea typeface="Calibri"/>
                        <a:cs typeface="Calibri"/>
                        <a:sym typeface="Calibri"/>
                      </a:endParaRPr>
                    </a:p>
                  </a:txBody>
                  <a:tcPr marL="91425" marR="91425" marT="91425" marB="91425" anchor="ctr">
                    <a:lnT w="28575" cap="flat" cmpd="sng">
                      <a:solidFill>
                        <a:srgbClr val="666666"/>
                      </a:solidFill>
                      <a:prstDash val="solid"/>
                      <a:round/>
                      <a:headEnd type="none" w="sm" len="sm"/>
                      <a:tailEnd type="none" w="sm" len="sm"/>
                    </a:lnT>
                  </a:tcPr>
                </a:tc>
                <a:tc>
                  <a:txBody>
                    <a:bodyPr/>
                    <a:lstStyle/>
                    <a:p>
                      <a:pPr marL="0" lvl="0" indent="0" algn="ctr" rtl="0">
                        <a:spcBef>
                          <a:spcPts val="0"/>
                        </a:spcBef>
                        <a:spcAft>
                          <a:spcPts val="0"/>
                        </a:spcAft>
                        <a:buNone/>
                      </a:pPr>
                      <a:r>
                        <a:rPr lang="en">
                          <a:latin typeface="Calibri"/>
                          <a:ea typeface="Calibri"/>
                          <a:cs typeface="Calibri"/>
                          <a:sym typeface="Calibri"/>
                        </a:rPr>
                        <a:t>1</a:t>
                      </a:r>
                      <a:endParaRPr>
                        <a:latin typeface="Calibri"/>
                        <a:ea typeface="Calibri"/>
                        <a:cs typeface="Calibri"/>
                        <a:sym typeface="Calibri"/>
                      </a:endParaRPr>
                    </a:p>
                  </a:txBody>
                  <a:tcPr marL="91425" marR="91425" marT="91425" marB="91425" anchor="ctr">
                    <a:lnT w="28575" cap="flat" cmpd="sng">
                      <a:solidFill>
                        <a:srgbClr val="666666"/>
                      </a:solidFill>
                      <a:prstDash val="solid"/>
                      <a:round/>
                      <a:headEnd type="none" w="sm" len="sm"/>
                      <a:tailEnd type="none" w="sm" len="sm"/>
                    </a:lnT>
                  </a:tcPr>
                </a:tc>
                <a:tc>
                  <a:txBody>
                    <a:bodyPr/>
                    <a:lstStyle/>
                    <a:p>
                      <a:pPr marL="0" lvl="0" indent="0" algn="ctr" rtl="0">
                        <a:spcBef>
                          <a:spcPts val="0"/>
                        </a:spcBef>
                        <a:spcAft>
                          <a:spcPts val="0"/>
                        </a:spcAft>
                        <a:buNone/>
                      </a:pPr>
                      <a:r>
                        <a:rPr lang="en">
                          <a:latin typeface="Calibri"/>
                          <a:ea typeface="Calibri"/>
                          <a:cs typeface="Calibri"/>
                          <a:sym typeface="Calibri"/>
                        </a:rPr>
                        <a:t>6</a:t>
                      </a:r>
                      <a:endParaRPr>
                        <a:latin typeface="Calibri"/>
                        <a:ea typeface="Calibri"/>
                        <a:cs typeface="Calibri"/>
                        <a:sym typeface="Calibri"/>
                      </a:endParaRPr>
                    </a:p>
                  </a:txBody>
                  <a:tcPr marL="91425" marR="91425" marT="91425" marB="91425" anchor="ctr">
                    <a:lnT w="28575" cap="flat" cmpd="sng">
                      <a:solidFill>
                        <a:srgbClr val="666666"/>
                      </a:solidFill>
                      <a:prstDash val="solid"/>
                      <a:round/>
                      <a:headEnd type="none" w="sm" len="sm"/>
                      <a:tailEnd type="none" w="sm" len="sm"/>
                    </a:lnT>
                  </a:tcPr>
                </a:tc>
                <a:tc>
                  <a:txBody>
                    <a:bodyPr/>
                    <a:lstStyle/>
                    <a:p>
                      <a:pPr marL="0" lvl="0" indent="0" algn="ctr" rtl="0">
                        <a:spcBef>
                          <a:spcPts val="0"/>
                        </a:spcBef>
                        <a:spcAft>
                          <a:spcPts val="0"/>
                        </a:spcAft>
                        <a:buNone/>
                      </a:pPr>
                      <a:r>
                        <a:rPr lang="en">
                          <a:latin typeface="Calibri"/>
                          <a:ea typeface="Calibri"/>
                          <a:cs typeface="Calibri"/>
                          <a:sym typeface="Calibri"/>
                        </a:rPr>
                        <a:t>9</a:t>
                      </a:r>
                      <a:endParaRPr>
                        <a:latin typeface="Calibri"/>
                        <a:ea typeface="Calibri"/>
                        <a:cs typeface="Calibri"/>
                        <a:sym typeface="Calibri"/>
                      </a:endParaRPr>
                    </a:p>
                  </a:txBody>
                  <a:tcPr marL="91425" marR="91425" marT="91425" marB="91425" anchor="ctr">
                    <a:lnT w="28575" cap="flat" cmpd="sng">
                      <a:solidFill>
                        <a:srgbClr val="666666"/>
                      </a:solidFill>
                      <a:prstDash val="solid"/>
                      <a:round/>
                      <a:headEnd type="none" w="sm" len="sm"/>
                      <a:tailEnd type="none" w="sm" len="sm"/>
                    </a:lnT>
                  </a:tcPr>
                </a:tc>
                <a:tc>
                  <a:txBody>
                    <a:bodyPr/>
                    <a:lstStyle/>
                    <a:p>
                      <a:pPr marL="0" lvl="0" indent="0" algn="ctr" rtl="0">
                        <a:spcBef>
                          <a:spcPts val="0"/>
                        </a:spcBef>
                        <a:spcAft>
                          <a:spcPts val="0"/>
                        </a:spcAft>
                        <a:buNone/>
                      </a:pPr>
                      <a:r>
                        <a:rPr lang="en">
                          <a:latin typeface="Calibri"/>
                          <a:ea typeface="Calibri"/>
                          <a:cs typeface="Calibri"/>
                          <a:sym typeface="Calibri"/>
                        </a:rPr>
                        <a:t>6</a:t>
                      </a:r>
                      <a:endParaRPr>
                        <a:latin typeface="Calibri"/>
                        <a:ea typeface="Calibri"/>
                        <a:cs typeface="Calibri"/>
                        <a:sym typeface="Calibri"/>
                      </a:endParaRPr>
                    </a:p>
                  </a:txBody>
                  <a:tcPr marL="91425" marR="91425" marT="91425" marB="91425" anchor="ctr">
                    <a:lnT w="28575" cap="flat" cmpd="sng">
                      <a:solidFill>
                        <a:srgbClr val="666666"/>
                      </a:solidFill>
                      <a:prstDash val="solid"/>
                      <a:round/>
                      <a:headEnd type="none" w="sm" len="sm"/>
                      <a:tailEnd type="none" w="sm" len="sm"/>
                    </a:lnT>
                  </a:tcPr>
                </a:tc>
                <a:tc>
                  <a:txBody>
                    <a:bodyPr/>
                    <a:lstStyle/>
                    <a:p>
                      <a:pPr marL="0" lvl="0" indent="0" algn="ctr" rtl="0">
                        <a:spcBef>
                          <a:spcPts val="0"/>
                        </a:spcBef>
                        <a:spcAft>
                          <a:spcPts val="0"/>
                        </a:spcAft>
                        <a:buNone/>
                      </a:pPr>
                      <a:r>
                        <a:rPr lang="en">
                          <a:latin typeface="Calibri"/>
                          <a:ea typeface="Calibri"/>
                          <a:cs typeface="Calibri"/>
                          <a:sym typeface="Calibri"/>
                        </a:rPr>
                        <a:t>0</a:t>
                      </a:r>
                      <a:endParaRPr>
                        <a:latin typeface="Calibri"/>
                        <a:ea typeface="Calibri"/>
                        <a:cs typeface="Calibri"/>
                        <a:sym typeface="Calibri"/>
                      </a:endParaRPr>
                    </a:p>
                  </a:txBody>
                  <a:tcPr marL="91425" marR="91425" marT="91425" marB="91425" anchor="ctr">
                    <a:lnT w="28575" cap="flat" cmpd="sng">
                      <a:solidFill>
                        <a:srgbClr val="666666"/>
                      </a:solidFill>
                      <a:prstDash val="solid"/>
                      <a:round/>
                      <a:headEnd type="none" w="sm" len="sm"/>
                      <a:tailEnd type="none" w="sm" len="sm"/>
                    </a:lnT>
                  </a:tcPr>
                </a:tc>
                <a:extLst>
                  <a:ext uri="{0D108BD9-81ED-4DB2-BD59-A6C34878D82A}">
                    <a16:rowId xmlns:a16="http://schemas.microsoft.com/office/drawing/2014/main" val="10004"/>
                  </a:ext>
                </a:extLst>
              </a:tr>
            </a:tbl>
          </a:graphicData>
        </a:graphic>
      </p:graphicFrame>
      <p:cxnSp>
        <p:nvCxnSpPr>
          <p:cNvPr id="157" name="Google Shape;157;p25"/>
          <p:cNvCxnSpPr/>
          <p:nvPr/>
        </p:nvCxnSpPr>
        <p:spPr>
          <a:xfrm>
            <a:off x="4708000" y="3328150"/>
            <a:ext cx="158100" cy="137400"/>
          </a:xfrm>
          <a:prstGeom prst="straightConnector1">
            <a:avLst/>
          </a:prstGeom>
          <a:noFill/>
          <a:ln w="9525" cap="flat" cmpd="sng">
            <a:solidFill>
              <a:srgbClr val="000000"/>
            </a:solidFill>
            <a:prstDash val="solid"/>
            <a:round/>
            <a:headEnd type="none" w="med" len="med"/>
            <a:tailEnd type="none" w="med" len="med"/>
          </a:ln>
        </p:spPr>
      </p:cxnSp>
      <p:cxnSp>
        <p:nvCxnSpPr>
          <p:cNvPr id="158" name="Google Shape;158;p25"/>
          <p:cNvCxnSpPr/>
          <p:nvPr/>
        </p:nvCxnSpPr>
        <p:spPr>
          <a:xfrm>
            <a:off x="5114825" y="3327625"/>
            <a:ext cx="158100" cy="137400"/>
          </a:xfrm>
          <a:prstGeom prst="straightConnector1">
            <a:avLst/>
          </a:prstGeom>
          <a:noFill/>
          <a:ln w="9525" cap="flat" cmpd="sng">
            <a:solidFill>
              <a:srgbClr val="000000"/>
            </a:solidFill>
            <a:prstDash val="solid"/>
            <a:round/>
            <a:headEnd type="none" w="med" len="med"/>
            <a:tailEnd type="none" w="med" len="med"/>
          </a:ln>
        </p:spPr>
      </p:cxnSp>
      <p:cxnSp>
        <p:nvCxnSpPr>
          <p:cNvPr id="159" name="Google Shape;159;p25"/>
          <p:cNvCxnSpPr/>
          <p:nvPr/>
        </p:nvCxnSpPr>
        <p:spPr>
          <a:xfrm>
            <a:off x="4708000" y="2938425"/>
            <a:ext cx="158100" cy="137400"/>
          </a:xfrm>
          <a:prstGeom prst="straightConnector1">
            <a:avLst/>
          </a:prstGeom>
          <a:noFill/>
          <a:ln w="9525" cap="flat" cmpd="sng">
            <a:solidFill>
              <a:srgbClr val="000000"/>
            </a:solidFill>
            <a:prstDash val="solid"/>
            <a:round/>
            <a:headEnd type="none" w="med" len="med"/>
            <a:tailEnd type="none" w="med" len="med"/>
          </a:ln>
        </p:spPr>
      </p:cxnSp>
      <p:cxnSp>
        <p:nvCxnSpPr>
          <p:cNvPr id="160" name="Google Shape;160;p25"/>
          <p:cNvCxnSpPr/>
          <p:nvPr/>
        </p:nvCxnSpPr>
        <p:spPr>
          <a:xfrm>
            <a:off x="4301175" y="3328150"/>
            <a:ext cx="158100" cy="137400"/>
          </a:xfrm>
          <a:prstGeom prst="straightConnector1">
            <a:avLst/>
          </a:prstGeom>
          <a:noFill/>
          <a:ln w="9525" cap="flat" cmpd="sng">
            <a:solidFill>
              <a:srgbClr val="000000"/>
            </a:solidFill>
            <a:prstDash val="solid"/>
            <a:round/>
            <a:headEnd type="none" w="med" len="med"/>
            <a:tailEnd type="non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Resolution</a:t>
            </a:r>
            <a:endParaRPr/>
          </a:p>
        </p:txBody>
      </p:sp>
      <p:sp>
        <p:nvSpPr>
          <p:cNvPr id="166" name="Google Shape;166;p26"/>
          <p:cNvSpPr txBox="1">
            <a:spLocks noGrp="1"/>
          </p:cNvSpPr>
          <p:nvPr>
            <p:ph type="body" idx="1"/>
          </p:nvPr>
        </p:nvSpPr>
        <p:spPr>
          <a:xfrm>
            <a:off x="311700" y="1152475"/>
            <a:ext cx="5766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How much more income do families have in 2019 than they did in 1999?</a:t>
            </a:r>
            <a:endParaRPr/>
          </a:p>
        </p:txBody>
      </p:sp>
      <p:graphicFrame>
        <p:nvGraphicFramePr>
          <p:cNvPr id="167" name="Google Shape;167;p26"/>
          <p:cNvGraphicFramePr/>
          <p:nvPr/>
        </p:nvGraphicFramePr>
        <p:xfrm>
          <a:off x="6207113" y="1428738"/>
          <a:ext cx="2659025" cy="3411000"/>
        </p:xfrm>
        <a:graphic>
          <a:graphicData uri="http://schemas.openxmlformats.org/drawingml/2006/table">
            <a:tbl>
              <a:tblPr>
                <a:noFill/>
                <a:tableStyleId>{269614FF-5F8E-4793-8636-F3118169CCD9}</a:tableStyleId>
              </a:tblPr>
              <a:tblGrid>
                <a:gridCol w="811425">
                  <a:extLst>
                    <a:ext uri="{9D8B030D-6E8A-4147-A177-3AD203B41FA5}">
                      <a16:colId xmlns:a16="http://schemas.microsoft.com/office/drawing/2014/main" val="20000"/>
                    </a:ext>
                  </a:extLst>
                </a:gridCol>
                <a:gridCol w="1847600">
                  <a:extLst>
                    <a:ext uri="{9D8B030D-6E8A-4147-A177-3AD203B41FA5}">
                      <a16:colId xmlns:a16="http://schemas.microsoft.com/office/drawing/2014/main" val="20001"/>
                    </a:ext>
                  </a:extLst>
                </a:gridCol>
              </a:tblGrid>
              <a:tr h="937650">
                <a:tc>
                  <a:txBody>
                    <a:bodyPr/>
                    <a:lstStyle/>
                    <a:p>
                      <a:pPr marL="0" lvl="0" indent="0" algn="l" rtl="0">
                        <a:spcBef>
                          <a:spcPts val="0"/>
                        </a:spcBef>
                        <a:spcAft>
                          <a:spcPts val="0"/>
                        </a:spcAft>
                        <a:buNone/>
                      </a:pPr>
                      <a:r>
                        <a:rPr lang="en" sz="1600" b="1">
                          <a:latin typeface="Lato"/>
                          <a:ea typeface="Lato"/>
                          <a:cs typeface="Lato"/>
                          <a:sym typeface="Lato"/>
                        </a:rPr>
                        <a:t>Year</a:t>
                      </a:r>
                      <a:endParaRPr sz="1600" b="1">
                        <a:latin typeface="Lato"/>
                        <a:ea typeface="Lato"/>
                        <a:cs typeface="Lato"/>
                        <a:sym typeface="Lato"/>
                      </a:endParaRPr>
                    </a:p>
                  </a:txBody>
                  <a:tcPr marL="91425" marR="91425" marT="91425" marB="91425">
                    <a:lnL w="19050" cap="flat" cmpd="sng">
                      <a:solidFill>
                        <a:srgbClr val="3D85C6"/>
                      </a:solidFill>
                      <a:prstDash val="solid"/>
                      <a:round/>
                      <a:headEnd type="none" w="sm" len="sm"/>
                      <a:tailEnd type="none" w="sm" len="sm"/>
                    </a:lnL>
                    <a:lnR w="19050" cap="flat" cmpd="sng">
                      <a:solidFill>
                        <a:srgbClr val="3D85C6"/>
                      </a:solidFill>
                      <a:prstDash val="solid"/>
                      <a:round/>
                      <a:headEnd type="none" w="sm" len="sm"/>
                      <a:tailEnd type="none" w="sm" len="sm"/>
                    </a:lnR>
                    <a:lnT w="19050" cap="flat" cmpd="sng">
                      <a:solidFill>
                        <a:srgbClr val="3D85C6"/>
                      </a:solidFill>
                      <a:prstDash val="solid"/>
                      <a:round/>
                      <a:headEnd type="none" w="sm" len="sm"/>
                      <a:tailEnd type="none" w="sm" len="sm"/>
                    </a:lnT>
                    <a:lnB w="19050" cap="flat" cmpd="sng">
                      <a:solidFill>
                        <a:srgbClr val="3D85C6"/>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sz="1600" b="1">
                          <a:latin typeface="Lato"/>
                          <a:ea typeface="Lato"/>
                          <a:cs typeface="Lato"/>
                          <a:sym typeface="Lato"/>
                        </a:rPr>
                        <a:t>Average Household Income</a:t>
                      </a:r>
                      <a:endParaRPr sz="1600" b="1">
                        <a:latin typeface="Lato"/>
                        <a:ea typeface="Lato"/>
                        <a:cs typeface="Lato"/>
                        <a:sym typeface="Lato"/>
                      </a:endParaRPr>
                    </a:p>
                  </a:txBody>
                  <a:tcPr marL="91425" marR="91425" marT="91425" marB="91425">
                    <a:lnL w="19050" cap="flat" cmpd="sng">
                      <a:solidFill>
                        <a:srgbClr val="3D85C6"/>
                      </a:solidFill>
                      <a:prstDash val="solid"/>
                      <a:round/>
                      <a:headEnd type="none" w="sm" len="sm"/>
                      <a:tailEnd type="none" w="sm" len="sm"/>
                    </a:lnL>
                    <a:lnR w="19050" cap="flat" cmpd="sng">
                      <a:solidFill>
                        <a:srgbClr val="3D85C6"/>
                      </a:solidFill>
                      <a:prstDash val="solid"/>
                      <a:round/>
                      <a:headEnd type="none" w="sm" len="sm"/>
                      <a:tailEnd type="none" w="sm" len="sm"/>
                    </a:lnR>
                    <a:lnT w="19050" cap="flat" cmpd="sng">
                      <a:solidFill>
                        <a:srgbClr val="3D85C6"/>
                      </a:solidFill>
                      <a:prstDash val="solid"/>
                      <a:round/>
                      <a:headEnd type="none" w="sm" len="sm"/>
                      <a:tailEnd type="none" w="sm" len="sm"/>
                    </a:lnT>
                    <a:lnB w="19050" cap="flat" cmpd="sng">
                      <a:solidFill>
                        <a:srgbClr val="3D85C6"/>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824450">
                <a:tc>
                  <a:txBody>
                    <a:bodyPr/>
                    <a:lstStyle/>
                    <a:p>
                      <a:pPr marL="0" lvl="0" indent="0" algn="l" rtl="0">
                        <a:spcBef>
                          <a:spcPts val="0"/>
                        </a:spcBef>
                        <a:spcAft>
                          <a:spcPts val="0"/>
                        </a:spcAft>
                        <a:buNone/>
                      </a:pPr>
                      <a:r>
                        <a:rPr lang="en" sz="1700" b="1">
                          <a:solidFill>
                            <a:schemeClr val="accent1"/>
                          </a:solidFill>
                          <a:latin typeface="Lato"/>
                          <a:ea typeface="Lato"/>
                          <a:cs typeface="Lato"/>
                          <a:sym typeface="Lato"/>
                        </a:rPr>
                        <a:t>1999</a:t>
                      </a:r>
                      <a:endParaRPr sz="1700" b="1">
                        <a:solidFill>
                          <a:schemeClr val="accent1"/>
                        </a:solidFill>
                        <a:latin typeface="Lato"/>
                        <a:ea typeface="Lato"/>
                        <a:cs typeface="Lato"/>
                        <a:sym typeface="Lato"/>
                      </a:endParaRPr>
                    </a:p>
                  </a:txBody>
                  <a:tcPr marL="91425" marR="91425" marT="91425" marB="91425" anchor="ctr">
                    <a:lnL w="19050" cap="flat" cmpd="sng">
                      <a:solidFill>
                        <a:srgbClr val="3D85C6"/>
                      </a:solidFill>
                      <a:prstDash val="solid"/>
                      <a:round/>
                      <a:headEnd type="none" w="sm" len="sm"/>
                      <a:tailEnd type="none" w="sm" len="sm"/>
                    </a:lnL>
                    <a:lnR w="19050" cap="flat" cmpd="sng">
                      <a:solidFill>
                        <a:srgbClr val="3D85C6"/>
                      </a:solidFill>
                      <a:prstDash val="solid"/>
                      <a:round/>
                      <a:headEnd type="none" w="sm" len="sm"/>
                      <a:tailEnd type="none" w="sm" len="sm"/>
                    </a:lnR>
                    <a:lnT w="19050" cap="flat" cmpd="sng">
                      <a:solidFill>
                        <a:srgbClr val="3D85C6"/>
                      </a:solidFill>
                      <a:prstDash val="solid"/>
                      <a:round/>
                      <a:headEnd type="none" w="sm" len="sm"/>
                      <a:tailEnd type="none" w="sm" len="sm"/>
                    </a:lnT>
                    <a:lnB w="19050" cap="flat" cmpd="sng">
                      <a:solidFill>
                        <a:srgbClr val="3D85C6"/>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sz="1700">
                          <a:latin typeface="Lato"/>
                          <a:ea typeface="Lato"/>
                          <a:cs typeface="Lato"/>
                          <a:sym typeface="Lato"/>
                        </a:rPr>
                        <a:t>$51,967</a:t>
                      </a:r>
                      <a:endParaRPr sz="1700">
                        <a:latin typeface="Lato"/>
                        <a:ea typeface="Lato"/>
                        <a:cs typeface="Lato"/>
                        <a:sym typeface="Lato"/>
                      </a:endParaRPr>
                    </a:p>
                  </a:txBody>
                  <a:tcPr marL="91425" marR="91425" marT="91425" marB="91425" anchor="ctr">
                    <a:lnL w="19050" cap="flat" cmpd="sng">
                      <a:solidFill>
                        <a:srgbClr val="3D85C6"/>
                      </a:solidFill>
                      <a:prstDash val="solid"/>
                      <a:round/>
                      <a:headEnd type="none" w="sm" len="sm"/>
                      <a:tailEnd type="none" w="sm" len="sm"/>
                    </a:lnL>
                    <a:lnR w="19050" cap="flat" cmpd="sng">
                      <a:solidFill>
                        <a:srgbClr val="3D85C6"/>
                      </a:solidFill>
                      <a:prstDash val="solid"/>
                      <a:round/>
                      <a:headEnd type="none" w="sm" len="sm"/>
                      <a:tailEnd type="none" w="sm" len="sm"/>
                    </a:lnR>
                    <a:lnT w="19050" cap="flat" cmpd="sng">
                      <a:solidFill>
                        <a:srgbClr val="3D85C6"/>
                      </a:solidFill>
                      <a:prstDash val="solid"/>
                      <a:round/>
                      <a:headEnd type="none" w="sm" len="sm"/>
                      <a:tailEnd type="none" w="sm" len="sm"/>
                    </a:lnT>
                    <a:lnB w="19050" cap="flat" cmpd="sng">
                      <a:solidFill>
                        <a:srgbClr val="3D85C6"/>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824450">
                <a:tc>
                  <a:txBody>
                    <a:bodyPr/>
                    <a:lstStyle/>
                    <a:p>
                      <a:pPr marL="0" lvl="0" indent="0" algn="l" rtl="0">
                        <a:spcBef>
                          <a:spcPts val="0"/>
                        </a:spcBef>
                        <a:spcAft>
                          <a:spcPts val="0"/>
                        </a:spcAft>
                        <a:buNone/>
                      </a:pPr>
                      <a:r>
                        <a:rPr lang="en" sz="1700">
                          <a:latin typeface="Lato"/>
                          <a:ea typeface="Lato"/>
                          <a:cs typeface="Lato"/>
                          <a:sym typeface="Lato"/>
                        </a:rPr>
                        <a:t>2009</a:t>
                      </a:r>
                      <a:endParaRPr sz="1700">
                        <a:latin typeface="Lato"/>
                        <a:ea typeface="Lato"/>
                        <a:cs typeface="Lato"/>
                        <a:sym typeface="Lato"/>
                      </a:endParaRPr>
                    </a:p>
                  </a:txBody>
                  <a:tcPr marL="91425" marR="91425" marT="91425" marB="91425" anchor="ctr">
                    <a:lnL w="19050" cap="flat" cmpd="sng">
                      <a:solidFill>
                        <a:srgbClr val="3D85C6"/>
                      </a:solidFill>
                      <a:prstDash val="solid"/>
                      <a:round/>
                      <a:headEnd type="none" w="sm" len="sm"/>
                      <a:tailEnd type="none" w="sm" len="sm"/>
                    </a:lnL>
                    <a:lnR w="19050" cap="flat" cmpd="sng">
                      <a:solidFill>
                        <a:srgbClr val="3D85C6"/>
                      </a:solidFill>
                      <a:prstDash val="solid"/>
                      <a:round/>
                      <a:headEnd type="none" w="sm" len="sm"/>
                      <a:tailEnd type="none" w="sm" len="sm"/>
                    </a:lnR>
                    <a:lnT w="19050" cap="flat" cmpd="sng">
                      <a:solidFill>
                        <a:srgbClr val="3D85C6"/>
                      </a:solidFill>
                      <a:prstDash val="solid"/>
                      <a:round/>
                      <a:headEnd type="none" w="sm" len="sm"/>
                      <a:tailEnd type="none" w="sm" len="sm"/>
                    </a:lnT>
                    <a:lnB w="19050" cap="flat" cmpd="sng">
                      <a:solidFill>
                        <a:srgbClr val="3D85C6"/>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sz="1700">
                          <a:latin typeface="Lato"/>
                          <a:ea typeface="Lato"/>
                          <a:cs typeface="Lato"/>
                          <a:sym typeface="Lato"/>
                        </a:rPr>
                        <a:t>$56,276</a:t>
                      </a:r>
                      <a:endParaRPr sz="1700">
                        <a:latin typeface="Lato"/>
                        <a:ea typeface="Lato"/>
                        <a:cs typeface="Lato"/>
                        <a:sym typeface="Lato"/>
                      </a:endParaRPr>
                    </a:p>
                  </a:txBody>
                  <a:tcPr marL="91425" marR="91425" marT="91425" marB="91425" anchor="ctr">
                    <a:lnL w="19050" cap="flat" cmpd="sng">
                      <a:solidFill>
                        <a:srgbClr val="3D85C6"/>
                      </a:solidFill>
                      <a:prstDash val="solid"/>
                      <a:round/>
                      <a:headEnd type="none" w="sm" len="sm"/>
                      <a:tailEnd type="none" w="sm" len="sm"/>
                    </a:lnL>
                    <a:lnR w="19050" cap="flat" cmpd="sng">
                      <a:solidFill>
                        <a:srgbClr val="3D85C6"/>
                      </a:solidFill>
                      <a:prstDash val="solid"/>
                      <a:round/>
                      <a:headEnd type="none" w="sm" len="sm"/>
                      <a:tailEnd type="none" w="sm" len="sm"/>
                    </a:lnR>
                    <a:lnT w="19050" cap="flat" cmpd="sng">
                      <a:solidFill>
                        <a:srgbClr val="3D85C6"/>
                      </a:solidFill>
                      <a:prstDash val="solid"/>
                      <a:round/>
                      <a:headEnd type="none" w="sm" len="sm"/>
                      <a:tailEnd type="none" w="sm" len="sm"/>
                    </a:lnT>
                    <a:lnB w="19050" cap="flat" cmpd="sng">
                      <a:solidFill>
                        <a:srgbClr val="3D85C6"/>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824450">
                <a:tc>
                  <a:txBody>
                    <a:bodyPr/>
                    <a:lstStyle/>
                    <a:p>
                      <a:pPr marL="0" lvl="0" indent="0" algn="l" rtl="0">
                        <a:spcBef>
                          <a:spcPts val="0"/>
                        </a:spcBef>
                        <a:spcAft>
                          <a:spcPts val="0"/>
                        </a:spcAft>
                        <a:buNone/>
                      </a:pPr>
                      <a:r>
                        <a:rPr lang="en" sz="1700" b="1">
                          <a:solidFill>
                            <a:schemeClr val="accent2"/>
                          </a:solidFill>
                          <a:latin typeface="Lato"/>
                          <a:ea typeface="Lato"/>
                          <a:cs typeface="Lato"/>
                          <a:sym typeface="Lato"/>
                        </a:rPr>
                        <a:t>2019</a:t>
                      </a:r>
                      <a:endParaRPr sz="1700" b="1">
                        <a:solidFill>
                          <a:schemeClr val="accent2"/>
                        </a:solidFill>
                        <a:latin typeface="Lato"/>
                        <a:ea typeface="Lato"/>
                        <a:cs typeface="Lato"/>
                        <a:sym typeface="Lato"/>
                      </a:endParaRPr>
                    </a:p>
                  </a:txBody>
                  <a:tcPr marL="91425" marR="91425" marT="91425" marB="91425" anchor="ctr">
                    <a:lnL w="19050" cap="flat" cmpd="sng">
                      <a:solidFill>
                        <a:srgbClr val="3D85C6"/>
                      </a:solidFill>
                      <a:prstDash val="solid"/>
                      <a:round/>
                      <a:headEnd type="none" w="sm" len="sm"/>
                      <a:tailEnd type="none" w="sm" len="sm"/>
                    </a:lnL>
                    <a:lnR w="19050" cap="flat" cmpd="sng">
                      <a:solidFill>
                        <a:srgbClr val="3D85C6"/>
                      </a:solidFill>
                      <a:prstDash val="solid"/>
                      <a:round/>
                      <a:headEnd type="none" w="sm" len="sm"/>
                      <a:tailEnd type="none" w="sm" len="sm"/>
                    </a:lnR>
                    <a:lnT w="19050" cap="flat" cmpd="sng">
                      <a:solidFill>
                        <a:srgbClr val="3D85C6"/>
                      </a:solidFill>
                      <a:prstDash val="solid"/>
                      <a:round/>
                      <a:headEnd type="none" w="sm" len="sm"/>
                      <a:tailEnd type="none" w="sm" len="sm"/>
                    </a:lnT>
                    <a:lnB w="19050" cap="flat" cmpd="sng">
                      <a:solidFill>
                        <a:srgbClr val="3D85C6"/>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sz="1700">
                          <a:latin typeface="Lato"/>
                          <a:ea typeface="Lato"/>
                          <a:cs typeface="Lato"/>
                          <a:sym typeface="Lato"/>
                        </a:rPr>
                        <a:t>$68,927</a:t>
                      </a:r>
                      <a:endParaRPr sz="1700">
                        <a:latin typeface="Lato"/>
                        <a:ea typeface="Lato"/>
                        <a:cs typeface="Lato"/>
                        <a:sym typeface="Lato"/>
                      </a:endParaRPr>
                    </a:p>
                  </a:txBody>
                  <a:tcPr marL="91425" marR="91425" marT="91425" marB="91425" anchor="ctr">
                    <a:lnL w="19050" cap="flat" cmpd="sng">
                      <a:solidFill>
                        <a:srgbClr val="3D85C6"/>
                      </a:solidFill>
                      <a:prstDash val="solid"/>
                      <a:round/>
                      <a:headEnd type="none" w="sm" len="sm"/>
                      <a:tailEnd type="none" w="sm" len="sm"/>
                    </a:lnL>
                    <a:lnR w="19050" cap="flat" cmpd="sng">
                      <a:solidFill>
                        <a:srgbClr val="3D85C6"/>
                      </a:solidFill>
                      <a:prstDash val="solid"/>
                      <a:round/>
                      <a:headEnd type="none" w="sm" len="sm"/>
                      <a:tailEnd type="none" w="sm" len="sm"/>
                    </a:lnR>
                    <a:lnT w="19050" cap="flat" cmpd="sng">
                      <a:solidFill>
                        <a:srgbClr val="3D85C6"/>
                      </a:solidFill>
                      <a:prstDash val="solid"/>
                      <a:round/>
                      <a:headEnd type="none" w="sm" len="sm"/>
                      <a:tailEnd type="none" w="sm" len="sm"/>
                    </a:lnT>
                    <a:lnB w="19050" cap="flat" cmpd="sng">
                      <a:solidFill>
                        <a:srgbClr val="3D85C6"/>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
        <p:nvSpPr>
          <p:cNvPr id="168" name="Google Shape;168;p26"/>
          <p:cNvSpPr/>
          <p:nvPr/>
        </p:nvSpPr>
        <p:spPr>
          <a:xfrm>
            <a:off x="440075" y="1952875"/>
            <a:ext cx="5638500" cy="2886900"/>
          </a:xfrm>
          <a:prstGeom prst="roundRect">
            <a:avLst>
              <a:gd name="adj" fmla="val 4566"/>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p>
            <a:pPr marL="0" marR="1790598" lvl="0" indent="0" algn="ctr" rtl="0">
              <a:spcBef>
                <a:spcPts val="0"/>
              </a:spcBef>
              <a:spcAft>
                <a:spcPts val="800"/>
              </a:spcAft>
              <a:buNone/>
            </a:pPr>
            <a:r>
              <a:rPr lang="en" sz="1600">
                <a:latin typeface="Lato"/>
                <a:ea typeface="Lato"/>
                <a:cs typeface="Lato"/>
                <a:sym typeface="Lato"/>
              </a:rPr>
              <a:t>Families make </a:t>
            </a:r>
            <a:br>
              <a:rPr lang="en" sz="1600">
                <a:latin typeface="Lato"/>
                <a:ea typeface="Lato"/>
                <a:cs typeface="Lato"/>
                <a:sym typeface="Lato"/>
              </a:rPr>
            </a:br>
            <a:r>
              <a:rPr lang="en" sz="1600" b="1">
                <a:latin typeface="Lato"/>
                <a:ea typeface="Lato"/>
                <a:cs typeface="Lato"/>
                <a:sym typeface="Lato"/>
              </a:rPr>
              <a:t>$16,960 more </a:t>
            </a:r>
            <a:r>
              <a:rPr lang="en" sz="1600">
                <a:latin typeface="Lato"/>
                <a:ea typeface="Lato"/>
                <a:cs typeface="Lato"/>
                <a:sym typeface="Lato"/>
              </a:rPr>
              <a:t>in 2019 </a:t>
            </a:r>
            <a:br>
              <a:rPr lang="en" sz="1600">
                <a:latin typeface="Lato"/>
                <a:ea typeface="Lato"/>
                <a:cs typeface="Lato"/>
                <a:sym typeface="Lato"/>
              </a:rPr>
            </a:br>
            <a:r>
              <a:rPr lang="en" sz="1600">
                <a:latin typeface="Lato"/>
                <a:ea typeface="Lato"/>
                <a:cs typeface="Lato"/>
                <a:sym typeface="Lato"/>
              </a:rPr>
              <a:t>than they did in 1999.</a:t>
            </a:r>
            <a:endParaRPr sz="1200">
              <a:latin typeface="Lato"/>
              <a:ea typeface="Lato"/>
              <a:cs typeface="Lato"/>
              <a:sym typeface="Lato"/>
            </a:endParaRPr>
          </a:p>
        </p:txBody>
      </p:sp>
      <p:graphicFrame>
        <p:nvGraphicFramePr>
          <p:cNvPr id="169" name="Google Shape;169;p26"/>
          <p:cNvGraphicFramePr/>
          <p:nvPr/>
        </p:nvGraphicFramePr>
        <p:xfrm>
          <a:off x="739925" y="2645775"/>
          <a:ext cx="5038800" cy="296800"/>
        </p:xfrm>
        <a:graphic>
          <a:graphicData uri="http://schemas.openxmlformats.org/drawingml/2006/table">
            <a:tbl>
              <a:tblPr>
                <a:noFill/>
                <a:tableStyleId>{269614FF-5F8E-4793-8636-F3118169CCD9}</a:tableStyleId>
              </a:tblPr>
              <a:tblGrid>
                <a:gridCol w="387600">
                  <a:extLst>
                    <a:ext uri="{9D8B030D-6E8A-4147-A177-3AD203B41FA5}">
                      <a16:colId xmlns:a16="http://schemas.microsoft.com/office/drawing/2014/main" val="20000"/>
                    </a:ext>
                  </a:extLst>
                </a:gridCol>
                <a:gridCol w="387600">
                  <a:extLst>
                    <a:ext uri="{9D8B030D-6E8A-4147-A177-3AD203B41FA5}">
                      <a16:colId xmlns:a16="http://schemas.microsoft.com/office/drawing/2014/main" val="20001"/>
                    </a:ext>
                  </a:extLst>
                </a:gridCol>
                <a:gridCol w="387600">
                  <a:extLst>
                    <a:ext uri="{9D8B030D-6E8A-4147-A177-3AD203B41FA5}">
                      <a16:colId xmlns:a16="http://schemas.microsoft.com/office/drawing/2014/main" val="20002"/>
                    </a:ext>
                  </a:extLst>
                </a:gridCol>
                <a:gridCol w="387600">
                  <a:extLst>
                    <a:ext uri="{9D8B030D-6E8A-4147-A177-3AD203B41FA5}">
                      <a16:colId xmlns:a16="http://schemas.microsoft.com/office/drawing/2014/main" val="20003"/>
                    </a:ext>
                  </a:extLst>
                </a:gridCol>
                <a:gridCol w="387600">
                  <a:extLst>
                    <a:ext uri="{9D8B030D-6E8A-4147-A177-3AD203B41FA5}">
                      <a16:colId xmlns:a16="http://schemas.microsoft.com/office/drawing/2014/main" val="20004"/>
                    </a:ext>
                  </a:extLst>
                </a:gridCol>
                <a:gridCol w="387600">
                  <a:extLst>
                    <a:ext uri="{9D8B030D-6E8A-4147-A177-3AD203B41FA5}">
                      <a16:colId xmlns:a16="http://schemas.microsoft.com/office/drawing/2014/main" val="20005"/>
                    </a:ext>
                  </a:extLst>
                </a:gridCol>
                <a:gridCol w="387600">
                  <a:extLst>
                    <a:ext uri="{9D8B030D-6E8A-4147-A177-3AD203B41FA5}">
                      <a16:colId xmlns:a16="http://schemas.microsoft.com/office/drawing/2014/main" val="20006"/>
                    </a:ext>
                  </a:extLst>
                </a:gridCol>
                <a:gridCol w="387600">
                  <a:extLst>
                    <a:ext uri="{9D8B030D-6E8A-4147-A177-3AD203B41FA5}">
                      <a16:colId xmlns:a16="http://schemas.microsoft.com/office/drawing/2014/main" val="20007"/>
                    </a:ext>
                  </a:extLst>
                </a:gridCol>
                <a:gridCol w="387600">
                  <a:extLst>
                    <a:ext uri="{9D8B030D-6E8A-4147-A177-3AD203B41FA5}">
                      <a16:colId xmlns:a16="http://schemas.microsoft.com/office/drawing/2014/main" val="20008"/>
                    </a:ext>
                  </a:extLst>
                </a:gridCol>
                <a:gridCol w="387600">
                  <a:extLst>
                    <a:ext uri="{9D8B030D-6E8A-4147-A177-3AD203B41FA5}">
                      <a16:colId xmlns:a16="http://schemas.microsoft.com/office/drawing/2014/main" val="20009"/>
                    </a:ext>
                  </a:extLst>
                </a:gridCol>
                <a:gridCol w="387600">
                  <a:extLst>
                    <a:ext uri="{9D8B030D-6E8A-4147-A177-3AD203B41FA5}">
                      <a16:colId xmlns:a16="http://schemas.microsoft.com/office/drawing/2014/main" val="20010"/>
                    </a:ext>
                  </a:extLst>
                </a:gridCol>
                <a:gridCol w="387600">
                  <a:extLst>
                    <a:ext uri="{9D8B030D-6E8A-4147-A177-3AD203B41FA5}">
                      <a16:colId xmlns:a16="http://schemas.microsoft.com/office/drawing/2014/main" val="20011"/>
                    </a:ext>
                  </a:extLst>
                </a:gridCol>
                <a:gridCol w="387600">
                  <a:extLst>
                    <a:ext uri="{9D8B030D-6E8A-4147-A177-3AD203B41FA5}">
                      <a16:colId xmlns:a16="http://schemas.microsoft.com/office/drawing/2014/main" val="20012"/>
                    </a:ext>
                  </a:extLst>
                </a:gridCol>
              </a:tblGrid>
              <a:tr h="148400">
                <a:tc>
                  <a:txBody>
                    <a:bodyPr/>
                    <a:lstStyle/>
                    <a:p>
                      <a:pPr marL="0" lvl="0" indent="0" algn="l" rtl="0">
                        <a:spcBef>
                          <a:spcPts val="0"/>
                        </a:spcBef>
                        <a:spcAft>
                          <a:spcPts val="0"/>
                        </a:spcAft>
                        <a:buNone/>
                      </a:pPr>
                      <a:endParaRPr sz="100"/>
                    </a:p>
                  </a:txBody>
                  <a:tcPr marL="0" marR="0" marT="0" marB="0">
                    <a:lnL w="9525" cap="flat" cmpd="sng">
                      <a:solidFill>
                        <a:srgbClr val="9E9E9E">
                          <a:alpha val="0"/>
                        </a:srgbClr>
                      </a:solidFill>
                      <a:prstDash val="solid"/>
                      <a:round/>
                      <a:headEnd type="none" w="sm" len="sm"/>
                      <a:tailEnd type="none" w="sm" len="sm"/>
                    </a:lnL>
                    <a:lnT w="9525" cap="flat" cmpd="sng">
                      <a:solidFill>
                        <a:srgbClr val="9E9E9E">
                          <a:alpha val="0"/>
                        </a:srgbClr>
                      </a:solidFill>
                      <a:prstDash val="solid"/>
                      <a:round/>
                      <a:headEnd type="none" w="sm" len="sm"/>
                      <a:tailEnd type="none" w="sm" len="sm"/>
                    </a:lnT>
                  </a:tcPr>
                </a:tc>
                <a:tc>
                  <a:txBody>
                    <a:bodyPr/>
                    <a:lstStyle/>
                    <a:p>
                      <a:pPr marL="0" lvl="0" indent="0" algn="l" rtl="0">
                        <a:spcBef>
                          <a:spcPts val="0"/>
                        </a:spcBef>
                        <a:spcAft>
                          <a:spcPts val="0"/>
                        </a:spcAft>
                        <a:buNone/>
                      </a:pPr>
                      <a:endParaRPr sz="100"/>
                    </a:p>
                  </a:txBody>
                  <a:tcPr marL="0" marR="0" marT="0" marB="0">
                    <a:lnT w="9525" cap="flat" cmpd="sng">
                      <a:solidFill>
                        <a:srgbClr val="9E9E9E">
                          <a:alpha val="0"/>
                        </a:srgbClr>
                      </a:solidFill>
                      <a:prstDash val="solid"/>
                      <a:round/>
                      <a:headEnd type="none" w="sm" len="sm"/>
                      <a:tailEnd type="none" w="sm" len="sm"/>
                    </a:lnT>
                  </a:tcPr>
                </a:tc>
                <a:tc>
                  <a:txBody>
                    <a:bodyPr/>
                    <a:lstStyle/>
                    <a:p>
                      <a:pPr marL="0" lvl="0" indent="0" algn="l" rtl="0">
                        <a:spcBef>
                          <a:spcPts val="0"/>
                        </a:spcBef>
                        <a:spcAft>
                          <a:spcPts val="0"/>
                        </a:spcAft>
                        <a:buNone/>
                      </a:pPr>
                      <a:endParaRPr sz="100"/>
                    </a:p>
                  </a:txBody>
                  <a:tcPr marL="0" marR="0" marT="0" marB="0">
                    <a:lnT w="9525" cap="flat" cmpd="sng">
                      <a:solidFill>
                        <a:srgbClr val="9E9E9E">
                          <a:alpha val="0"/>
                        </a:srgbClr>
                      </a:solidFill>
                      <a:prstDash val="solid"/>
                      <a:round/>
                      <a:headEnd type="none" w="sm" len="sm"/>
                      <a:tailEnd type="none" w="sm" len="sm"/>
                    </a:lnT>
                  </a:tcPr>
                </a:tc>
                <a:tc>
                  <a:txBody>
                    <a:bodyPr/>
                    <a:lstStyle/>
                    <a:p>
                      <a:pPr marL="0" lvl="0" indent="0" algn="l" rtl="0">
                        <a:spcBef>
                          <a:spcPts val="0"/>
                        </a:spcBef>
                        <a:spcAft>
                          <a:spcPts val="0"/>
                        </a:spcAft>
                        <a:buNone/>
                      </a:pPr>
                      <a:endParaRPr sz="100"/>
                    </a:p>
                  </a:txBody>
                  <a:tcPr marL="0" marR="0" marT="0" marB="0">
                    <a:lnT w="9525" cap="flat" cmpd="sng">
                      <a:solidFill>
                        <a:srgbClr val="9E9E9E">
                          <a:alpha val="0"/>
                        </a:srgbClr>
                      </a:solidFill>
                      <a:prstDash val="solid"/>
                      <a:round/>
                      <a:headEnd type="none" w="sm" len="sm"/>
                      <a:tailEnd type="none" w="sm" len="sm"/>
                    </a:lnT>
                  </a:tcPr>
                </a:tc>
                <a:tc>
                  <a:txBody>
                    <a:bodyPr/>
                    <a:lstStyle/>
                    <a:p>
                      <a:pPr marL="0" lvl="0" indent="0" algn="l" rtl="0">
                        <a:spcBef>
                          <a:spcPts val="0"/>
                        </a:spcBef>
                        <a:spcAft>
                          <a:spcPts val="0"/>
                        </a:spcAft>
                        <a:buNone/>
                      </a:pPr>
                      <a:endParaRPr sz="100"/>
                    </a:p>
                  </a:txBody>
                  <a:tcPr marL="0" marR="0" marT="0" marB="0">
                    <a:lnT w="9525" cap="flat" cmpd="sng">
                      <a:solidFill>
                        <a:srgbClr val="9E9E9E">
                          <a:alpha val="0"/>
                        </a:srgbClr>
                      </a:solidFill>
                      <a:prstDash val="solid"/>
                      <a:round/>
                      <a:headEnd type="none" w="sm" len="sm"/>
                      <a:tailEnd type="none" w="sm" len="sm"/>
                    </a:lnT>
                  </a:tcPr>
                </a:tc>
                <a:tc>
                  <a:txBody>
                    <a:bodyPr/>
                    <a:lstStyle/>
                    <a:p>
                      <a:pPr marL="0" lvl="0" indent="0" algn="l" rtl="0">
                        <a:spcBef>
                          <a:spcPts val="0"/>
                        </a:spcBef>
                        <a:spcAft>
                          <a:spcPts val="0"/>
                        </a:spcAft>
                        <a:buNone/>
                      </a:pPr>
                      <a:endParaRPr sz="100"/>
                    </a:p>
                  </a:txBody>
                  <a:tcPr marL="0" marR="0" marT="0" marB="0">
                    <a:lnT w="9525" cap="flat" cmpd="sng">
                      <a:solidFill>
                        <a:srgbClr val="9E9E9E">
                          <a:alpha val="0"/>
                        </a:srgbClr>
                      </a:solidFill>
                      <a:prstDash val="solid"/>
                      <a:round/>
                      <a:headEnd type="none" w="sm" len="sm"/>
                      <a:tailEnd type="none" w="sm" len="sm"/>
                    </a:lnT>
                  </a:tcPr>
                </a:tc>
                <a:tc>
                  <a:txBody>
                    <a:bodyPr/>
                    <a:lstStyle/>
                    <a:p>
                      <a:pPr marL="0" lvl="0" indent="0" algn="l" rtl="0">
                        <a:spcBef>
                          <a:spcPts val="0"/>
                        </a:spcBef>
                        <a:spcAft>
                          <a:spcPts val="0"/>
                        </a:spcAft>
                        <a:buNone/>
                      </a:pPr>
                      <a:endParaRPr sz="100"/>
                    </a:p>
                  </a:txBody>
                  <a:tcPr marL="0" marR="0" marT="0" marB="0">
                    <a:lnT w="9525" cap="flat" cmpd="sng">
                      <a:solidFill>
                        <a:srgbClr val="9E9E9E">
                          <a:alpha val="0"/>
                        </a:srgbClr>
                      </a:solidFill>
                      <a:prstDash val="solid"/>
                      <a:round/>
                      <a:headEnd type="none" w="sm" len="sm"/>
                      <a:tailEnd type="none" w="sm" len="sm"/>
                    </a:lnT>
                  </a:tcPr>
                </a:tc>
                <a:tc>
                  <a:txBody>
                    <a:bodyPr/>
                    <a:lstStyle/>
                    <a:p>
                      <a:pPr marL="0" lvl="0" indent="0" algn="l" rtl="0">
                        <a:spcBef>
                          <a:spcPts val="0"/>
                        </a:spcBef>
                        <a:spcAft>
                          <a:spcPts val="0"/>
                        </a:spcAft>
                        <a:buNone/>
                      </a:pPr>
                      <a:endParaRPr sz="100"/>
                    </a:p>
                  </a:txBody>
                  <a:tcPr marL="0" marR="0" marT="0" marB="0">
                    <a:lnT w="9525" cap="flat" cmpd="sng">
                      <a:solidFill>
                        <a:srgbClr val="9E9E9E">
                          <a:alpha val="0"/>
                        </a:srgbClr>
                      </a:solidFill>
                      <a:prstDash val="solid"/>
                      <a:round/>
                      <a:headEnd type="none" w="sm" len="sm"/>
                      <a:tailEnd type="none" w="sm" len="sm"/>
                    </a:lnT>
                  </a:tcPr>
                </a:tc>
                <a:tc>
                  <a:txBody>
                    <a:bodyPr/>
                    <a:lstStyle/>
                    <a:p>
                      <a:pPr marL="0" lvl="0" indent="0" algn="l" rtl="0">
                        <a:spcBef>
                          <a:spcPts val="0"/>
                        </a:spcBef>
                        <a:spcAft>
                          <a:spcPts val="0"/>
                        </a:spcAft>
                        <a:buNone/>
                      </a:pPr>
                      <a:endParaRPr sz="100"/>
                    </a:p>
                  </a:txBody>
                  <a:tcPr marL="0" marR="0" marT="0" marB="0">
                    <a:lnT w="9525" cap="flat" cmpd="sng">
                      <a:solidFill>
                        <a:srgbClr val="9E9E9E">
                          <a:alpha val="0"/>
                        </a:srgbClr>
                      </a:solidFill>
                      <a:prstDash val="solid"/>
                      <a:round/>
                      <a:headEnd type="none" w="sm" len="sm"/>
                      <a:tailEnd type="none" w="sm" len="sm"/>
                    </a:lnT>
                  </a:tcPr>
                </a:tc>
                <a:tc>
                  <a:txBody>
                    <a:bodyPr/>
                    <a:lstStyle/>
                    <a:p>
                      <a:pPr marL="0" lvl="0" indent="0" algn="l" rtl="0">
                        <a:spcBef>
                          <a:spcPts val="0"/>
                        </a:spcBef>
                        <a:spcAft>
                          <a:spcPts val="0"/>
                        </a:spcAft>
                        <a:buNone/>
                      </a:pPr>
                      <a:endParaRPr sz="100"/>
                    </a:p>
                  </a:txBody>
                  <a:tcPr marL="0" marR="0" marT="0" marB="0">
                    <a:lnT w="9525" cap="flat" cmpd="sng">
                      <a:solidFill>
                        <a:srgbClr val="9E9E9E">
                          <a:alpha val="0"/>
                        </a:srgbClr>
                      </a:solidFill>
                      <a:prstDash val="solid"/>
                      <a:round/>
                      <a:headEnd type="none" w="sm" len="sm"/>
                      <a:tailEnd type="none" w="sm" len="sm"/>
                    </a:lnT>
                  </a:tcPr>
                </a:tc>
                <a:tc>
                  <a:txBody>
                    <a:bodyPr/>
                    <a:lstStyle/>
                    <a:p>
                      <a:pPr marL="0" lvl="0" indent="0" algn="l" rtl="0">
                        <a:spcBef>
                          <a:spcPts val="0"/>
                        </a:spcBef>
                        <a:spcAft>
                          <a:spcPts val="0"/>
                        </a:spcAft>
                        <a:buNone/>
                      </a:pPr>
                      <a:endParaRPr sz="100"/>
                    </a:p>
                  </a:txBody>
                  <a:tcPr marL="0" marR="0" marT="0" marB="0">
                    <a:lnT w="9525" cap="flat" cmpd="sng">
                      <a:solidFill>
                        <a:srgbClr val="9E9E9E">
                          <a:alpha val="0"/>
                        </a:srgbClr>
                      </a:solidFill>
                      <a:prstDash val="solid"/>
                      <a:round/>
                      <a:headEnd type="none" w="sm" len="sm"/>
                      <a:tailEnd type="none" w="sm" len="sm"/>
                    </a:lnT>
                  </a:tcPr>
                </a:tc>
                <a:tc>
                  <a:txBody>
                    <a:bodyPr/>
                    <a:lstStyle/>
                    <a:p>
                      <a:pPr marL="0" lvl="0" indent="0" algn="l" rtl="0">
                        <a:spcBef>
                          <a:spcPts val="0"/>
                        </a:spcBef>
                        <a:spcAft>
                          <a:spcPts val="0"/>
                        </a:spcAft>
                        <a:buNone/>
                      </a:pPr>
                      <a:endParaRPr sz="100"/>
                    </a:p>
                  </a:txBody>
                  <a:tcPr marL="0" marR="0" marT="0" marB="0">
                    <a:lnT w="9525" cap="flat" cmpd="sng">
                      <a:solidFill>
                        <a:srgbClr val="9E9E9E">
                          <a:alpha val="0"/>
                        </a:srgbClr>
                      </a:solidFill>
                      <a:prstDash val="solid"/>
                      <a:round/>
                      <a:headEnd type="none" w="sm" len="sm"/>
                      <a:tailEnd type="none" w="sm" len="sm"/>
                    </a:lnT>
                  </a:tcPr>
                </a:tc>
                <a:tc>
                  <a:txBody>
                    <a:bodyPr/>
                    <a:lstStyle/>
                    <a:p>
                      <a:pPr marL="0" lvl="0" indent="0" algn="l" rtl="0">
                        <a:spcBef>
                          <a:spcPts val="0"/>
                        </a:spcBef>
                        <a:spcAft>
                          <a:spcPts val="0"/>
                        </a:spcAft>
                        <a:buNone/>
                      </a:pPr>
                      <a:endParaRPr sz="100"/>
                    </a:p>
                  </a:txBody>
                  <a:tcPr marL="0" marR="0" marT="0" marB="0">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tcPr>
                </a:tc>
                <a:extLst>
                  <a:ext uri="{0D108BD9-81ED-4DB2-BD59-A6C34878D82A}">
                    <a16:rowId xmlns:a16="http://schemas.microsoft.com/office/drawing/2014/main" val="10000"/>
                  </a:ext>
                </a:extLst>
              </a:tr>
              <a:tr h="148400">
                <a:tc>
                  <a:txBody>
                    <a:bodyPr/>
                    <a:lstStyle/>
                    <a:p>
                      <a:pPr marL="0" lvl="0" indent="0" algn="l" rtl="0">
                        <a:spcBef>
                          <a:spcPts val="0"/>
                        </a:spcBef>
                        <a:spcAft>
                          <a:spcPts val="0"/>
                        </a:spcAft>
                        <a:buNone/>
                      </a:pPr>
                      <a:endParaRPr sz="100"/>
                    </a:p>
                  </a:txBody>
                  <a:tcPr marL="0" marR="0" marT="0" marB="0">
                    <a:lnL w="9525" cap="flat" cmpd="sng">
                      <a:solidFill>
                        <a:srgbClr val="9E9E9E">
                          <a:alpha val="0"/>
                        </a:srgbClr>
                      </a:solidFill>
                      <a:prstDash val="solid"/>
                      <a:round/>
                      <a:headEnd type="none" w="sm" len="sm"/>
                      <a:tailEnd type="none" w="sm" len="sm"/>
                    </a:lnL>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00"/>
                    </a:p>
                  </a:txBody>
                  <a:tcPr marL="0" marR="0" marT="0" marB="0">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00"/>
                    </a:p>
                  </a:txBody>
                  <a:tcPr marL="0" marR="0" marT="0" marB="0">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00"/>
                    </a:p>
                  </a:txBody>
                  <a:tcPr marL="0" marR="0" marT="0" marB="0">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00"/>
                    </a:p>
                  </a:txBody>
                  <a:tcPr marL="0" marR="0" marT="0" marB="0">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00"/>
                    </a:p>
                  </a:txBody>
                  <a:tcPr marL="0" marR="0" marT="0" marB="0">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00"/>
                    </a:p>
                  </a:txBody>
                  <a:tcPr marL="0" marR="0" marT="0" marB="0">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00"/>
                    </a:p>
                  </a:txBody>
                  <a:tcPr marL="0" marR="0" marT="0" marB="0">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00"/>
                    </a:p>
                  </a:txBody>
                  <a:tcPr marL="0" marR="0" marT="0" marB="0">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00"/>
                    </a:p>
                  </a:txBody>
                  <a:tcPr marL="0" marR="0" marT="0" marB="0">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00"/>
                    </a:p>
                  </a:txBody>
                  <a:tcPr marL="0" marR="0" marT="0" marB="0">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00"/>
                    </a:p>
                  </a:txBody>
                  <a:tcPr marL="0" marR="0" marT="0" marB="0">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00"/>
                    </a:p>
                  </a:txBody>
                  <a:tcPr marL="0" marR="0" marT="0" marB="0">
                    <a:lnR w="9525" cap="flat" cmpd="sng">
                      <a:solidFill>
                        <a:srgbClr val="9E9E9E">
                          <a:alpha val="0"/>
                        </a:srgbClr>
                      </a:solidFill>
                      <a:prstDash val="solid"/>
                      <a:round/>
                      <a:headEnd type="none" w="sm" len="sm"/>
                      <a:tailEnd type="none" w="sm" len="sm"/>
                    </a:lnR>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70" name="Google Shape;170;p26"/>
          <p:cNvSpPr txBox="1"/>
          <p:nvPr/>
        </p:nvSpPr>
        <p:spPr>
          <a:xfrm rot="-2468884">
            <a:off x="546142" y="3034897"/>
            <a:ext cx="811541" cy="40015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Lato"/>
                <a:ea typeface="Lato"/>
                <a:cs typeface="Lato"/>
                <a:sym typeface="Lato"/>
              </a:rPr>
              <a:t>51,967</a:t>
            </a:r>
            <a:endParaRPr>
              <a:latin typeface="Lato"/>
              <a:ea typeface="Lato"/>
              <a:cs typeface="Lato"/>
              <a:sym typeface="Lato"/>
            </a:endParaRPr>
          </a:p>
        </p:txBody>
      </p:sp>
      <p:sp>
        <p:nvSpPr>
          <p:cNvPr id="171" name="Google Shape;171;p26"/>
          <p:cNvSpPr txBox="1"/>
          <p:nvPr/>
        </p:nvSpPr>
        <p:spPr>
          <a:xfrm rot="-2468884">
            <a:off x="927142" y="3034897"/>
            <a:ext cx="811541" cy="40015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Lato"/>
                <a:ea typeface="Lato"/>
                <a:cs typeface="Lato"/>
                <a:sym typeface="Lato"/>
              </a:rPr>
              <a:t>51,970</a:t>
            </a:r>
            <a:endParaRPr>
              <a:latin typeface="Lato"/>
              <a:ea typeface="Lato"/>
              <a:cs typeface="Lato"/>
              <a:sym typeface="Lato"/>
            </a:endParaRPr>
          </a:p>
        </p:txBody>
      </p:sp>
      <p:sp>
        <p:nvSpPr>
          <p:cNvPr id="172" name="Google Shape;172;p26"/>
          <p:cNvSpPr txBox="1"/>
          <p:nvPr/>
        </p:nvSpPr>
        <p:spPr>
          <a:xfrm rot="-2468884">
            <a:off x="1692084" y="3034897"/>
            <a:ext cx="811541" cy="40015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Lato"/>
                <a:ea typeface="Lato"/>
                <a:cs typeface="Lato"/>
                <a:sym typeface="Lato"/>
              </a:rPr>
              <a:t>52,000</a:t>
            </a:r>
            <a:endParaRPr>
              <a:latin typeface="Lato"/>
              <a:ea typeface="Lato"/>
              <a:cs typeface="Lato"/>
              <a:sym typeface="Lato"/>
            </a:endParaRPr>
          </a:p>
        </p:txBody>
      </p:sp>
      <p:sp>
        <p:nvSpPr>
          <p:cNvPr id="173" name="Google Shape;173;p26"/>
          <p:cNvSpPr txBox="1"/>
          <p:nvPr/>
        </p:nvSpPr>
        <p:spPr>
          <a:xfrm>
            <a:off x="1078500" y="2094475"/>
            <a:ext cx="508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Lato"/>
                <a:ea typeface="Lato"/>
                <a:cs typeface="Lato"/>
                <a:sym typeface="Lato"/>
              </a:rPr>
              <a:t>+3</a:t>
            </a:r>
            <a:endParaRPr>
              <a:latin typeface="Lato"/>
              <a:ea typeface="Lato"/>
              <a:cs typeface="Lato"/>
              <a:sym typeface="Lato"/>
            </a:endParaRPr>
          </a:p>
        </p:txBody>
      </p:sp>
      <p:sp>
        <p:nvSpPr>
          <p:cNvPr id="174" name="Google Shape;174;p26"/>
          <p:cNvSpPr txBox="1"/>
          <p:nvPr/>
        </p:nvSpPr>
        <p:spPr>
          <a:xfrm>
            <a:off x="1660750" y="2094475"/>
            <a:ext cx="508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Lato"/>
                <a:ea typeface="Lato"/>
                <a:cs typeface="Lato"/>
                <a:sym typeface="Lato"/>
              </a:rPr>
              <a:t>+30</a:t>
            </a:r>
            <a:endParaRPr>
              <a:latin typeface="Lato"/>
              <a:ea typeface="Lato"/>
              <a:cs typeface="Lato"/>
              <a:sym typeface="Lato"/>
            </a:endParaRPr>
          </a:p>
        </p:txBody>
      </p:sp>
      <p:sp>
        <p:nvSpPr>
          <p:cNvPr id="175" name="Google Shape;175;p26"/>
          <p:cNvSpPr/>
          <p:nvPr/>
        </p:nvSpPr>
        <p:spPr>
          <a:xfrm>
            <a:off x="1144085" y="2432228"/>
            <a:ext cx="350125" cy="162782"/>
          </a:xfrm>
          <a:custGeom>
            <a:avLst/>
            <a:gdLst/>
            <a:ahLst/>
            <a:cxnLst/>
            <a:rect l="l" t="t" r="r" b="b"/>
            <a:pathLst>
              <a:path w="24205" h="13798" extrusionOk="0">
                <a:moveTo>
                  <a:pt x="0" y="13798"/>
                </a:moveTo>
                <a:cubicBezTo>
                  <a:pt x="1926" y="11506"/>
                  <a:pt x="7519" y="229"/>
                  <a:pt x="11553" y="46"/>
                </a:cubicBezTo>
                <a:cubicBezTo>
                  <a:pt x="15587" y="-137"/>
                  <a:pt x="22096" y="10589"/>
                  <a:pt x="24205" y="12698"/>
                </a:cubicBezTo>
              </a:path>
            </a:pathLst>
          </a:custGeom>
          <a:noFill/>
          <a:ln w="19050" cap="flat" cmpd="sng">
            <a:solidFill>
              <a:schemeClr val="accent1"/>
            </a:solidFill>
            <a:prstDash val="solid"/>
            <a:round/>
            <a:headEnd type="none" w="med" len="med"/>
            <a:tailEnd type="stealth" w="med" len="med"/>
          </a:ln>
        </p:spPr>
      </p:sp>
      <p:sp>
        <p:nvSpPr>
          <p:cNvPr id="176" name="Google Shape;176;p26"/>
          <p:cNvSpPr/>
          <p:nvPr/>
        </p:nvSpPr>
        <p:spPr>
          <a:xfrm>
            <a:off x="1515114" y="2432225"/>
            <a:ext cx="775226" cy="162782"/>
          </a:xfrm>
          <a:custGeom>
            <a:avLst/>
            <a:gdLst/>
            <a:ahLst/>
            <a:cxnLst/>
            <a:rect l="l" t="t" r="r" b="b"/>
            <a:pathLst>
              <a:path w="24205" h="13798" extrusionOk="0">
                <a:moveTo>
                  <a:pt x="0" y="13798"/>
                </a:moveTo>
                <a:cubicBezTo>
                  <a:pt x="1926" y="11506"/>
                  <a:pt x="7519" y="229"/>
                  <a:pt x="11553" y="46"/>
                </a:cubicBezTo>
                <a:cubicBezTo>
                  <a:pt x="15587" y="-137"/>
                  <a:pt x="22096" y="10589"/>
                  <a:pt x="24205" y="12698"/>
                </a:cubicBezTo>
              </a:path>
            </a:pathLst>
          </a:custGeom>
          <a:noFill/>
          <a:ln w="19050" cap="flat" cmpd="sng">
            <a:solidFill>
              <a:schemeClr val="accent1"/>
            </a:solidFill>
            <a:prstDash val="solid"/>
            <a:round/>
            <a:headEnd type="none" w="med" len="med"/>
            <a:tailEnd type="stealth" w="med" len="med"/>
          </a:ln>
        </p:spPr>
      </p:sp>
      <p:sp>
        <p:nvSpPr>
          <p:cNvPr id="177" name="Google Shape;177;p26"/>
          <p:cNvSpPr/>
          <p:nvPr/>
        </p:nvSpPr>
        <p:spPr>
          <a:xfrm>
            <a:off x="2336109" y="2432225"/>
            <a:ext cx="1504643" cy="162782"/>
          </a:xfrm>
          <a:custGeom>
            <a:avLst/>
            <a:gdLst/>
            <a:ahLst/>
            <a:cxnLst/>
            <a:rect l="l" t="t" r="r" b="b"/>
            <a:pathLst>
              <a:path w="24205" h="13798" extrusionOk="0">
                <a:moveTo>
                  <a:pt x="0" y="13798"/>
                </a:moveTo>
                <a:cubicBezTo>
                  <a:pt x="1926" y="11506"/>
                  <a:pt x="7519" y="229"/>
                  <a:pt x="11553" y="46"/>
                </a:cubicBezTo>
                <a:cubicBezTo>
                  <a:pt x="15587" y="-137"/>
                  <a:pt x="22096" y="10589"/>
                  <a:pt x="24205" y="12698"/>
                </a:cubicBezTo>
              </a:path>
            </a:pathLst>
          </a:custGeom>
          <a:noFill/>
          <a:ln w="19050" cap="flat" cmpd="sng">
            <a:solidFill>
              <a:schemeClr val="accent1"/>
            </a:solidFill>
            <a:prstDash val="solid"/>
            <a:round/>
            <a:headEnd type="none" w="med" len="med"/>
            <a:tailEnd type="stealth" w="med" len="med"/>
          </a:ln>
        </p:spPr>
      </p:sp>
      <p:sp>
        <p:nvSpPr>
          <p:cNvPr id="178" name="Google Shape;178;p26"/>
          <p:cNvSpPr txBox="1"/>
          <p:nvPr/>
        </p:nvSpPr>
        <p:spPr>
          <a:xfrm rot="-2468884">
            <a:off x="3260117" y="3034897"/>
            <a:ext cx="811541" cy="40015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Lato"/>
                <a:ea typeface="Lato"/>
                <a:cs typeface="Lato"/>
                <a:sym typeface="Lato"/>
              </a:rPr>
              <a:t>60,000</a:t>
            </a:r>
            <a:endParaRPr>
              <a:latin typeface="Lato"/>
              <a:ea typeface="Lato"/>
              <a:cs typeface="Lato"/>
              <a:sym typeface="Lato"/>
            </a:endParaRPr>
          </a:p>
        </p:txBody>
      </p:sp>
      <p:sp>
        <p:nvSpPr>
          <p:cNvPr id="179" name="Google Shape;179;p26"/>
          <p:cNvSpPr txBox="1"/>
          <p:nvPr/>
        </p:nvSpPr>
        <p:spPr>
          <a:xfrm>
            <a:off x="2700825" y="2094475"/>
            <a:ext cx="775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Lato"/>
                <a:ea typeface="Lato"/>
                <a:cs typeface="Lato"/>
                <a:sym typeface="Lato"/>
              </a:rPr>
              <a:t>+8,000</a:t>
            </a:r>
            <a:endParaRPr>
              <a:latin typeface="Lato"/>
              <a:ea typeface="Lato"/>
              <a:cs typeface="Lato"/>
              <a:sym typeface="Lato"/>
            </a:endParaRPr>
          </a:p>
        </p:txBody>
      </p:sp>
      <p:sp>
        <p:nvSpPr>
          <p:cNvPr id="180" name="Google Shape;180;p26"/>
          <p:cNvSpPr txBox="1"/>
          <p:nvPr/>
        </p:nvSpPr>
        <p:spPr>
          <a:xfrm rot="-2468884">
            <a:off x="4430217" y="3034897"/>
            <a:ext cx="811541" cy="40015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Lato"/>
                <a:ea typeface="Lato"/>
                <a:cs typeface="Lato"/>
                <a:sym typeface="Lato"/>
              </a:rPr>
              <a:t>68,927</a:t>
            </a:r>
            <a:endParaRPr>
              <a:latin typeface="Lato"/>
              <a:ea typeface="Lato"/>
              <a:cs typeface="Lato"/>
              <a:sym typeface="Lato"/>
            </a:endParaRPr>
          </a:p>
        </p:txBody>
      </p:sp>
      <p:sp>
        <p:nvSpPr>
          <p:cNvPr id="181" name="Google Shape;181;p26"/>
          <p:cNvSpPr/>
          <p:nvPr/>
        </p:nvSpPr>
        <p:spPr>
          <a:xfrm>
            <a:off x="3840750" y="2432225"/>
            <a:ext cx="1162808" cy="162782"/>
          </a:xfrm>
          <a:custGeom>
            <a:avLst/>
            <a:gdLst/>
            <a:ahLst/>
            <a:cxnLst/>
            <a:rect l="l" t="t" r="r" b="b"/>
            <a:pathLst>
              <a:path w="24205" h="13798" extrusionOk="0">
                <a:moveTo>
                  <a:pt x="0" y="13798"/>
                </a:moveTo>
                <a:cubicBezTo>
                  <a:pt x="1926" y="11506"/>
                  <a:pt x="7519" y="229"/>
                  <a:pt x="11553" y="46"/>
                </a:cubicBezTo>
                <a:cubicBezTo>
                  <a:pt x="15587" y="-137"/>
                  <a:pt x="22096" y="10589"/>
                  <a:pt x="24205" y="12698"/>
                </a:cubicBezTo>
              </a:path>
            </a:pathLst>
          </a:custGeom>
          <a:noFill/>
          <a:ln w="19050" cap="flat" cmpd="sng">
            <a:solidFill>
              <a:schemeClr val="accent1"/>
            </a:solidFill>
            <a:prstDash val="solid"/>
            <a:round/>
            <a:headEnd type="none" w="med" len="med"/>
            <a:tailEnd type="stealth" w="med" len="med"/>
          </a:ln>
        </p:spPr>
      </p:sp>
      <p:sp>
        <p:nvSpPr>
          <p:cNvPr id="182" name="Google Shape;182;p26"/>
          <p:cNvSpPr txBox="1"/>
          <p:nvPr/>
        </p:nvSpPr>
        <p:spPr>
          <a:xfrm>
            <a:off x="4034550" y="2094475"/>
            <a:ext cx="775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Lato"/>
                <a:ea typeface="Lato"/>
                <a:cs typeface="Lato"/>
                <a:sym typeface="Lato"/>
              </a:rPr>
              <a:t>+8,927</a:t>
            </a:r>
            <a:endParaRPr>
              <a:latin typeface="Lato"/>
              <a:ea typeface="Lato"/>
              <a:cs typeface="Lato"/>
              <a:sym typeface="Lato"/>
            </a:endParaRPr>
          </a:p>
        </p:txBody>
      </p:sp>
      <p:graphicFrame>
        <p:nvGraphicFramePr>
          <p:cNvPr id="183" name="Google Shape;183;p26"/>
          <p:cNvGraphicFramePr/>
          <p:nvPr/>
        </p:nvGraphicFramePr>
        <p:xfrm>
          <a:off x="4402725" y="3571425"/>
          <a:ext cx="1504650" cy="1148125"/>
        </p:xfrm>
        <a:graphic>
          <a:graphicData uri="http://schemas.openxmlformats.org/drawingml/2006/table">
            <a:tbl>
              <a:tblPr>
                <a:noFill/>
                <a:tableStyleId>{269614FF-5F8E-4793-8636-F3118169CCD9}</a:tableStyleId>
              </a:tblPr>
              <a:tblGrid>
                <a:gridCol w="250775">
                  <a:extLst>
                    <a:ext uri="{9D8B030D-6E8A-4147-A177-3AD203B41FA5}">
                      <a16:colId xmlns:a16="http://schemas.microsoft.com/office/drawing/2014/main" val="20000"/>
                    </a:ext>
                  </a:extLst>
                </a:gridCol>
                <a:gridCol w="250775">
                  <a:extLst>
                    <a:ext uri="{9D8B030D-6E8A-4147-A177-3AD203B41FA5}">
                      <a16:colId xmlns:a16="http://schemas.microsoft.com/office/drawing/2014/main" val="20001"/>
                    </a:ext>
                  </a:extLst>
                </a:gridCol>
                <a:gridCol w="250775">
                  <a:extLst>
                    <a:ext uri="{9D8B030D-6E8A-4147-A177-3AD203B41FA5}">
                      <a16:colId xmlns:a16="http://schemas.microsoft.com/office/drawing/2014/main" val="20002"/>
                    </a:ext>
                  </a:extLst>
                </a:gridCol>
                <a:gridCol w="250775">
                  <a:extLst>
                    <a:ext uri="{9D8B030D-6E8A-4147-A177-3AD203B41FA5}">
                      <a16:colId xmlns:a16="http://schemas.microsoft.com/office/drawing/2014/main" val="20003"/>
                    </a:ext>
                  </a:extLst>
                </a:gridCol>
                <a:gridCol w="250775">
                  <a:extLst>
                    <a:ext uri="{9D8B030D-6E8A-4147-A177-3AD203B41FA5}">
                      <a16:colId xmlns:a16="http://schemas.microsoft.com/office/drawing/2014/main" val="20004"/>
                    </a:ext>
                  </a:extLst>
                </a:gridCol>
                <a:gridCol w="250775">
                  <a:extLst>
                    <a:ext uri="{9D8B030D-6E8A-4147-A177-3AD203B41FA5}">
                      <a16:colId xmlns:a16="http://schemas.microsoft.com/office/drawing/2014/main" val="20005"/>
                    </a:ext>
                  </a:extLst>
                </a:gridCol>
              </a:tblGrid>
              <a:tr h="229625">
                <a:tc>
                  <a:txBody>
                    <a:bodyPr/>
                    <a:lstStyle/>
                    <a:p>
                      <a:pPr marL="0" lvl="0" indent="0" algn="ctr" rtl="0">
                        <a:spcBef>
                          <a:spcPts val="0"/>
                        </a:spcBef>
                        <a:spcAft>
                          <a:spcPts val="0"/>
                        </a:spcAft>
                        <a:buNone/>
                      </a:pPr>
                      <a:endParaRPr sz="1100">
                        <a:latin typeface="Calibri"/>
                        <a:ea typeface="Calibri"/>
                        <a:cs typeface="Calibri"/>
                        <a:sym typeface="Calibri"/>
                      </a:endParaRPr>
                    </a:p>
                  </a:txBody>
                  <a:tcPr marL="0" marR="0" marT="0" marB="0" anchor="ctr"/>
                </a:tc>
                <a:tc>
                  <a:txBody>
                    <a:bodyPr/>
                    <a:lstStyle/>
                    <a:p>
                      <a:pPr marL="0" lvl="0" indent="0" algn="ctr" rtl="0">
                        <a:spcBef>
                          <a:spcPts val="0"/>
                        </a:spcBef>
                        <a:spcAft>
                          <a:spcPts val="0"/>
                        </a:spcAft>
                        <a:buNone/>
                      </a:pPr>
                      <a:endParaRPr sz="1100">
                        <a:latin typeface="Calibri"/>
                        <a:ea typeface="Calibri"/>
                        <a:cs typeface="Calibri"/>
                        <a:sym typeface="Calibri"/>
                      </a:endParaRPr>
                    </a:p>
                  </a:txBody>
                  <a:tcPr marL="0" marR="0" marT="0" marB="0" anchor="ctr"/>
                </a:tc>
                <a:tc>
                  <a:txBody>
                    <a:bodyPr/>
                    <a:lstStyle/>
                    <a:p>
                      <a:pPr marL="0" lvl="0" indent="0" algn="ctr" rtl="0">
                        <a:spcBef>
                          <a:spcPts val="0"/>
                        </a:spcBef>
                        <a:spcAft>
                          <a:spcPts val="0"/>
                        </a:spcAft>
                        <a:buNone/>
                      </a:pPr>
                      <a:r>
                        <a:rPr lang="en" sz="1100">
                          <a:latin typeface="Calibri"/>
                          <a:ea typeface="Calibri"/>
                          <a:cs typeface="Calibri"/>
                          <a:sym typeface="Calibri"/>
                        </a:rPr>
                        <a:t>8</a:t>
                      </a:r>
                      <a:endParaRPr sz="1100">
                        <a:latin typeface="Calibri"/>
                        <a:ea typeface="Calibri"/>
                        <a:cs typeface="Calibri"/>
                        <a:sym typeface="Calibri"/>
                      </a:endParaRPr>
                    </a:p>
                  </a:txBody>
                  <a:tcPr marL="0" marR="0" marT="0" marB="0" anchor="ctr"/>
                </a:tc>
                <a:tc>
                  <a:txBody>
                    <a:bodyPr/>
                    <a:lstStyle/>
                    <a:p>
                      <a:pPr marL="0" lvl="0" indent="0" algn="ctr" rtl="0">
                        <a:spcBef>
                          <a:spcPts val="0"/>
                        </a:spcBef>
                        <a:spcAft>
                          <a:spcPts val="0"/>
                        </a:spcAft>
                        <a:buNone/>
                      </a:pPr>
                      <a:r>
                        <a:rPr lang="en" sz="1100">
                          <a:latin typeface="Calibri"/>
                          <a:ea typeface="Calibri"/>
                          <a:cs typeface="Calibri"/>
                          <a:sym typeface="Calibri"/>
                        </a:rPr>
                        <a:t>9</a:t>
                      </a:r>
                      <a:endParaRPr sz="1100">
                        <a:latin typeface="Calibri"/>
                        <a:ea typeface="Calibri"/>
                        <a:cs typeface="Calibri"/>
                        <a:sym typeface="Calibri"/>
                      </a:endParaRPr>
                    </a:p>
                  </a:txBody>
                  <a:tcPr marL="0" marR="0" marT="0" marB="0" anchor="ctr"/>
                </a:tc>
                <a:tc>
                  <a:txBody>
                    <a:bodyPr/>
                    <a:lstStyle/>
                    <a:p>
                      <a:pPr marL="0" lvl="0" indent="0" algn="ctr" rtl="0">
                        <a:spcBef>
                          <a:spcPts val="0"/>
                        </a:spcBef>
                        <a:spcAft>
                          <a:spcPts val="0"/>
                        </a:spcAft>
                        <a:buNone/>
                      </a:pPr>
                      <a:r>
                        <a:rPr lang="en" sz="1100">
                          <a:latin typeface="Calibri"/>
                          <a:ea typeface="Calibri"/>
                          <a:cs typeface="Calibri"/>
                          <a:sym typeface="Calibri"/>
                        </a:rPr>
                        <a:t>2</a:t>
                      </a:r>
                      <a:endParaRPr sz="1100">
                        <a:latin typeface="Calibri"/>
                        <a:ea typeface="Calibri"/>
                        <a:cs typeface="Calibri"/>
                        <a:sym typeface="Calibri"/>
                      </a:endParaRPr>
                    </a:p>
                  </a:txBody>
                  <a:tcPr marL="0" marR="0" marT="0" marB="0" anchor="ctr"/>
                </a:tc>
                <a:tc>
                  <a:txBody>
                    <a:bodyPr/>
                    <a:lstStyle/>
                    <a:p>
                      <a:pPr marL="0" lvl="0" indent="0" algn="ctr" rtl="0">
                        <a:spcBef>
                          <a:spcPts val="0"/>
                        </a:spcBef>
                        <a:spcAft>
                          <a:spcPts val="0"/>
                        </a:spcAft>
                        <a:buNone/>
                      </a:pPr>
                      <a:r>
                        <a:rPr lang="en" sz="1100">
                          <a:latin typeface="Calibri"/>
                          <a:ea typeface="Calibri"/>
                          <a:cs typeface="Calibri"/>
                          <a:sym typeface="Calibri"/>
                        </a:rPr>
                        <a:t>7</a:t>
                      </a:r>
                      <a:endParaRPr sz="1100">
                        <a:latin typeface="Calibri"/>
                        <a:ea typeface="Calibri"/>
                        <a:cs typeface="Calibri"/>
                        <a:sym typeface="Calibri"/>
                      </a:endParaRPr>
                    </a:p>
                  </a:txBody>
                  <a:tcPr marL="0" marR="0" marT="0" marB="0" anchor="ctr"/>
                </a:tc>
                <a:extLst>
                  <a:ext uri="{0D108BD9-81ED-4DB2-BD59-A6C34878D82A}">
                    <a16:rowId xmlns:a16="http://schemas.microsoft.com/office/drawing/2014/main" val="10000"/>
                  </a:ext>
                </a:extLst>
              </a:tr>
              <a:tr h="229625">
                <a:tc>
                  <a:txBody>
                    <a:bodyPr/>
                    <a:lstStyle/>
                    <a:p>
                      <a:pPr marL="0" lvl="0" indent="0" algn="ctr" rtl="0">
                        <a:spcBef>
                          <a:spcPts val="0"/>
                        </a:spcBef>
                        <a:spcAft>
                          <a:spcPts val="0"/>
                        </a:spcAft>
                        <a:buNone/>
                      </a:pPr>
                      <a:endParaRPr sz="1100">
                        <a:latin typeface="Calibri"/>
                        <a:ea typeface="Calibri"/>
                        <a:cs typeface="Calibri"/>
                        <a:sym typeface="Calibri"/>
                      </a:endParaRPr>
                    </a:p>
                  </a:txBody>
                  <a:tcPr marL="0" marR="0" marT="0" marB="0" anchor="ctr"/>
                </a:tc>
                <a:tc>
                  <a:txBody>
                    <a:bodyPr/>
                    <a:lstStyle/>
                    <a:p>
                      <a:pPr marL="0" lvl="0" indent="0" algn="ctr" rtl="0">
                        <a:spcBef>
                          <a:spcPts val="0"/>
                        </a:spcBef>
                        <a:spcAft>
                          <a:spcPts val="0"/>
                        </a:spcAft>
                        <a:buNone/>
                      </a:pPr>
                      <a:endParaRPr sz="1100">
                        <a:latin typeface="Calibri"/>
                        <a:ea typeface="Calibri"/>
                        <a:cs typeface="Calibri"/>
                        <a:sym typeface="Calibri"/>
                      </a:endParaRPr>
                    </a:p>
                  </a:txBody>
                  <a:tcPr marL="0" marR="0" marT="0" marB="0" anchor="ctr"/>
                </a:tc>
                <a:tc>
                  <a:txBody>
                    <a:bodyPr/>
                    <a:lstStyle/>
                    <a:p>
                      <a:pPr marL="0" lvl="0" indent="0" algn="ctr" rtl="0">
                        <a:spcBef>
                          <a:spcPts val="0"/>
                        </a:spcBef>
                        <a:spcAft>
                          <a:spcPts val="0"/>
                        </a:spcAft>
                        <a:buNone/>
                      </a:pPr>
                      <a:r>
                        <a:rPr lang="en" sz="1100">
                          <a:latin typeface="Calibri"/>
                          <a:ea typeface="Calibri"/>
                          <a:cs typeface="Calibri"/>
                          <a:sym typeface="Calibri"/>
                        </a:rPr>
                        <a:t>8</a:t>
                      </a:r>
                      <a:endParaRPr sz="1100">
                        <a:latin typeface="Calibri"/>
                        <a:ea typeface="Calibri"/>
                        <a:cs typeface="Calibri"/>
                        <a:sym typeface="Calibri"/>
                      </a:endParaRPr>
                    </a:p>
                  </a:txBody>
                  <a:tcPr marL="0" marR="0" marT="0" marB="0" anchor="ctr"/>
                </a:tc>
                <a:tc>
                  <a:txBody>
                    <a:bodyPr/>
                    <a:lstStyle/>
                    <a:p>
                      <a:pPr marL="0" lvl="0" indent="0" algn="ctr" rtl="0">
                        <a:spcBef>
                          <a:spcPts val="0"/>
                        </a:spcBef>
                        <a:spcAft>
                          <a:spcPts val="0"/>
                        </a:spcAft>
                        <a:buNone/>
                      </a:pPr>
                      <a:r>
                        <a:rPr lang="en" sz="1100">
                          <a:latin typeface="Calibri"/>
                          <a:ea typeface="Calibri"/>
                          <a:cs typeface="Calibri"/>
                          <a:sym typeface="Calibri"/>
                        </a:rPr>
                        <a:t>0</a:t>
                      </a:r>
                      <a:endParaRPr sz="1100">
                        <a:latin typeface="Calibri"/>
                        <a:ea typeface="Calibri"/>
                        <a:cs typeface="Calibri"/>
                        <a:sym typeface="Calibri"/>
                      </a:endParaRPr>
                    </a:p>
                  </a:txBody>
                  <a:tcPr marL="0" marR="0" marT="0" marB="0" anchor="ctr"/>
                </a:tc>
                <a:tc>
                  <a:txBody>
                    <a:bodyPr/>
                    <a:lstStyle/>
                    <a:p>
                      <a:pPr marL="0" lvl="0" indent="0" algn="ctr" rtl="0">
                        <a:spcBef>
                          <a:spcPts val="0"/>
                        </a:spcBef>
                        <a:spcAft>
                          <a:spcPts val="0"/>
                        </a:spcAft>
                        <a:buNone/>
                      </a:pPr>
                      <a:r>
                        <a:rPr lang="en" sz="1100">
                          <a:latin typeface="Calibri"/>
                          <a:ea typeface="Calibri"/>
                          <a:cs typeface="Calibri"/>
                          <a:sym typeface="Calibri"/>
                        </a:rPr>
                        <a:t>0</a:t>
                      </a:r>
                      <a:endParaRPr sz="1100">
                        <a:latin typeface="Calibri"/>
                        <a:ea typeface="Calibri"/>
                        <a:cs typeface="Calibri"/>
                        <a:sym typeface="Calibri"/>
                      </a:endParaRPr>
                    </a:p>
                  </a:txBody>
                  <a:tcPr marL="0" marR="0" marT="0" marB="0" anchor="ctr"/>
                </a:tc>
                <a:tc>
                  <a:txBody>
                    <a:bodyPr/>
                    <a:lstStyle/>
                    <a:p>
                      <a:pPr marL="0" lvl="0" indent="0" algn="ctr" rtl="0">
                        <a:spcBef>
                          <a:spcPts val="0"/>
                        </a:spcBef>
                        <a:spcAft>
                          <a:spcPts val="0"/>
                        </a:spcAft>
                        <a:buNone/>
                      </a:pPr>
                      <a:r>
                        <a:rPr lang="en" sz="1100">
                          <a:latin typeface="Calibri"/>
                          <a:ea typeface="Calibri"/>
                          <a:cs typeface="Calibri"/>
                          <a:sym typeface="Calibri"/>
                        </a:rPr>
                        <a:t>0</a:t>
                      </a:r>
                      <a:endParaRPr sz="1100">
                        <a:latin typeface="Calibri"/>
                        <a:ea typeface="Calibri"/>
                        <a:cs typeface="Calibri"/>
                        <a:sym typeface="Calibri"/>
                      </a:endParaRPr>
                    </a:p>
                  </a:txBody>
                  <a:tcPr marL="0" marR="0" marT="0" marB="0" anchor="ctr"/>
                </a:tc>
                <a:extLst>
                  <a:ext uri="{0D108BD9-81ED-4DB2-BD59-A6C34878D82A}">
                    <a16:rowId xmlns:a16="http://schemas.microsoft.com/office/drawing/2014/main" val="10001"/>
                  </a:ext>
                </a:extLst>
              </a:tr>
              <a:tr h="229625">
                <a:tc>
                  <a:txBody>
                    <a:bodyPr/>
                    <a:lstStyle/>
                    <a:p>
                      <a:pPr marL="0" lvl="0" indent="0" algn="ctr" rtl="0">
                        <a:spcBef>
                          <a:spcPts val="0"/>
                        </a:spcBef>
                        <a:spcAft>
                          <a:spcPts val="0"/>
                        </a:spcAft>
                        <a:buNone/>
                      </a:pPr>
                      <a:endParaRPr sz="1100">
                        <a:latin typeface="Calibri"/>
                        <a:ea typeface="Calibri"/>
                        <a:cs typeface="Calibri"/>
                        <a:sym typeface="Calibri"/>
                      </a:endParaRPr>
                    </a:p>
                  </a:txBody>
                  <a:tcPr marL="0" marR="0" marT="0" marB="0" anchor="ctr"/>
                </a:tc>
                <a:tc>
                  <a:txBody>
                    <a:bodyPr/>
                    <a:lstStyle/>
                    <a:p>
                      <a:pPr marL="0" lvl="0" indent="0" algn="l" rtl="0">
                        <a:spcBef>
                          <a:spcPts val="0"/>
                        </a:spcBef>
                        <a:spcAft>
                          <a:spcPts val="0"/>
                        </a:spcAft>
                        <a:buNone/>
                      </a:pPr>
                      <a:endParaRPr sz="1100">
                        <a:latin typeface="Calibri"/>
                        <a:ea typeface="Calibri"/>
                        <a:cs typeface="Calibri"/>
                        <a:sym typeface="Calibri"/>
                      </a:endParaRPr>
                    </a:p>
                  </a:txBody>
                  <a:tcPr marL="0" marR="0" marT="0" marB="0" anchor="ctr"/>
                </a:tc>
                <a:tc>
                  <a:txBody>
                    <a:bodyPr/>
                    <a:lstStyle/>
                    <a:p>
                      <a:pPr marL="0" lvl="0" indent="0" algn="ctr" rtl="0">
                        <a:spcBef>
                          <a:spcPts val="0"/>
                        </a:spcBef>
                        <a:spcAft>
                          <a:spcPts val="0"/>
                        </a:spcAft>
                        <a:buNone/>
                      </a:pPr>
                      <a:endParaRPr sz="1100">
                        <a:latin typeface="Calibri"/>
                        <a:ea typeface="Calibri"/>
                        <a:cs typeface="Calibri"/>
                        <a:sym typeface="Calibri"/>
                      </a:endParaRPr>
                    </a:p>
                  </a:txBody>
                  <a:tcPr marL="0" marR="0" marT="0" marB="0" anchor="ctr"/>
                </a:tc>
                <a:tc>
                  <a:txBody>
                    <a:bodyPr/>
                    <a:lstStyle/>
                    <a:p>
                      <a:pPr marL="0" lvl="0" indent="0" algn="ctr" rtl="0">
                        <a:spcBef>
                          <a:spcPts val="0"/>
                        </a:spcBef>
                        <a:spcAft>
                          <a:spcPts val="0"/>
                        </a:spcAft>
                        <a:buNone/>
                      </a:pPr>
                      <a:endParaRPr sz="1100">
                        <a:latin typeface="Calibri"/>
                        <a:ea typeface="Calibri"/>
                        <a:cs typeface="Calibri"/>
                        <a:sym typeface="Calibri"/>
                      </a:endParaRPr>
                    </a:p>
                  </a:txBody>
                  <a:tcPr marL="0" marR="0" marT="0" marB="0" anchor="ctr"/>
                </a:tc>
                <a:tc>
                  <a:txBody>
                    <a:bodyPr/>
                    <a:lstStyle/>
                    <a:p>
                      <a:pPr marL="0" lvl="0" indent="0" algn="ctr" rtl="0">
                        <a:spcBef>
                          <a:spcPts val="0"/>
                        </a:spcBef>
                        <a:spcAft>
                          <a:spcPts val="0"/>
                        </a:spcAft>
                        <a:buNone/>
                      </a:pPr>
                      <a:r>
                        <a:rPr lang="en" sz="1100">
                          <a:latin typeface="Calibri"/>
                          <a:ea typeface="Calibri"/>
                          <a:cs typeface="Calibri"/>
                          <a:sym typeface="Calibri"/>
                        </a:rPr>
                        <a:t>3</a:t>
                      </a:r>
                      <a:endParaRPr sz="1100">
                        <a:latin typeface="Calibri"/>
                        <a:ea typeface="Calibri"/>
                        <a:cs typeface="Calibri"/>
                        <a:sym typeface="Calibri"/>
                      </a:endParaRPr>
                    </a:p>
                  </a:txBody>
                  <a:tcPr marL="0" marR="0" marT="0" marB="0" anchor="ctr"/>
                </a:tc>
                <a:tc>
                  <a:txBody>
                    <a:bodyPr/>
                    <a:lstStyle/>
                    <a:p>
                      <a:pPr marL="0" lvl="0" indent="0" algn="ctr" rtl="0">
                        <a:spcBef>
                          <a:spcPts val="0"/>
                        </a:spcBef>
                        <a:spcAft>
                          <a:spcPts val="0"/>
                        </a:spcAft>
                        <a:buNone/>
                      </a:pPr>
                      <a:r>
                        <a:rPr lang="en" sz="1100">
                          <a:latin typeface="Calibri"/>
                          <a:ea typeface="Calibri"/>
                          <a:cs typeface="Calibri"/>
                          <a:sym typeface="Calibri"/>
                        </a:rPr>
                        <a:t>0</a:t>
                      </a:r>
                      <a:endParaRPr sz="1100">
                        <a:latin typeface="Calibri"/>
                        <a:ea typeface="Calibri"/>
                        <a:cs typeface="Calibri"/>
                        <a:sym typeface="Calibri"/>
                      </a:endParaRPr>
                    </a:p>
                  </a:txBody>
                  <a:tcPr marL="0" marR="0" marT="0" marB="0" anchor="ctr"/>
                </a:tc>
                <a:extLst>
                  <a:ext uri="{0D108BD9-81ED-4DB2-BD59-A6C34878D82A}">
                    <a16:rowId xmlns:a16="http://schemas.microsoft.com/office/drawing/2014/main" val="10002"/>
                  </a:ext>
                </a:extLst>
              </a:tr>
              <a:tr h="229625">
                <a:tc>
                  <a:txBody>
                    <a:bodyPr/>
                    <a:lstStyle/>
                    <a:p>
                      <a:pPr marL="0" lvl="0" indent="0" algn="ctr" rtl="0">
                        <a:spcBef>
                          <a:spcPts val="0"/>
                        </a:spcBef>
                        <a:spcAft>
                          <a:spcPts val="0"/>
                        </a:spcAft>
                        <a:buNone/>
                      </a:pPr>
                      <a:r>
                        <a:rPr lang="en" sz="1100">
                          <a:latin typeface="Calibri"/>
                          <a:ea typeface="Calibri"/>
                          <a:cs typeface="Calibri"/>
                          <a:sym typeface="Calibri"/>
                        </a:rPr>
                        <a:t>+</a:t>
                      </a:r>
                      <a:endParaRPr sz="1100">
                        <a:latin typeface="Calibri"/>
                        <a:ea typeface="Calibri"/>
                        <a:cs typeface="Calibri"/>
                        <a:sym typeface="Calibri"/>
                      </a:endParaRPr>
                    </a:p>
                  </a:txBody>
                  <a:tcPr marL="0" marR="0" marT="0" marB="0" anchor="ctr">
                    <a:lnB w="28575" cap="flat" cmpd="sng">
                      <a:solidFill>
                        <a:srgbClr val="666666"/>
                      </a:solidFill>
                      <a:prstDash val="solid"/>
                      <a:round/>
                      <a:headEnd type="none" w="sm" len="sm"/>
                      <a:tailEnd type="none" w="sm" len="sm"/>
                    </a:lnB>
                  </a:tcPr>
                </a:tc>
                <a:tc>
                  <a:txBody>
                    <a:bodyPr/>
                    <a:lstStyle/>
                    <a:p>
                      <a:pPr marL="0" lvl="0" indent="0" algn="ctr" rtl="0">
                        <a:spcBef>
                          <a:spcPts val="0"/>
                        </a:spcBef>
                        <a:spcAft>
                          <a:spcPts val="0"/>
                        </a:spcAft>
                        <a:buNone/>
                      </a:pPr>
                      <a:endParaRPr sz="1100">
                        <a:latin typeface="Calibri"/>
                        <a:ea typeface="Calibri"/>
                        <a:cs typeface="Calibri"/>
                        <a:sym typeface="Calibri"/>
                      </a:endParaRPr>
                    </a:p>
                  </a:txBody>
                  <a:tcPr marL="0" marR="0" marT="0" marB="0" anchor="ctr">
                    <a:lnB w="28575" cap="flat" cmpd="sng">
                      <a:solidFill>
                        <a:srgbClr val="666666"/>
                      </a:solidFill>
                      <a:prstDash val="solid"/>
                      <a:round/>
                      <a:headEnd type="none" w="sm" len="sm"/>
                      <a:tailEnd type="none" w="sm" len="sm"/>
                    </a:lnB>
                  </a:tcPr>
                </a:tc>
                <a:tc>
                  <a:txBody>
                    <a:bodyPr/>
                    <a:lstStyle/>
                    <a:p>
                      <a:pPr marL="0" lvl="0" indent="0" algn="ctr" rtl="0">
                        <a:spcBef>
                          <a:spcPts val="0"/>
                        </a:spcBef>
                        <a:spcAft>
                          <a:spcPts val="0"/>
                        </a:spcAft>
                        <a:buNone/>
                      </a:pPr>
                      <a:endParaRPr sz="1100">
                        <a:latin typeface="Calibri"/>
                        <a:ea typeface="Calibri"/>
                        <a:cs typeface="Calibri"/>
                        <a:sym typeface="Calibri"/>
                      </a:endParaRPr>
                    </a:p>
                  </a:txBody>
                  <a:tcPr marL="0" marR="0" marT="0" marB="0" anchor="ctr">
                    <a:lnB w="28575" cap="flat" cmpd="sng">
                      <a:solidFill>
                        <a:srgbClr val="666666"/>
                      </a:solidFill>
                      <a:prstDash val="solid"/>
                      <a:round/>
                      <a:headEnd type="none" w="sm" len="sm"/>
                      <a:tailEnd type="none" w="sm" len="sm"/>
                    </a:lnB>
                  </a:tcPr>
                </a:tc>
                <a:tc>
                  <a:txBody>
                    <a:bodyPr/>
                    <a:lstStyle/>
                    <a:p>
                      <a:pPr marL="0" lvl="0" indent="0" algn="ctr" rtl="0">
                        <a:spcBef>
                          <a:spcPts val="0"/>
                        </a:spcBef>
                        <a:spcAft>
                          <a:spcPts val="0"/>
                        </a:spcAft>
                        <a:buNone/>
                      </a:pPr>
                      <a:endParaRPr sz="1100">
                        <a:latin typeface="Calibri"/>
                        <a:ea typeface="Calibri"/>
                        <a:cs typeface="Calibri"/>
                        <a:sym typeface="Calibri"/>
                      </a:endParaRPr>
                    </a:p>
                  </a:txBody>
                  <a:tcPr marL="0" marR="0" marT="0" marB="0" anchor="ctr">
                    <a:lnB w="28575" cap="flat" cmpd="sng">
                      <a:solidFill>
                        <a:srgbClr val="666666"/>
                      </a:solidFill>
                      <a:prstDash val="solid"/>
                      <a:round/>
                      <a:headEnd type="none" w="sm" len="sm"/>
                      <a:tailEnd type="none" w="sm" len="sm"/>
                    </a:lnB>
                  </a:tcPr>
                </a:tc>
                <a:tc>
                  <a:txBody>
                    <a:bodyPr/>
                    <a:lstStyle/>
                    <a:p>
                      <a:pPr marL="0" lvl="0" indent="0" algn="ctr" rtl="0">
                        <a:spcBef>
                          <a:spcPts val="0"/>
                        </a:spcBef>
                        <a:spcAft>
                          <a:spcPts val="0"/>
                        </a:spcAft>
                        <a:buNone/>
                      </a:pPr>
                      <a:endParaRPr sz="1100">
                        <a:latin typeface="Calibri"/>
                        <a:ea typeface="Calibri"/>
                        <a:cs typeface="Calibri"/>
                        <a:sym typeface="Calibri"/>
                      </a:endParaRPr>
                    </a:p>
                  </a:txBody>
                  <a:tcPr marL="0" marR="0" marT="0" marB="0" anchor="ctr">
                    <a:lnB w="28575" cap="flat" cmpd="sng">
                      <a:solidFill>
                        <a:srgbClr val="666666"/>
                      </a:solidFill>
                      <a:prstDash val="solid"/>
                      <a:round/>
                      <a:headEnd type="none" w="sm" len="sm"/>
                      <a:tailEnd type="none" w="sm" len="sm"/>
                    </a:lnB>
                  </a:tcPr>
                </a:tc>
                <a:tc>
                  <a:txBody>
                    <a:bodyPr/>
                    <a:lstStyle/>
                    <a:p>
                      <a:pPr marL="0" lvl="0" indent="0" algn="ctr" rtl="0">
                        <a:spcBef>
                          <a:spcPts val="0"/>
                        </a:spcBef>
                        <a:spcAft>
                          <a:spcPts val="0"/>
                        </a:spcAft>
                        <a:buNone/>
                      </a:pPr>
                      <a:r>
                        <a:rPr lang="en" sz="1100">
                          <a:latin typeface="Calibri"/>
                          <a:ea typeface="Calibri"/>
                          <a:cs typeface="Calibri"/>
                          <a:sym typeface="Calibri"/>
                        </a:rPr>
                        <a:t>3</a:t>
                      </a:r>
                      <a:endParaRPr sz="1100">
                        <a:latin typeface="Calibri"/>
                        <a:ea typeface="Calibri"/>
                        <a:cs typeface="Calibri"/>
                        <a:sym typeface="Calibri"/>
                      </a:endParaRPr>
                    </a:p>
                  </a:txBody>
                  <a:tcPr marL="0" marR="0" marT="0" marB="0" anchor="ctr">
                    <a:lnB w="28575" cap="flat" cmpd="sng">
                      <a:solidFill>
                        <a:srgbClr val="666666"/>
                      </a:solidFill>
                      <a:prstDash val="solid"/>
                      <a:round/>
                      <a:headEnd type="none" w="sm" len="sm"/>
                      <a:tailEnd type="none" w="sm" len="sm"/>
                    </a:lnB>
                  </a:tcPr>
                </a:tc>
                <a:extLst>
                  <a:ext uri="{0D108BD9-81ED-4DB2-BD59-A6C34878D82A}">
                    <a16:rowId xmlns:a16="http://schemas.microsoft.com/office/drawing/2014/main" val="10003"/>
                  </a:ext>
                </a:extLst>
              </a:tr>
              <a:tr h="229625">
                <a:tc>
                  <a:txBody>
                    <a:bodyPr/>
                    <a:lstStyle/>
                    <a:p>
                      <a:pPr marL="0" lvl="0" indent="0" algn="ctr" rtl="0">
                        <a:spcBef>
                          <a:spcPts val="0"/>
                        </a:spcBef>
                        <a:spcAft>
                          <a:spcPts val="0"/>
                        </a:spcAft>
                        <a:buNone/>
                      </a:pPr>
                      <a:endParaRPr sz="1100">
                        <a:latin typeface="Calibri"/>
                        <a:ea typeface="Calibri"/>
                        <a:cs typeface="Calibri"/>
                        <a:sym typeface="Calibri"/>
                      </a:endParaRPr>
                    </a:p>
                  </a:txBody>
                  <a:tcPr marL="0" marR="0" marT="0" marB="0" anchor="ctr">
                    <a:lnT w="28575" cap="flat" cmpd="sng">
                      <a:solidFill>
                        <a:srgbClr val="666666"/>
                      </a:solidFill>
                      <a:prstDash val="solid"/>
                      <a:round/>
                      <a:headEnd type="none" w="sm" len="sm"/>
                      <a:tailEnd type="none" w="sm" len="sm"/>
                    </a:lnT>
                  </a:tcPr>
                </a:tc>
                <a:tc>
                  <a:txBody>
                    <a:bodyPr/>
                    <a:lstStyle/>
                    <a:p>
                      <a:pPr marL="0" lvl="0" indent="0" algn="ctr" rtl="0">
                        <a:spcBef>
                          <a:spcPts val="0"/>
                        </a:spcBef>
                        <a:spcAft>
                          <a:spcPts val="0"/>
                        </a:spcAft>
                        <a:buNone/>
                      </a:pPr>
                      <a:r>
                        <a:rPr lang="en" sz="1100">
                          <a:latin typeface="Calibri"/>
                          <a:ea typeface="Calibri"/>
                          <a:cs typeface="Calibri"/>
                          <a:sym typeface="Calibri"/>
                        </a:rPr>
                        <a:t>1</a:t>
                      </a:r>
                      <a:endParaRPr sz="1100">
                        <a:latin typeface="Calibri"/>
                        <a:ea typeface="Calibri"/>
                        <a:cs typeface="Calibri"/>
                        <a:sym typeface="Calibri"/>
                      </a:endParaRPr>
                    </a:p>
                  </a:txBody>
                  <a:tcPr marL="0" marR="0" marT="0" marB="0" anchor="ctr">
                    <a:lnT w="28575" cap="flat" cmpd="sng">
                      <a:solidFill>
                        <a:srgbClr val="666666"/>
                      </a:solidFill>
                      <a:prstDash val="solid"/>
                      <a:round/>
                      <a:headEnd type="none" w="sm" len="sm"/>
                      <a:tailEnd type="none" w="sm" len="sm"/>
                    </a:lnT>
                  </a:tcPr>
                </a:tc>
                <a:tc>
                  <a:txBody>
                    <a:bodyPr/>
                    <a:lstStyle/>
                    <a:p>
                      <a:pPr marL="0" lvl="0" indent="0" algn="ctr" rtl="0">
                        <a:spcBef>
                          <a:spcPts val="0"/>
                        </a:spcBef>
                        <a:spcAft>
                          <a:spcPts val="0"/>
                        </a:spcAft>
                        <a:buNone/>
                      </a:pPr>
                      <a:r>
                        <a:rPr lang="en" sz="1100">
                          <a:latin typeface="Calibri"/>
                          <a:ea typeface="Calibri"/>
                          <a:cs typeface="Calibri"/>
                          <a:sym typeface="Calibri"/>
                        </a:rPr>
                        <a:t>6</a:t>
                      </a:r>
                      <a:endParaRPr sz="1100">
                        <a:latin typeface="Calibri"/>
                        <a:ea typeface="Calibri"/>
                        <a:cs typeface="Calibri"/>
                        <a:sym typeface="Calibri"/>
                      </a:endParaRPr>
                    </a:p>
                  </a:txBody>
                  <a:tcPr marL="0" marR="0" marT="0" marB="0" anchor="ctr">
                    <a:lnT w="28575" cap="flat" cmpd="sng">
                      <a:solidFill>
                        <a:srgbClr val="666666"/>
                      </a:solidFill>
                      <a:prstDash val="solid"/>
                      <a:round/>
                      <a:headEnd type="none" w="sm" len="sm"/>
                      <a:tailEnd type="none" w="sm" len="sm"/>
                    </a:lnT>
                  </a:tcPr>
                </a:tc>
                <a:tc>
                  <a:txBody>
                    <a:bodyPr/>
                    <a:lstStyle/>
                    <a:p>
                      <a:pPr marL="0" lvl="0" indent="0" algn="ctr" rtl="0">
                        <a:spcBef>
                          <a:spcPts val="0"/>
                        </a:spcBef>
                        <a:spcAft>
                          <a:spcPts val="0"/>
                        </a:spcAft>
                        <a:buNone/>
                      </a:pPr>
                      <a:r>
                        <a:rPr lang="en" sz="1100">
                          <a:latin typeface="Calibri"/>
                          <a:ea typeface="Calibri"/>
                          <a:cs typeface="Calibri"/>
                          <a:sym typeface="Calibri"/>
                        </a:rPr>
                        <a:t>9</a:t>
                      </a:r>
                      <a:endParaRPr sz="1100">
                        <a:latin typeface="Calibri"/>
                        <a:ea typeface="Calibri"/>
                        <a:cs typeface="Calibri"/>
                        <a:sym typeface="Calibri"/>
                      </a:endParaRPr>
                    </a:p>
                  </a:txBody>
                  <a:tcPr marL="0" marR="0" marT="0" marB="0" anchor="ctr">
                    <a:lnT w="28575" cap="flat" cmpd="sng">
                      <a:solidFill>
                        <a:srgbClr val="666666"/>
                      </a:solidFill>
                      <a:prstDash val="solid"/>
                      <a:round/>
                      <a:headEnd type="none" w="sm" len="sm"/>
                      <a:tailEnd type="none" w="sm" len="sm"/>
                    </a:lnT>
                  </a:tcPr>
                </a:tc>
                <a:tc>
                  <a:txBody>
                    <a:bodyPr/>
                    <a:lstStyle/>
                    <a:p>
                      <a:pPr marL="0" lvl="0" indent="0" algn="ctr" rtl="0">
                        <a:spcBef>
                          <a:spcPts val="0"/>
                        </a:spcBef>
                        <a:spcAft>
                          <a:spcPts val="0"/>
                        </a:spcAft>
                        <a:buNone/>
                      </a:pPr>
                      <a:r>
                        <a:rPr lang="en" sz="1100">
                          <a:latin typeface="Calibri"/>
                          <a:ea typeface="Calibri"/>
                          <a:cs typeface="Calibri"/>
                          <a:sym typeface="Calibri"/>
                        </a:rPr>
                        <a:t>6</a:t>
                      </a:r>
                      <a:endParaRPr sz="1100">
                        <a:latin typeface="Calibri"/>
                        <a:ea typeface="Calibri"/>
                        <a:cs typeface="Calibri"/>
                        <a:sym typeface="Calibri"/>
                      </a:endParaRPr>
                    </a:p>
                  </a:txBody>
                  <a:tcPr marL="0" marR="0" marT="0" marB="0" anchor="ctr">
                    <a:lnT w="28575" cap="flat" cmpd="sng">
                      <a:solidFill>
                        <a:srgbClr val="666666"/>
                      </a:solidFill>
                      <a:prstDash val="solid"/>
                      <a:round/>
                      <a:headEnd type="none" w="sm" len="sm"/>
                      <a:tailEnd type="none" w="sm" len="sm"/>
                    </a:lnT>
                  </a:tcPr>
                </a:tc>
                <a:tc>
                  <a:txBody>
                    <a:bodyPr/>
                    <a:lstStyle/>
                    <a:p>
                      <a:pPr marL="0" lvl="0" indent="0" algn="ctr" rtl="0">
                        <a:spcBef>
                          <a:spcPts val="0"/>
                        </a:spcBef>
                        <a:spcAft>
                          <a:spcPts val="0"/>
                        </a:spcAft>
                        <a:buNone/>
                      </a:pPr>
                      <a:r>
                        <a:rPr lang="en" sz="1100">
                          <a:latin typeface="Calibri"/>
                          <a:ea typeface="Calibri"/>
                          <a:cs typeface="Calibri"/>
                          <a:sym typeface="Calibri"/>
                        </a:rPr>
                        <a:t>0</a:t>
                      </a:r>
                      <a:endParaRPr sz="1100">
                        <a:latin typeface="Calibri"/>
                        <a:ea typeface="Calibri"/>
                        <a:cs typeface="Calibri"/>
                        <a:sym typeface="Calibri"/>
                      </a:endParaRPr>
                    </a:p>
                  </a:txBody>
                  <a:tcPr marL="0" marR="0" marT="0" marB="0" anchor="ctr">
                    <a:lnT w="28575" cap="flat" cmpd="sng">
                      <a:solidFill>
                        <a:srgbClr val="666666"/>
                      </a:solidFill>
                      <a:prstDash val="solid"/>
                      <a:round/>
                      <a:headEnd type="none" w="sm" len="sm"/>
                      <a:tailEnd type="none" w="sm" len="sm"/>
                    </a:lnT>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10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Resolution</a:t>
            </a:r>
            <a:endParaRPr/>
          </a:p>
        </p:txBody>
      </p:sp>
      <p:sp>
        <p:nvSpPr>
          <p:cNvPr id="189" name="Google Shape;189;p27"/>
          <p:cNvSpPr txBox="1">
            <a:spLocks noGrp="1"/>
          </p:cNvSpPr>
          <p:nvPr>
            <p:ph type="body" idx="1"/>
          </p:nvPr>
        </p:nvSpPr>
        <p:spPr>
          <a:xfrm>
            <a:off x="311700" y="1152475"/>
            <a:ext cx="6330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Do you think the increase in income is enough compared to the increase in housing costs?</a:t>
            </a:r>
            <a:endParaRPr/>
          </a:p>
        </p:txBody>
      </p:sp>
      <p:sp>
        <p:nvSpPr>
          <p:cNvPr id="190" name="Google Shape;190;p27"/>
          <p:cNvSpPr/>
          <p:nvPr/>
        </p:nvSpPr>
        <p:spPr>
          <a:xfrm>
            <a:off x="440075" y="2035400"/>
            <a:ext cx="7357800" cy="2777100"/>
          </a:xfrm>
          <a:prstGeom prst="roundRect">
            <a:avLst>
              <a:gd name="adj" fmla="val 4566"/>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4343400" lvl="0" indent="0" algn="ctr" rtl="0">
              <a:spcBef>
                <a:spcPts val="0"/>
              </a:spcBef>
              <a:spcAft>
                <a:spcPts val="0"/>
              </a:spcAft>
              <a:buNone/>
            </a:pPr>
            <a:r>
              <a:rPr lang="en" sz="1600">
                <a:latin typeface="Lato"/>
                <a:ea typeface="Lato"/>
                <a:cs typeface="Lato"/>
                <a:sym typeface="Lato"/>
              </a:rPr>
              <a:t>Housing costs more than doubled from 1999 to 2019. We can see that by drawing a straight line across.</a:t>
            </a:r>
            <a:endParaRPr sz="1600">
              <a:latin typeface="Lato"/>
              <a:ea typeface="Lato"/>
              <a:cs typeface="Lato"/>
              <a:sym typeface="Lato"/>
            </a:endParaRPr>
          </a:p>
          <a:p>
            <a:pPr marL="4343400" lvl="0" indent="0" algn="ctr" rtl="0">
              <a:spcBef>
                <a:spcPts val="800"/>
              </a:spcBef>
              <a:spcAft>
                <a:spcPts val="0"/>
              </a:spcAft>
              <a:buNone/>
            </a:pPr>
            <a:r>
              <a:rPr lang="en" sz="1600">
                <a:latin typeface="Lato"/>
                <a:ea typeface="Lato"/>
                <a:cs typeface="Lato"/>
                <a:sym typeface="Lato"/>
              </a:rPr>
              <a:t>If household income doubled from 1999, it would be</a:t>
            </a:r>
            <a:endParaRPr sz="1600">
              <a:latin typeface="Lato"/>
              <a:ea typeface="Lato"/>
              <a:cs typeface="Lato"/>
              <a:sym typeface="Lato"/>
            </a:endParaRPr>
          </a:p>
          <a:p>
            <a:pPr marL="4286250" lvl="0" indent="0" algn="ctr" rtl="0">
              <a:spcBef>
                <a:spcPts val="800"/>
              </a:spcBef>
              <a:spcAft>
                <a:spcPts val="0"/>
              </a:spcAft>
              <a:buNone/>
            </a:pPr>
            <a:r>
              <a:rPr lang="en" sz="1600">
                <a:latin typeface="Lato"/>
                <a:ea typeface="Lato"/>
                <a:cs typeface="Lato"/>
                <a:sym typeface="Lato"/>
              </a:rPr>
              <a:t>$51,967 + $51,967 = </a:t>
            </a:r>
            <a:r>
              <a:rPr lang="en" sz="1600" b="1">
                <a:latin typeface="Lato"/>
                <a:ea typeface="Lato"/>
                <a:cs typeface="Lato"/>
                <a:sym typeface="Lato"/>
              </a:rPr>
              <a:t>$103,934</a:t>
            </a:r>
            <a:endParaRPr sz="1600">
              <a:latin typeface="Lato"/>
              <a:ea typeface="Lato"/>
              <a:cs typeface="Lato"/>
              <a:sym typeface="Lato"/>
            </a:endParaRPr>
          </a:p>
          <a:p>
            <a:pPr marL="4286250" lvl="0" indent="0" algn="ctr" rtl="0">
              <a:spcBef>
                <a:spcPts val="800"/>
              </a:spcBef>
              <a:spcAft>
                <a:spcPts val="800"/>
              </a:spcAft>
              <a:buNone/>
            </a:pPr>
            <a:r>
              <a:rPr lang="en" sz="1600">
                <a:latin typeface="Lato"/>
                <a:ea typeface="Lato"/>
                <a:cs typeface="Lato"/>
                <a:sym typeface="Lato"/>
              </a:rPr>
              <a:t>Housing costs doubled, but household income did not.</a:t>
            </a:r>
            <a:endParaRPr sz="1600">
              <a:latin typeface="Lato"/>
              <a:ea typeface="Lato"/>
              <a:cs typeface="Lato"/>
              <a:sym typeface="Lato"/>
            </a:endParaRPr>
          </a:p>
        </p:txBody>
      </p:sp>
      <p:pic>
        <p:nvPicPr>
          <p:cNvPr id="191" name="Google Shape;191;p27" title="Points scored"/>
          <p:cNvPicPr preferRelativeResize="0"/>
          <p:nvPr/>
        </p:nvPicPr>
        <p:blipFill>
          <a:blip r:embed="rId3">
            <a:alphaModFix/>
          </a:blip>
          <a:stretch>
            <a:fillRect/>
          </a:stretch>
        </p:blipFill>
        <p:spPr>
          <a:xfrm>
            <a:off x="614250" y="2155437"/>
            <a:ext cx="4103025" cy="2537028"/>
          </a:xfrm>
          <a:prstGeom prst="rect">
            <a:avLst/>
          </a:prstGeom>
          <a:noFill/>
          <a:ln w="9525" cap="flat" cmpd="sng">
            <a:solidFill>
              <a:schemeClr val="dk2"/>
            </a:solidFill>
            <a:prstDash val="solid"/>
            <a:round/>
            <a:headEnd type="none" w="sm" len="sm"/>
            <a:tailEnd type="none" w="sm" len="sm"/>
          </a:ln>
        </p:spPr>
      </p:pic>
      <p:cxnSp>
        <p:nvCxnSpPr>
          <p:cNvPr id="192" name="Google Shape;192;p27"/>
          <p:cNvCxnSpPr/>
          <p:nvPr/>
        </p:nvCxnSpPr>
        <p:spPr>
          <a:xfrm>
            <a:off x="964188" y="3643509"/>
            <a:ext cx="3258000" cy="0"/>
          </a:xfrm>
          <a:prstGeom prst="straightConnector1">
            <a:avLst/>
          </a:prstGeom>
          <a:noFill/>
          <a:ln w="76200" cap="flat" cmpd="sng">
            <a:solidFill>
              <a:schemeClr val="accent1"/>
            </a:solidFill>
            <a:prstDash val="solid"/>
            <a:round/>
            <a:headEnd type="none" w="med" len="med"/>
            <a:tailEnd type="non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8"/>
          <p:cNvSpPr txBox="1">
            <a:spLocks noGrp="1"/>
          </p:cNvSpPr>
          <p:nvPr>
            <p:ph type="title"/>
          </p:nvPr>
        </p:nvSpPr>
        <p:spPr>
          <a:xfrm>
            <a:off x="311700" y="445025"/>
            <a:ext cx="8520600" cy="971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Self Reflection</a:t>
            </a:r>
            <a:endParaRPr/>
          </a:p>
          <a:p>
            <a:pPr marL="0" lvl="0" indent="0" algn="l" rtl="0">
              <a:spcBef>
                <a:spcPts val="0"/>
              </a:spcBef>
              <a:spcAft>
                <a:spcPts val="0"/>
              </a:spcAft>
              <a:buNone/>
            </a:pPr>
            <a:r>
              <a:rPr lang="en" sz="2466" b="0"/>
              <a:t>What did you learn today?</a:t>
            </a:r>
            <a:endParaRPr sz="2466" b="0"/>
          </a:p>
        </p:txBody>
      </p:sp>
      <p:sp>
        <p:nvSpPr>
          <p:cNvPr id="198" name="Google Shape;198;p28"/>
          <p:cNvSpPr txBox="1">
            <a:spLocks noGrp="1"/>
          </p:cNvSpPr>
          <p:nvPr>
            <p:ph type="body" idx="1"/>
          </p:nvPr>
        </p:nvSpPr>
        <p:spPr>
          <a:xfrm>
            <a:off x="311700" y="1416425"/>
            <a:ext cx="3497700" cy="3152400"/>
          </a:xfrm>
          <a:prstGeom prst="rect">
            <a:avLst/>
          </a:prstGeom>
        </p:spPr>
        <p:txBody>
          <a:bodyPr spcFirstLastPara="1" wrap="square" lIns="91425" tIns="91425" rIns="91425" bIns="91425" anchor="ctr" anchorCtr="0">
            <a:normAutofit/>
          </a:bodyPr>
          <a:lstStyle/>
          <a:p>
            <a:pPr marL="0" lvl="0" indent="0" algn="ctr" rtl="0">
              <a:spcBef>
                <a:spcPts val="0"/>
              </a:spcBef>
              <a:spcAft>
                <a:spcPts val="1200"/>
              </a:spcAft>
              <a:buNone/>
            </a:pPr>
            <a:r>
              <a:rPr lang="en" sz="2200" i="1"/>
              <a:t>Score yourself from 1-10 on each </a:t>
            </a:r>
            <a:r>
              <a:rPr lang="en" sz="2200" b="1" i="1"/>
              <a:t>success criteria</a:t>
            </a:r>
            <a:r>
              <a:rPr lang="en" sz="2200" i="1"/>
              <a:t>. A score of 10 means “I know it so well, I could teach </a:t>
            </a:r>
            <a:br>
              <a:rPr lang="en" sz="2200" i="1"/>
            </a:br>
            <a:r>
              <a:rPr lang="en" sz="2200" i="1"/>
              <a:t>someone else.”</a:t>
            </a:r>
            <a:endParaRPr sz="2200" i="1"/>
          </a:p>
        </p:txBody>
      </p:sp>
      <p:sp>
        <p:nvSpPr>
          <p:cNvPr id="199" name="Google Shape;199;p28"/>
          <p:cNvSpPr txBox="1">
            <a:spLocks noGrp="1"/>
          </p:cNvSpPr>
          <p:nvPr>
            <p:ph type="body" idx="1"/>
          </p:nvPr>
        </p:nvSpPr>
        <p:spPr>
          <a:xfrm>
            <a:off x="3957275" y="1416425"/>
            <a:ext cx="4789500" cy="3152400"/>
          </a:xfrm>
          <a:prstGeom prst="rect">
            <a:avLst/>
          </a:prstGeom>
        </p:spPr>
        <p:txBody>
          <a:bodyPr spcFirstLastPara="1" wrap="square" lIns="91425" tIns="91425" rIns="91425" bIns="91425" anchor="ctr" anchorCtr="0">
            <a:normAutofit/>
          </a:bodyPr>
          <a:lstStyle/>
          <a:p>
            <a:pPr marL="457200" lvl="0" indent="-368300" algn="l" rtl="0">
              <a:spcBef>
                <a:spcPts val="0"/>
              </a:spcBef>
              <a:spcAft>
                <a:spcPts val="0"/>
              </a:spcAft>
              <a:buSzPts val="2200"/>
              <a:buChar char="●"/>
            </a:pPr>
            <a:r>
              <a:rPr lang="en" sz="2200"/>
              <a:t>I can make sense of problems and persevere in solving them.</a:t>
            </a:r>
            <a:endParaRPr sz="2200"/>
          </a:p>
          <a:p>
            <a:pPr marL="457200" lvl="0" indent="-368300" algn="l" rtl="0">
              <a:spcBef>
                <a:spcPts val="1000"/>
              </a:spcBef>
              <a:spcAft>
                <a:spcPts val="0"/>
              </a:spcAft>
              <a:buSzPts val="2200"/>
              <a:buChar char="●"/>
            </a:pPr>
            <a:r>
              <a:rPr lang="en" sz="2200"/>
              <a:t>I can explain what a value represents in my solution.</a:t>
            </a:r>
            <a:endParaRPr sz="2200"/>
          </a:p>
          <a:p>
            <a:pPr marL="457200" lvl="0" indent="-368300" algn="l" rtl="0">
              <a:spcBef>
                <a:spcPts val="1000"/>
              </a:spcBef>
              <a:spcAft>
                <a:spcPts val="1000"/>
              </a:spcAft>
              <a:buSzPts val="2200"/>
              <a:buChar char="●"/>
            </a:pPr>
            <a:r>
              <a:rPr lang="en" sz="2200"/>
              <a:t>I can use mathematics to solve and discuss real world problems.</a:t>
            </a:r>
            <a:endParaRPr sz="2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4"/>
          <p:cNvSpPr txBox="1"/>
          <p:nvPr/>
        </p:nvSpPr>
        <p:spPr>
          <a:xfrm>
            <a:off x="333375" y="746125"/>
            <a:ext cx="260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75" name="Google Shape;75;p14"/>
          <p:cNvSpPr txBox="1">
            <a:spLocks noGrp="1"/>
          </p:cNvSpPr>
          <p:nvPr>
            <p:ph type="body" idx="1"/>
          </p:nvPr>
        </p:nvSpPr>
        <p:spPr>
          <a:xfrm>
            <a:off x="311700" y="852675"/>
            <a:ext cx="8520600" cy="38784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2100" b="1" dirty="0">
                <a:solidFill>
                  <a:schemeClr val="lt1"/>
                </a:solidFill>
              </a:rPr>
              <a:t>Learning Goals:</a:t>
            </a:r>
            <a:endParaRPr sz="2100" b="1" dirty="0">
              <a:solidFill>
                <a:schemeClr val="lt1"/>
              </a:solidFill>
            </a:endParaRPr>
          </a:p>
          <a:p>
            <a:pPr marL="457200" marR="0" lvl="0" indent="-342900" algn="l" rtl="0">
              <a:lnSpc>
                <a:spcPct val="100000"/>
              </a:lnSpc>
              <a:spcBef>
                <a:spcPts val="0"/>
              </a:spcBef>
              <a:spcAft>
                <a:spcPts val="0"/>
              </a:spcAft>
              <a:buClr>
                <a:schemeClr val="lt1"/>
              </a:buClr>
              <a:buSzPts val="1800"/>
              <a:buFont typeface="Lato"/>
              <a:buChar char="★"/>
            </a:pPr>
            <a:r>
              <a:rPr lang="en" dirty="0">
                <a:solidFill>
                  <a:schemeClr val="lt1"/>
                </a:solidFill>
              </a:rPr>
              <a:t>Students will solve a range of complex well-posed problems in applied mathematics (SMP1).</a:t>
            </a:r>
            <a:endParaRPr dirty="0">
              <a:solidFill>
                <a:schemeClr val="lt1"/>
              </a:solidFill>
            </a:endParaRPr>
          </a:p>
          <a:p>
            <a:pPr marL="457200" marR="0" lvl="0" indent="-342900" algn="l" rtl="0">
              <a:lnSpc>
                <a:spcPct val="100000"/>
              </a:lnSpc>
              <a:spcBef>
                <a:spcPts val="1000"/>
              </a:spcBef>
              <a:spcAft>
                <a:spcPts val="0"/>
              </a:spcAft>
              <a:buClr>
                <a:schemeClr val="lt1"/>
              </a:buClr>
              <a:buSzPts val="1800"/>
              <a:buFont typeface="Lato"/>
              <a:buChar char="★"/>
            </a:pPr>
            <a:r>
              <a:rPr lang="en" dirty="0">
                <a:solidFill>
                  <a:schemeClr val="lt1"/>
                </a:solidFill>
              </a:rPr>
              <a:t>Students will solve a complex problem by making productive use of knowledge and problem-solving strategies (SMP2).</a:t>
            </a:r>
            <a:endParaRPr dirty="0">
              <a:solidFill>
                <a:schemeClr val="lt1"/>
              </a:solidFill>
            </a:endParaRPr>
          </a:p>
          <a:p>
            <a:pPr marL="457200" marR="0" lvl="0" indent="-342900" algn="l" rtl="0">
              <a:lnSpc>
                <a:spcPct val="100000"/>
              </a:lnSpc>
              <a:spcBef>
                <a:spcPts val="1000"/>
              </a:spcBef>
              <a:spcAft>
                <a:spcPts val="0"/>
              </a:spcAft>
              <a:buClr>
                <a:schemeClr val="lt1"/>
              </a:buClr>
              <a:buSzPts val="1800"/>
              <a:buFont typeface="Lato"/>
              <a:buChar char="★"/>
            </a:pPr>
            <a:r>
              <a:rPr lang="en" dirty="0">
                <a:solidFill>
                  <a:schemeClr val="lt1"/>
                </a:solidFill>
              </a:rPr>
              <a:t>Students will analyze complex, real-world scenarios (SMP4).</a:t>
            </a:r>
            <a:endParaRPr dirty="0">
              <a:solidFill>
                <a:schemeClr val="lt1"/>
              </a:solidFill>
            </a:endParaRPr>
          </a:p>
          <a:p>
            <a:pPr marL="0" lvl="0" indent="0" algn="l" rtl="0">
              <a:lnSpc>
                <a:spcPct val="100000"/>
              </a:lnSpc>
              <a:spcBef>
                <a:spcPts val="0"/>
              </a:spcBef>
              <a:spcAft>
                <a:spcPts val="0"/>
              </a:spcAft>
              <a:buNone/>
            </a:pPr>
            <a:endParaRPr b="1" dirty="0">
              <a:solidFill>
                <a:schemeClr val="lt1"/>
              </a:solidFill>
            </a:endParaRPr>
          </a:p>
          <a:p>
            <a:pPr marL="0" lvl="0" indent="0" algn="l" rtl="0">
              <a:lnSpc>
                <a:spcPct val="100000"/>
              </a:lnSpc>
              <a:spcBef>
                <a:spcPts val="0"/>
              </a:spcBef>
              <a:spcAft>
                <a:spcPts val="0"/>
              </a:spcAft>
              <a:buNone/>
            </a:pPr>
            <a:r>
              <a:rPr lang="en" sz="2100" b="1" dirty="0">
                <a:solidFill>
                  <a:schemeClr val="lt1"/>
                </a:solidFill>
              </a:rPr>
              <a:t>Success Criteria:</a:t>
            </a:r>
            <a:endParaRPr sz="2100" b="1" dirty="0">
              <a:solidFill>
                <a:schemeClr val="lt1"/>
              </a:solidFill>
            </a:endParaRPr>
          </a:p>
          <a:p>
            <a:pPr marL="457200" lvl="0" indent="-342900" algn="l" rtl="0">
              <a:lnSpc>
                <a:spcPct val="100000"/>
              </a:lnSpc>
              <a:spcBef>
                <a:spcPts val="0"/>
              </a:spcBef>
              <a:spcAft>
                <a:spcPts val="0"/>
              </a:spcAft>
              <a:buClr>
                <a:schemeClr val="lt1"/>
              </a:buClr>
              <a:buSzPts val="1800"/>
              <a:buFont typeface="Lato"/>
              <a:buChar char="★"/>
            </a:pPr>
            <a:r>
              <a:rPr lang="en" dirty="0">
                <a:solidFill>
                  <a:schemeClr val="lt1"/>
                </a:solidFill>
              </a:rPr>
              <a:t>I can make sense of problems and persevere in solving them.</a:t>
            </a:r>
            <a:endParaRPr dirty="0">
              <a:solidFill>
                <a:schemeClr val="lt1"/>
              </a:solidFill>
            </a:endParaRPr>
          </a:p>
          <a:p>
            <a:pPr marL="457200" lvl="0" indent="-342900" algn="l" rtl="0">
              <a:lnSpc>
                <a:spcPct val="100000"/>
              </a:lnSpc>
              <a:spcBef>
                <a:spcPts val="1000"/>
              </a:spcBef>
              <a:spcAft>
                <a:spcPts val="0"/>
              </a:spcAft>
              <a:buClr>
                <a:schemeClr val="lt1"/>
              </a:buClr>
              <a:buSzPts val="1800"/>
              <a:buFont typeface="Lato"/>
              <a:buChar char="★"/>
            </a:pPr>
            <a:r>
              <a:rPr lang="en" dirty="0">
                <a:solidFill>
                  <a:schemeClr val="lt1"/>
                </a:solidFill>
              </a:rPr>
              <a:t>I can explain what a value represents in my solution.</a:t>
            </a:r>
            <a:endParaRPr dirty="0">
              <a:solidFill>
                <a:schemeClr val="lt1"/>
              </a:solidFill>
            </a:endParaRPr>
          </a:p>
          <a:p>
            <a:pPr marL="457200" lvl="0" indent="-342900" algn="l" rtl="0">
              <a:lnSpc>
                <a:spcPct val="100000"/>
              </a:lnSpc>
              <a:spcBef>
                <a:spcPts val="1000"/>
              </a:spcBef>
              <a:spcAft>
                <a:spcPts val="0"/>
              </a:spcAft>
              <a:buClr>
                <a:schemeClr val="lt1"/>
              </a:buClr>
              <a:buSzPts val="1800"/>
              <a:buFont typeface="Lato"/>
              <a:buChar char="★"/>
            </a:pPr>
            <a:r>
              <a:rPr lang="en" dirty="0">
                <a:solidFill>
                  <a:schemeClr val="lt1"/>
                </a:solidFill>
              </a:rPr>
              <a:t>I can use mathematics to solve and discuss real world problems.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do you notice and wonder?</a:t>
            </a:r>
            <a:endParaRPr/>
          </a:p>
        </p:txBody>
      </p:sp>
      <p:sp>
        <p:nvSpPr>
          <p:cNvPr id="81" name="Google Shape;81;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When you walk around your community, observe the types of homes people live in. How many cars do you notice parked in front of the living spaces? Can you estimate how many adults live in the home?</a:t>
            </a:r>
            <a:endParaRPr/>
          </a:p>
        </p:txBody>
      </p:sp>
      <p:pic>
        <p:nvPicPr>
          <p:cNvPr id="82" name="Google Shape;82;p15"/>
          <p:cNvPicPr preferRelativeResize="0"/>
          <p:nvPr/>
        </p:nvPicPr>
        <p:blipFill>
          <a:blip r:embed="rId3">
            <a:alphaModFix/>
          </a:blip>
          <a:stretch>
            <a:fillRect/>
          </a:stretch>
        </p:blipFill>
        <p:spPr>
          <a:xfrm>
            <a:off x="0" y="2124063"/>
            <a:ext cx="9144000" cy="2943225"/>
          </a:xfrm>
          <a:prstGeom prst="rect">
            <a:avLst/>
          </a:prstGeom>
          <a:noFill/>
          <a:ln>
            <a:noFill/>
          </a:ln>
        </p:spPr>
      </p:pic>
      <p:sp>
        <p:nvSpPr>
          <p:cNvPr id="83" name="Google Shape;83;p15"/>
          <p:cNvSpPr txBox="1"/>
          <p:nvPr/>
        </p:nvSpPr>
        <p:spPr>
          <a:xfrm>
            <a:off x="902850" y="4851000"/>
            <a:ext cx="73383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a:solidFill>
                  <a:srgbClr val="9E9E9E"/>
                </a:solidFill>
                <a:latin typeface="Lato"/>
                <a:ea typeface="Lato"/>
                <a:cs typeface="Lato"/>
                <a:sym typeface="Lato"/>
              </a:rPr>
              <a:t>Image from Pixabay </a:t>
            </a:r>
            <a:r>
              <a:rPr lang="en" sz="700" u="sng">
                <a:solidFill>
                  <a:srgbClr val="9E9E9E"/>
                </a:solidFill>
                <a:latin typeface="Lato"/>
                <a:ea typeface="Lato"/>
                <a:cs typeface="Lato"/>
                <a:sym typeface="Lato"/>
                <a:hlinkClick r:id="rId4">
                  <a:extLst>
                    <a:ext uri="{A12FA001-AC4F-418D-AE19-62706E023703}">
                      <ahyp:hlinkClr xmlns:ahyp="http://schemas.microsoft.com/office/drawing/2018/hyperlinkcolor" val="tx"/>
                    </a:ext>
                  </a:extLst>
                </a:hlinkClick>
              </a:rPr>
              <a:t>https://pixabay.com/illustrations/houses-clipart-road-trees-4918284/</a:t>
            </a:r>
            <a:r>
              <a:rPr lang="en" sz="700">
                <a:solidFill>
                  <a:srgbClr val="9E9E9E"/>
                </a:solidFill>
                <a:latin typeface="Lato"/>
                <a:ea typeface="Lato"/>
                <a:cs typeface="Lato"/>
                <a:sym typeface="Lato"/>
              </a:rPr>
              <a:t> </a:t>
            </a:r>
            <a:endParaRPr sz="700">
              <a:solidFill>
                <a:srgbClr val="9E9E9E"/>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aphicFrame>
        <p:nvGraphicFramePr>
          <p:cNvPr id="88" name="Google Shape;88;p16"/>
          <p:cNvGraphicFramePr/>
          <p:nvPr/>
        </p:nvGraphicFramePr>
        <p:xfrm>
          <a:off x="6207113" y="1428738"/>
          <a:ext cx="2659025" cy="3411000"/>
        </p:xfrm>
        <a:graphic>
          <a:graphicData uri="http://schemas.openxmlformats.org/drawingml/2006/table">
            <a:tbl>
              <a:tblPr>
                <a:noFill/>
                <a:tableStyleId>{269614FF-5F8E-4793-8636-F3118169CCD9}</a:tableStyleId>
              </a:tblPr>
              <a:tblGrid>
                <a:gridCol w="811425">
                  <a:extLst>
                    <a:ext uri="{9D8B030D-6E8A-4147-A177-3AD203B41FA5}">
                      <a16:colId xmlns:a16="http://schemas.microsoft.com/office/drawing/2014/main" val="20000"/>
                    </a:ext>
                  </a:extLst>
                </a:gridCol>
                <a:gridCol w="1847600">
                  <a:extLst>
                    <a:ext uri="{9D8B030D-6E8A-4147-A177-3AD203B41FA5}">
                      <a16:colId xmlns:a16="http://schemas.microsoft.com/office/drawing/2014/main" val="20001"/>
                    </a:ext>
                  </a:extLst>
                </a:gridCol>
              </a:tblGrid>
              <a:tr h="937650">
                <a:tc>
                  <a:txBody>
                    <a:bodyPr/>
                    <a:lstStyle/>
                    <a:p>
                      <a:pPr marL="0" lvl="0" indent="0" algn="l" rtl="0">
                        <a:spcBef>
                          <a:spcPts val="0"/>
                        </a:spcBef>
                        <a:spcAft>
                          <a:spcPts val="0"/>
                        </a:spcAft>
                        <a:buNone/>
                      </a:pPr>
                      <a:r>
                        <a:rPr lang="en" sz="1600" b="1">
                          <a:latin typeface="Lato"/>
                          <a:ea typeface="Lato"/>
                          <a:cs typeface="Lato"/>
                          <a:sym typeface="Lato"/>
                        </a:rPr>
                        <a:t>Year</a:t>
                      </a:r>
                      <a:endParaRPr sz="1600" b="1">
                        <a:latin typeface="Lato"/>
                        <a:ea typeface="Lato"/>
                        <a:cs typeface="Lato"/>
                        <a:sym typeface="Lato"/>
                      </a:endParaRPr>
                    </a:p>
                  </a:txBody>
                  <a:tcPr marL="91425" marR="91425" marT="91425" marB="91425">
                    <a:lnL w="19050" cap="flat" cmpd="sng">
                      <a:solidFill>
                        <a:srgbClr val="3D85C6"/>
                      </a:solidFill>
                      <a:prstDash val="solid"/>
                      <a:round/>
                      <a:headEnd type="none" w="sm" len="sm"/>
                      <a:tailEnd type="none" w="sm" len="sm"/>
                    </a:lnL>
                    <a:lnR w="19050" cap="flat" cmpd="sng">
                      <a:solidFill>
                        <a:srgbClr val="3D85C6"/>
                      </a:solidFill>
                      <a:prstDash val="solid"/>
                      <a:round/>
                      <a:headEnd type="none" w="sm" len="sm"/>
                      <a:tailEnd type="none" w="sm" len="sm"/>
                    </a:lnR>
                    <a:lnT w="19050" cap="flat" cmpd="sng">
                      <a:solidFill>
                        <a:srgbClr val="3D85C6"/>
                      </a:solidFill>
                      <a:prstDash val="solid"/>
                      <a:round/>
                      <a:headEnd type="none" w="sm" len="sm"/>
                      <a:tailEnd type="none" w="sm" len="sm"/>
                    </a:lnT>
                    <a:lnB w="19050" cap="flat" cmpd="sng">
                      <a:solidFill>
                        <a:srgbClr val="3D85C6"/>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sz="1600" b="1">
                          <a:latin typeface="Lato"/>
                          <a:ea typeface="Lato"/>
                          <a:cs typeface="Lato"/>
                          <a:sym typeface="Lato"/>
                        </a:rPr>
                        <a:t>Average Household Income</a:t>
                      </a:r>
                      <a:endParaRPr sz="1600" b="1">
                        <a:latin typeface="Lato"/>
                        <a:ea typeface="Lato"/>
                        <a:cs typeface="Lato"/>
                        <a:sym typeface="Lato"/>
                      </a:endParaRPr>
                    </a:p>
                  </a:txBody>
                  <a:tcPr marL="91425" marR="91425" marT="91425" marB="91425">
                    <a:lnL w="19050" cap="flat" cmpd="sng">
                      <a:solidFill>
                        <a:srgbClr val="3D85C6"/>
                      </a:solidFill>
                      <a:prstDash val="solid"/>
                      <a:round/>
                      <a:headEnd type="none" w="sm" len="sm"/>
                      <a:tailEnd type="none" w="sm" len="sm"/>
                    </a:lnL>
                    <a:lnR w="19050" cap="flat" cmpd="sng">
                      <a:solidFill>
                        <a:srgbClr val="3D85C6"/>
                      </a:solidFill>
                      <a:prstDash val="solid"/>
                      <a:round/>
                      <a:headEnd type="none" w="sm" len="sm"/>
                      <a:tailEnd type="none" w="sm" len="sm"/>
                    </a:lnR>
                    <a:lnT w="19050" cap="flat" cmpd="sng">
                      <a:solidFill>
                        <a:srgbClr val="3D85C6"/>
                      </a:solidFill>
                      <a:prstDash val="solid"/>
                      <a:round/>
                      <a:headEnd type="none" w="sm" len="sm"/>
                      <a:tailEnd type="none" w="sm" len="sm"/>
                    </a:lnT>
                    <a:lnB w="19050" cap="flat" cmpd="sng">
                      <a:solidFill>
                        <a:srgbClr val="3D85C6"/>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824450">
                <a:tc>
                  <a:txBody>
                    <a:bodyPr/>
                    <a:lstStyle/>
                    <a:p>
                      <a:pPr marL="0" lvl="0" indent="0" algn="l" rtl="0">
                        <a:spcBef>
                          <a:spcPts val="0"/>
                        </a:spcBef>
                        <a:spcAft>
                          <a:spcPts val="0"/>
                        </a:spcAft>
                        <a:buNone/>
                      </a:pPr>
                      <a:r>
                        <a:rPr lang="en" sz="1700">
                          <a:latin typeface="Lato"/>
                          <a:ea typeface="Lato"/>
                          <a:cs typeface="Lato"/>
                          <a:sym typeface="Lato"/>
                        </a:rPr>
                        <a:t>1999</a:t>
                      </a:r>
                      <a:endParaRPr sz="1700">
                        <a:latin typeface="Lato"/>
                        <a:ea typeface="Lato"/>
                        <a:cs typeface="Lato"/>
                        <a:sym typeface="Lato"/>
                      </a:endParaRPr>
                    </a:p>
                  </a:txBody>
                  <a:tcPr marL="91425" marR="91425" marT="91425" marB="91425" anchor="ctr">
                    <a:lnL w="19050" cap="flat" cmpd="sng">
                      <a:solidFill>
                        <a:srgbClr val="3D85C6"/>
                      </a:solidFill>
                      <a:prstDash val="solid"/>
                      <a:round/>
                      <a:headEnd type="none" w="sm" len="sm"/>
                      <a:tailEnd type="none" w="sm" len="sm"/>
                    </a:lnL>
                    <a:lnR w="19050" cap="flat" cmpd="sng">
                      <a:solidFill>
                        <a:srgbClr val="3D85C6"/>
                      </a:solidFill>
                      <a:prstDash val="solid"/>
                      <a:round/>
                      <a:headEnd type="none" w="sm" len="sm"/>
                      <a:tailEnd type="none" w="sm" len="sm"/>
                    </a:lnR>
                    <a:lnT w="19050" cap="flat" cmpd="sng">
                      <a:solidFill>
                        <a:srgbClr val="3D85C6"/>
                      </a:solidFill>
                      <a:prstDash val="solid"/>
                      <a:round/>
                      <a:headEnd type="none" w="sm" len="sm"/>
                      <a:tailEnd type="none" w="sm" len="sm"/>
                    </a:lnT>
                    <a:lnB w="19050" cap="flat" cmpd="sng">
                      <a:solidFill>
                        <a:srgbClr val="3D85C6"/>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sz="1700">
                          <a:latin typeface="Lato"/>
                          <a:ea typeface="Lato"/>
                          <a:cs typeface="Lato"/>
                          <a:sym typeface="Lato"/>
                        </a:rPr>
                        <a:t>$51,967</a:t>
                      </a:r>
                      <a:endParaRPr sz="1700">
                        <a:latin typeface="Lato"/>
                        <a:ea typeface="Lato"/>
                        <a:cs typeface="Lato"/>
                        <a:sym typeface="Lato"/>
                      </a:endParaRPr>
                    </a:p>
                  </a:txBody>
                  <a:tcPr marL="91425" marR="91425" marT="91425" marB="91425" anchor="ctr">
                    <a:lnL w="19050" cap="flat" cmpd="sng">
                      <a:solidFill>
                        <a:srgbClr val="3D85C6"/>
                      </a:solidFill>
                      <a:prstDash val="solid"/>
                      <a:round/>
                      <a:headEnd type="none" w="sm" len="sm"/>
                      <a:tailEnd type="none" w="sm" len="sm"/>
                    </a:lnL>
                    <a:lnR w="19050" cap="flat" cmpd="sng">
                      <a:solidFill>
                        <a:srgbClr val="3D85C6"/>
                      </a:solidFill>
                      <a:prstDash val="solid"/>
                      <a:round/>
                      <a:headEnd type="none" w="sm" len="sm"/>
                      <a:tailEnd type="none" w="sm" len="sm"/>
                    </a:lnR>
                    <a:lnT w="19050" cap="flat" cmpd="sng">
                      <a:solidFill>
                        <a:srgbClr val="3D85C6"/>
                      </a:solidFill>
                      <a:prstDash val="solid"/>
                      <a:round/>
                      <a:headEnd type="none" w="sm" len="sm"/>
                      <a:tailEnd type="none" w="sm" len="sm"/>
                    </a:lnT>
                    <a:lnB w="19050" cap="flat" cmpd="sng">
                      <a:solidFill>
                        <a:srgbClr val="3D85C6"/>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824450">
                <a:tc>
                  <a:txBody>
                    <a:bodyPr/>
                    <a:lstStyle/>
                    <a:p>
                      <a:pPr marL="0" lvl="0" indent="0" algn="l" rtl="0">
                        <a:spcBef>
                          <a:spcPts val="0"/>
                        </a:spcBef>
                        <a:spcAft>
                          <a:spcPts val="0"/>
                        </a:spcAft>
                        <a:buNone/>
                      </a:pPr>
                      <a:r>
                        <a:rPr lang="en" sz="1700">
                          <a:latin typeface="Lato"/>
                          <a:ea typeface="Lato"/>
                          <a:cs typeface="Lato"/>
                          <a:sym typeface="Lato"/>
                        </a:rPr>
                        <a:t>2009</a:t>
                      </a:r>
                      <a:endParaRPr sz="1700">
                        <a:latin typeface="Lato"/>
                        <a:ea typeface="Lato"/>
                        <a:cs typeface="Lato"/>
                        <a:sym typeface="Lato"/>
                      </a:endParaRPr>
                    </a:p>
                  </a:txBody>
                  <a:tcPr marL="91425" marR="91425" marT="91425" marB="91425" anchor="ctr">
                    <a:lnL w="19050" cap="flat" cmpd="sng">
                      <a:solidFill>
                        <a:srgbClr val="3D85C6"/>
                      </a:solidFill>
                      <a:prstDash val="solid"/>
                      <a:round/>
                      <a:headEnd type="none" w="sm" len="sm"/>
                      <a:tailEnd type="none" w="sm" len="sm"/>
                    </a:lnL>
                    <a:lnR w="19050" cap="flat" cmpd="sng">
                      <a:solidFill>
                        <a:srgbClr val="3D85C6"/>
                      </a:solidFill>
                      <a:prstDash val="solid"/>
                      <a:round/>
                      <a:headEnd type="none" w="sm" len="sm"/>
                      <a:tailEnd type="none" w="sm" len="sm"/>
                    </a:lnR>
                    <a:lnT w="19050" cap="flat" cmpd="sng">
                      <a:solidFill>
                        <a:srgbClr val="3D85C6"/>
                      </a:solidFill>
                      <a:prstDash val="solid"/>
                      <a:round/>
                      <a:headEnd type="none" w="sm" len="sm"/>
                      <a:tailEnd type="none" w="sm" len="sm"/>
                    </a:lnT>
                    <a:lnB w="19050" cap="flat" cmpd="sng">
                      <a:solidFill>
                        <a:srgbClr val="3D85C6"/>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sz="1700">
                          <a:latin typeface="Lato"/>
                          <a:ea typeface="Lato"/>
                          <a:cs typeface="Lato"/>
                          <a:sym typeface="Lato"/>
                        </a:rPr>
                        <a:t>$56,276</a:t>
                      </a:r>
                      <a:endParaRPr sz="1700">
                        <a:latin typeface="Lato"/>
                        <a:ea typeface="Lato"/>
                        <a:cs typeface="Lato"/>
                        <a:sym typeface="Lato"/>
                      </a:endParaRPr>
                    </a:p>
                  </a:txBody>
                  <a:tcPr marL="91425" marR="91425" marT="91425" marB="91425" anchor="ctr">
                    <a:lnL w="19050" cap="flat" cmpd="sng">
                      <a:solidFill>
                        <a:srgbClr val="3D85C6"/>
                      </a:solidFill>
                      <a:prstDash val="solid"/>
                      <a:round/>
                      <a:headEnd type="none" w="sm" len="sm"/>
                      <a:tailEnd type="none" w="sm" len="sm"/>
                    </a:lnL>
                    <a:lnR w="19050" cap="flat" cmpd="sng">
                      <a:solidFill>
                        <a:srgbClr val="3D85C6"/>
                      </a:solidFill>
                      <a:prstDash val="solid"/>
                      <a:round/>
                      <a:headEnd type="none" w="sm" len="sm"/>
                      <a:tailEnd type="none" w="sm" len="sm"/>
                    </a:lnR>
                    <a:lnT w="19050" cap="flat" cmpd="sng">
                      <a:solidFill>
                        <a:srgbClr val="3D85C6"/>
                      </a:solidFill>
                      <a:prstDash val="solid"/>
                      <a:round/>
                      <a:headEnd type="none" w="sm" len="sm"/>
                      <a:tailEnd type="none" w="sm" len="sm"/>
                    </a:lnT>
                    <a:lnB w="19050" cap="flat" cmpd="sng">
                      <a:solidFill>
                        <a:srgbClr val="3D85C6"/>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824450">
                <a:tc>
                  <a:txBody>
                    <a:bodyPr/>
                    <a:lstStyle/>
                    <a:p>
                      <a:pPr marL="0" lvl="0" indent="0" algn="l" rtl="0">
                        <a:spcBef>
                          <a:spcPts val="0"/>
                        </a:spcBef>
                        <a:spcAft>
                          <a:spcPts val="0"/>
                        </a:spcAft>
                        <a:buNone/>
                      </a:pPr>
                      <a:r>
                        <a:rPr lang="en" sz="1700">
                          <a:latin typeface="Lato"/>
                          <a:ea typeface="Lato"/>
                          <a:cs typeface="Lato"/>
                          <a:sym typeface="Lato"/>
                        </a:rPr>
                        <a:t>2019</a:t>
                      </a:r>
                      <a:endParaRPr sz="1700">
                        <a:latin typeface="Lato"/>
                        <a:ea typeface="Lato"/>
                        <a:cs typeface="Lato"/>
                        <a:sym typeface="Lato"/>
                      </a:endParaRPr>
                    </a:p>
                  </a:txBody>
                  <a:tcPr marL="91425" marR="91425" marT="91425" marB="91425" anchor="ctr">
                    <a:lnL w="19050" cap="flat" cmpd="sng">
                      <a:solidFill>
                        <a:srgbClr val="3D85C6"/>
                      </a:solidFill>
                      <a:prstDash val="solid"/>
                      <a:round/>
                      <a:headEnd type="none" w="sm" len="sm"/>
                      <a:tailEnd type="none" w="sm" len="sm"/>
                    </a:lnL>
                    <a:lnR w="19050" cap="flat" cmpd="sng">
                      <a:solidFill>
                        <a:srgbClr val="3D85C6"/>
                      </a:solidFill>
                      <a:prstDash val="solid"/>
                      <a:round/>
                      <a:headEnd type="none" w="sm" len="sm"/>
                      <a:tailEnd type="none" w="sm" len="sm"/>
                    </a:lnR>
                    <a:lnT w="19050" cap="flat" cmpd="sng">
                      <a:solidFill>
                        <a:srgbClr val="3D85C6"/>
                      </a:solidFill>
                      <a:prstDash val="solid"/>
                      <a:round/>
                      <a:headEnd type="none" w="sm" len="sm"/>
                      <a:tailEnd type="none" w="sm" len="sm"/>
                    </a:lnT>
                    <a:lnB w="19050" cap="flat" cmpd="sng">
                      <a:solidFill>
                        <a:srgbClr val="3D85C6"/>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sz="1700">
                          <a:latin typeface="Lato"/>
                          <a:ea typeface="Lato"/>
                          <a:cs typeface="Lato"/>
                          <a:sym typeface="Lato"/>
                        </a:rPr>
                        <a:t>$68,927</a:t>
                      </a:r>
                      <a:endParaRPr sz="1700">
                        <a:latin typeface="Lato"/>
                        <a:ea typeface="Lato"/>
                        <a:cs typeface="Lato"/>
                        <a:sym typeface="Lato"/>
                      </a:endParaRPr>
                    </a:p>
                  </a:txBody>
                  <a:tcPr marL="91425" marR="91425" marT="91425" marB="91425" anchor="ctr">
                    <a:lnL w="19050" cap="flat" cmpd="sng">
                      <a:solidFill>
                        <a:srgbClr val="3D85C6"/>
                      </a:solidFill>
                      <a:prstDash val="solid"/>
                      <a:round/>
                      <a:headEnd type="none" w="sm" len="sm"/>
                      <a:tailEnd type="none" w="sm" len="sm"/>
                    </a:lnL>
                    <a:lnR w="19050" cap="flat" cmpd="sng">
                      <a:solidFill>
                        <a:srgbClr val="3D85C6"/>
                      </a:solidFill>
                      <a:prstDash val="solid"/>
                      <a:round/>
                      <a:headEnd type="none" w="sm" len="sm"/>
                      <a:tailEnd type="none" w="sm" len="sm"/>
                    </a:lnR>
                    <a:lnT w="19050" cap="flat" cmpd="sng">
                      <a:solidFill>
                        <a:srgbClr val="3D85C6"/>
                      </a:solidFill>
                      <a:prstDash val="solid"/>
                      <a:round/>
                      <a:headEnd type="none" w="sm" len="sm"/>
                      <a:tailEnd type="none" w="sm" len="sm"/>
                    </a:lnT>
                    <a:lnB w="19050" cap="flat" cmpd="sng">
                      <a:solidFill>
                        <a:srgbClr val="3D85C6"/>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pic>
        <p:nvPicPr>
          <p:cNvPr id="89" name="Google Shape;89;p16" title="Points scored"/>
          <p:cNvPicPr preferRelativeResize="0"/>
          <p:nvPr/>
        </p:nvPicPr>
        <p:blipFill>
          <a:blip r:embed="rId3">
            <a:alphaModFix/>
          </a:blip>
          <a:stretch>
            <a:fillRect/>
          </a:stretch>
        </p:blipFill>
        <p:spPr>
          <a:xfrm>
            <a:off x="311700" y="1400975"/>
            <a:ext cx="5606295" cy="3466550"/>
          </a:xfrm>
          <a:prstGeom prst="rect">
            <a:avLst/>
          </a:prstGeom>
          <a:noFill/>
          <a:ln w="9525" cap="flat" cmpd="sng">
            <a:solidFill>
              <a:schemeClr val="dk2"/>
            </a:solidFill>
            <a:prstDash val="solid"/>
            <a:round/>
            <a:headEnd type="none" w="sm" len="sm"/>
            <a:tailEnd type="none" w="sm" len="sm"/>
          </a:ln>
        </p:spPr>
      </p:pic>
      <p:sp>
        <p:nvSpPr>
          <p:cNvPr id="90" name="Google Shape;90;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do you notice and wonder?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Vocabulary</a:t>
            </a:r>
            <a:endParaRPr/>
          </a:p>
        </p:txBody>
      </p:sp>
      <p:sp>
        <p:nvSpPr>
          <p:cNvPr id="96" name="Google Shape;96;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Household Income - The amount of money a family makes in 1 year. </a:t>
            </a:r>
            <a:endParaRPr/>
          </a:p>
          <a:p>
            <a:pPr marL="0" lvl="0" indent="0" algn="l" rtl="0">
              <a:spcBef>
                <a:spcPts val="1200"/>
              </a:spcBef>
              <a:spcAft>
                <a:spcPts val="0"/>
              </a:spcAft>
              <a:buNone/>
            </a:pPr>
            <a:r>
              <a:rPr lang="en"/>
              <a:t>"But my mom gets paid on Fridays, not once a year." Household income would be all the Friday paychecks added up over the course of the year.</a:t>
            </a:r>
            <a:endParaRPr/>
          </a:p>
          <a:p>
            <a:pPr marL="0" lvl="0" indent="0" algn="l" rtl="0">
              <a:spcBef>
                <a:spcPts val="1200"/>
              </a:spcBef>
              <a:spcAft>
                <a:spcPts val="12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p:nvPr/>
        </p:nvSpPr>
        <p:spPr>
          <a:xfrm>
            <a:off x="492125" y="889000"/>
            <a:ext cx="3794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graphicFrame>
        <p:nvGraphicFramePr>
          <p:cNvPr id="102" name="Google Shape;102;p18"/>
          <p:cNvGraphicFramePr/>
          <p:nvPr/>
        </p:nvGraphicFramePr>
        <p:xfrm>
          <a:off x="317500" y="1356660"/>
          <a:ext cx="8461400" cy="3548075"/>
        </p:xfrm>
        <a:graphic>
          <a:graphicData uri="http://schemas.openxmlformats.org/drawingml/2006/table">
            <a:tbl>
              <a:tblPr>
                <a:noFill/>
                <a:tableStyleId>{269614FF-5F8E-4793-8636-F3118169CCD9}</a:tableStyleId>
              </a:tblPr>
              <a:tblGrid>
                <a:gridCol w="4230700">
                  <a:extLst>
                    <a:ext uri="{9D8B030D-6E8A-4147-A177-3AD203B41FA5}">
                      <a16:colId xmlns:a16="http://schemas.microsoft.com/office/drawing/2014/main" val="20000"/>
                    </a:ext>
                  </a:extLst>
                </a:gridCol>
                <a:gridCol w="4230700">
                  <a:extLst>
                    <a:ext uri="{9D8B030D-6E8A-4147-A177-3AD203B41FA5}">
                      <a16:colId xmlns:a16="http://schemas.microsoft.com/office/drawing/2014/main" val="20001"/>
                    </a:ext>
                  </a:extLst>
                </a:gridCol>
              </a:tblGrid>
              <a:tr h="730425">
                <a:tc>
                  <a:txBody>
                    <a:bodyPr/>
                    <a:lstStyle/>
                    <a:p>
                      <a:pPr marL="0" lvl="0" indent="0" algn="l" rtl="0">
                        <a:spcBef>
                          <a:spcPts val="0"/>
                        </a:spcBef>
                        <a:spcAft>
                          <a:spcPts val="0"/>
                        </a:spcAft>
                        <a:buNone/>
                      </a:pPr>
                      <a:r>
                        <a:rPr lang="en" sz="1900" b="1">
                          <a:latin typeface="Lato"/>
                          <a:ea typeface="Lato"/>
                          <a:cs typeface="Lato"/>
                          <a:sym typeface="Lato"/>
                        </a:rPr>
                        <a:t>I noticed… </a:t>
                      </a:r>
                      <a:endParaRPr sz="1900" b="1">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sz="1900" b="1">
                          <a:latin typeface="Lato"/>
                          <a:ea typeface="Lato"/>
                          <a:cs typeface="Lato"/>
                          <a:sym typeface="Lato"/>
                        </a:rPr>
                        <a:t>I am wondering…</a:t>
                      </a:r>
                      <a:endParaRPr sz="1900" b="1">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2817650">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pic>
        <p:nvPicPr>
          <p:cNvPr id="103" name="Google Shape;103;p18"/>
          <p:cNvPicPr preferRelativeResize="0"/>
          <p:nvPr/>
        </p:nvPicPr>
        <p:blipFill>
          <a:blip r:embed="rId3">
            <a:alphaModFix/>
          </a:blip>
          <a:stretch>
            <a:fillRect/>
          </a:stretch>
        </p:blipFill>
        <p:spPr>
          <a:xfrm>
            <a:off x="2821500" y="1432850"/>
            <a:ext cx="1190028" cy="572700"/>
          </a:xfrm>
          <a:prstGeom prst="rect">
            <a:avLst/>
          </a:prstGeom>
          <a:noFill/>
          <a:ln>
            <a:noFill/>
          </a:ln>
        </p:spPr>
      </p:pic>
      <p:pic>
        <p:nvPicPr>
          <p:cNvPr id="104" name="Google Shape;104;p18"/>
          <p:cNvPicPr preferRelativeResize="0"/>
          <p:nvPr/>
        </p:nvPicPr>
        <p:blipFill>
          <a:blip r:embed="rId4">
            <a:alphaModFix/>
          </a:blip>
          <a:stretch>
            <a:fillRect/>
          </a:stretch>
        </p:blipFill>
        <p:spPr>
          <a:xfrm>
            <a:off x="7766875" y="1385113"/>
            <a:ext cx="668175" cy="668175"/>
          </a:xfrm>
          <a:prstGeom prst="rect">
            <a:avLst/>
          </a:prstGeom>
          <a:noFill/>
          <a:ln>
            <a:noFill/>
          </a:ln>
        </p:spPr>
      </p:pic>
      <p:sp>
        <p:nvSpPr>
          <p:cNvPr id="105" name="Google Shape;105;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do you notice and wonder?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graphicFrame>
        <p:nvGraphicFramePr>
          <p:cNvPr id="110" name="Google Shape;110;p19"/>
          <p:cNvGraphicFramePr/>
          <p:nvPr/>
        </p:nvGraphicFramePr>
        <p:xfrm>
          <a:off x="6207113" y="1428738"/>
          <a:ext cx="2659025" cy="3411000"/>
        </p:xfrm>
        <a:graphic>
          <a:graphicData uri="http://schemas.openxmlformats.org/drawingml/2006/table">
            <a:tbl>
              <a:tblPr>
                <a:noFill/>
                <a:tableStyleId>{269614FF-5F8E-4793-8636-F3118169CCD9}</a:tableStyleId>
              </a:tblPr>
              <a:tblGrid>
                <a:gridCol w="811425">
                  <a:extLst>
                    <a:ext uri="{9D8B030D-6E8A-4147-A177-3AD203B41FA5}">
                      <a16:colId xmlns:a16="http://schemas.microsoft.com/office/drawing/2014/main" val="20000"/>
                    </a:ext>
                  </a:extLst>
                </a:gridCol>
                <a:gridCol w="1847600">
                  <a:extLst>
                    <a:ext uri="{9D8B030D-6E8A-4147-A177-3AD203B41FA5}">
                      <a16:colId xmlns:a16="http://schemas.microsoft.com/office/drawing/2014/main" val="20001"/>
                    </a:ext>
                  </a:extLst>
                </a:gridCol>
              </a:tblGrid>
              <a:tr h="937650">
                <a:tc>
                  <a:txBody>
                    <a:bodyPr/>
                    <a:lstStyle/>
                    <a:p>
                      <a:pPr marL="0" lvl="0" indent="0" algn="l" rtl="0">
                        <a:spcBef>
                          <a:spcPts val="0"/>
                        </a:spcBef>
                        <a:spcAft>
                          <a:spcPts val="0"/>
                        </a:spcAft>
                        <a:buNone/>
                      </a:pPr>
                      <a:r>
                        <a:rPr lang="en" sz="1600" b="1">
                          <a:latin typeface="Lato"/>
                          <a:ea typeface="Lato"/>
                          <a:cs typeface="Lato"/>
                          <a:sym typeface="Lato"/>
                        </a:rPr>
                        <a:t>Year</a:t>
                      </a:r>
                      <a:endParaRPr sz="1600" b="1">
                        <a:latin typeface="Lato"/>
                        <a:ea typeface="Lato"/>
                        <a:cs typeface="Lato"/>
                        <a:sym typeface="Lato"/>
                      </a:endParaRPr>
                    </a:p>
                  </a:txBody>
                  <a:tcPr marL="91425" marR="91425" marT="91425" marB="91425">
                    <a:lnL w="19050" cap="flat" cmpd="sng">
                      <a:solidFill>
                        <a:srgbClr val="3D85C6"/>
                      </a:solidFill>
                      <a:prstDash val="solid"/>
                      <a:round/>
                      <a:headEnd type="none" w="sm" len="sm"/>
                      <a:tailEnd type="none" w="sm" len="sm"/>
                    </a:lnL>
                    <a:lnR w="19050" cap="flat" cmpd="sng">
                      <a:solidFill>
                        <a:srgbClr val="3D85C6"/>
                      </a:solidFill>
                      <a:prstDash val="solid"/>
                      <a:round/>
                      <a:headEnd type="none" w="sm" len="sm"/>
                      <a:tailEnd type="none" w="sm" len="sm"/>
                    </a:lnR>
                    <a:lnT w="19050" cap="flat" cmpd="sng">
                      <a:solidFill>
                        <a:srgbClr val="3D85C6"/>
                      </a:solidFill>
                      <a:prstDash val="solid"/>
                      <a:round/>
                      <a:headEnd type="none" w="sm" len="sm"/>
                      <a:tailEnd type="none" w="sm" len="sm"/>
                    </a:lnT>
                    <a:lnB w="19050" cap="flat" cmpd="sng">
                      <a:solidFill>
                        <a:srgbClr val="3D85C6"/>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sz="1600" b="1">
                          <a:latin typeface="Lato"/>
                          <a:ea typeface="Lato"/>
                          <a:cs typeface="Lato"/>
                          <a:sym typeface="Lato"/>
                        </a:rPr>
                        <a:t>Average Household Income</a:t>
                      </a:r>
                      <a:endParaRPr sz="1600" b="1">
                        <a:latin typeface="Lato"/>
                        <a:ea typeface="Lato"/>
                        <a:cs typeface="Lato"/>
                        <a:sym typeface="Lato"/>
                      </a:endParaRPr>
                    </a:p>
                  </a:txBody>
                  <a:tcPr marL="91425" marR="91425" marT="91425" marB="91425">
                    <a:lnL w="19050" cap="flat" cmpd="sng">
                      <a:solidFill>
                        <a:srgbClr val="3D85C6"/>
                      </a:solidFill>
                      <a:prstDash val="solid"/>
                      <a:round/>
                      <a:headEnd type="none" w="sm" len="sm"/>
                      <a:tailEnd type="none" w="sm" len="sm"/>
                    </a:lnL>
                    <a:lnR w="19050" cap="flat" cmpd="sng">
                      <a:solidFill>
                        <a:srgbClr val="3D85C6"/>
                      </a:solidFill>
                      <a:prstDash val="solid"/>
                      <a:round/>
                      <a:headEnd type="none" w="sm" len="sm"/>
                      <a:tailEnd type="none" w="sm" len="sm"/>
                    </a:lnR>
                    <a:lnT w="19050" cap="flat" cmpd="sng">
                      <a:solidFill>
                        <a:srgbClr val="3D85C6"/>
                      </a:solidFill>
                      <a:prstDash val="solid"/>
                      <a:round/>
                      <a:headEnd type="none" w="sm" len="sm"/>
                      <a:tailEnd type="none" w="sm" len="sm"/>
                    </a:lnT>
                    <a:lnB w="19050" cap="flat" cmpd="sng">
                      <a:solidFill>
                        <a:srgbClr val="3D85C6"/>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824450">
                <a:tc>
                  <a:txBody>
                    <a:bodyPr/>
                    <a:lstStyle/>
                    <a:p>
                      <a:pPr marL="0" lvl="0" indent="0" algn="l" rtl="0">
                        <a:spcBef>
                          <a:spcPts val="0"/>
                        </a:spcBef>
                        <a:spcAft>
                          <a:spcPts val="0"/>
                        </a:spcAft>
                        <a:buNone/>
                      </a:pPr>
                      <a:r>
                        <a:rPr lang="en" sz="1700">
                          <a:latin typeface="Lato"/>
                          <a:ea typeface="Lato"/>
                          <a:cs typeface="Lato"/>
                          <a:sym typeface="Lato"/>
                        </a:rPr>
                        <a:t>1999</a:t>
                      </a:r>
                      <a:endParaRPr sz="1700">
                        <a:latin typeface="Lato"/>
                        <a:ea typeface="Lato"/>
                        <a:cs typeface="Lato"/>
                        <a:sym typeface="Lato"/>
                      </a:endParaRPr>
                    </a:p>
                  </a:txBody>
                  <a:tcPr marL="91425" marR="91425" marT="91425" marB="91425" anchor="ctr">
                    <a:lnL w="19050" cap="flat" cmpd="sng">
                      <a:solidFill>
                        <a:srgbClr val="3D85C6"/>
                      </a:solidFill>
                      <a:prstDash val="solid"/>
                      <a:round/>
                      <a:headEnd type="none" w="sm" len="sm"/>
                      <a:tailEnd type="none" w="sm" len="sm"/>
                    </a:lnL>
                    <a:lnR w="19050" cap="flat" cmpd="sng">
                      <a:solidFill>
                        <a:srgbClr val="3D85C6"/>
                      </a:solidFill>
                      <a:prstDash val="solid"/>
                      <a:round/>
                      <a:headEnd type="none" w="sm" len="sm"/>
                      <a:tailEnd type="none" w="sm" len="sm"/>
                    </a:lnR>
                    <a:lnT w="19050" cap="flat" cmpd="sng">
                      <a:solidFill>
                        <a:srgbClr val="3D85C6"/>
                      </a:solidFill>
                      <a:prstDash val="solid"/>
                      <a:round/>
                      <a:headEnd type="none" w="sm" len="sm"/>
                      <a:tailEnd type="none" w="sm" len="sm"/>
                    </a:lnT>
                    <a:lnB w="19050" cap="flat" cmpd="sng">
                      <a:solidFill>
                        <a:srgbClr val="3D85C6"/>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sz="1700">
                          <a:latin typeface="Lato"/>
                          <a:ea typeface="Lato"/>
                          <a:cs typeface="Lato"/>
                          <a:sym typeface="Lato"/>
                        </a:rPr>
                        <a:t>$51,967</a:t>
                      </a:r>
                      <a:endParaRPr sz="1700">
                        <a:latin typeface="Lato"/>
                        <a:ea typeface="Lato"/>
                        <a:cs typeface="Lato"/>
                        <a:sym typeface="Lato"/>
                      </a:endParaRPr>
                    </a:p>
                  </a:txBody>
                  <a:tcPr marL="91425" marR="91425" marT="91425" marB="91425" anchor="ctr">
                    <a:lnL w="19050" cap="flat" cmpd="sng">
                      <a:solidFill>
                        <a:srgbClr val="3D85C6"/>
                      </a:solidFill>
                      <a:prstDash val="solid"/>
                      <a:round/>
                      <a:headEnd type="none" w="sm" len="sm"/>
                      <a:tailEnd type="none" w="sm" len="sm"/>
                    </a:lnL>
                    <a:lnR w="19050" cap="flat" cmpd="sng">
                      <a:solidFill>
                        <a:srgbClr val="3D85C6"/>
                      </a:solidFill>
                      <a:prstDash val="solid"/>
                      <a:round/>
                      <a:headEnd type="none" w="sm" len="sm"/>
                      <a:tailEnd type="none" w="sm" len="sm"/>
                    </a:lnR>
                    <a:lnT w="19050" cap="flat" cmpd="sng">
                      <a:solidFill>
                        <a:srgbClr val="3D85C6"/>
                      </a:solidFill>
                      <a:prstDash val="solid"/>
                      <a:round/>
                      <a:headEnd type="none" w="sm" len="sm"/>
                      <a:tailEnd type="none" w="sm" len="sm"/>
                    </a:lnT>
                    <a:lnB w="19050" cap="flat" cmpd="sng">
                      <a:solidFill>
                        <a:srgbClr val="3D85C6"/>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824450">
                <a:tc>
                  <a:txBody>
                    <a:bodyPr/>
                    <a:lstStyle/>
                    <a:p>
                      <a:pPr marL="0" lvl="0" indent="0" algn="l" rtl="0">
                        <a:spcBef>
                          <a:spcPts val="0"/>
                        </a:spcBef>
                        <a:spcAft>
                          <a:spcPts val="0"/>
                        </a:spcAft>
                        <a:buNone/>
                      </a:pPr>
                      <a:r>
                        <a:rPr lang="en" sz="1700">
                          <a:latin typeface="Lato"/>
                          <a:ea typeface="Lato"/>
                          <a:cs typeface="Lato"/>
                          <a:sym typeface="Lato"/>
                        </a:rPr>
                        <a:t>2009</a:t>
                      </a:r>
                      <a:endParaRPr sz="1700">
                        <a:latin typeface="Lato"/>
                        <a:ea typeface="Lato"/>
                        <a:cs typeface="Lato"/>
                        <a:sym typeface="Lato"/>
                      </a:endParaRPr>
                    </a:p>
                  </a:txBody>
                  <a:tcPr marL="91425" marR="91425" marT="91425" marB="91425" anchor="ctr">
                    <a:lnL w="19050" cap="flat" cmpd="sng">
                      <a:solidFill>
                        <a:srgbClr val="3D85C6"/>
                      </a:solidFill>
                      <a:prstDash val="solid"/>
                      <a:round/>
                      <a:headEnd type="none" w="sm" len="sm"/>
                      <a:tailEnd type="none" w="sm" len="sm"/>
                    </a:lnL>
                    <a:lnR w="19050" cap="flat" cmpd="sng">
                      <a:solidFill>
                        <a:srgbClr val="3D85C6"/>
                      </a:solidFill>
                      <a:prstDash val="solid"/>
                      <a:round/>
                      <a:headEnd type="none" w="sm" len="sm"/>
                      <a:tailEnd type="none" w="sm" len="sm"/>
                    </a:lnR>
                    <a:lnT w="19050" cap="flat" cmpd="sng">
                      <a:solidFill>
                        <a:srgbClr val="3D85C6"/>
                      </a:solidFill>
                      <a:prstDash val="solid"/>
                      <a:round/>
                      <a:headEnd type="none" w="sm" len="sm"/>
                      <a:tailEnd type="none" w="sm" len="sm"/>
                    </a:lnT>
                    <a:lnB w="19050" cap="flat" cmpd="sng">
                      <a:solidFill>
                        <a:srgbClr val="3D85C6"/>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sz="1700">
                          <a:latin typeface="Lato"/>
                          <a:ea typeface="Lato"/>
                          <a:cs typeface="Lato"/>
                          <a:sym typeface="Lato"/>
                        </a:rPr>
                        <a:t>$56,276</a:t>
                      </a:r>
                      <a:endParaRPr sz="1700">
                        <a:latin typeface="Lato"/>
                        <a:ea typeface="Lato"/>
                        <a:cs typeface="Lato"/>
                        <a:sym typeface="Lato"/>
                      </a:endParaRPr>
                    </a:p>
                  </a:txBody>
                  <a:tcPr marL="91425" marR="91425" marT="91425" marB="91425" anchor="ctr">
                    <a:lnL w="19050" cap="flat" cmpd="sng">
                      <a:solidFill>
                        <a:srgbClr val="3D85C6"/>
                      </a:solidFill>
                      <a:prstDash val="solid"/>
                      <a:round/>
                      <a:headEnd type="none" w="sm" len="sm"/>
                      <a:tailEnd type="none" w="sm" len="sm"/>
                    </a:lnL>
                    <a:lnR w="19050" cap="flat" cmpd="sng">
                      <a:solidFill>
                        <a:srgbClr val="3D85C6"/>
                      </a:solidFill>
                      <a:prstDash val="solid"/>
                      <a:round/>
                      <a:headEnd type="none" w="sm" len="sm"/>
                      <a:tailEnd type="none" w="sm" len="sm"/>
                    </a:lnR>
                    <a:lnT w="19050" cap="flat" cmpd="sng">
                      <a:solidFill>
                        <a:srgbClr val="3D85C6"/>
                      </a:solidFill>
                      <a:prstDash val="solid"/>
                      <a:round/>
                      <a:headEnd type="none" w="sm" len="sm"/>
                      <a:tailEnd type="none" w="sm" len="sm"/>
                    </a:lnT>
                    <a:lnB w="19050" cap="flat" cmpd="sng">
                      <a:solidFill>
                        <a:srgbClr val="3D85C6"/>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824450">
                <a:tc>
                  <a:txBody>
                    <a:bodyPr/>
                    <a:lstStyle/>
                    <a:p>
                      <a:pPr marL="0" lvl="0" indent="0" algn="l" rtl="0">
                        <a:spcBef>
                          <a:spcPts val="0"/>
                        </a:spcBef>
                        <a:spcAft>
                          <a:spcPts val="0"/>
                        </a:spcAft>
                        <a:buNone/>
                      </a:pPr>
                      <a:r>
                        <a:rPr lang="en" sz="1700">
                          <a:latin typeface="Lato"/>
                          <a:ea typeface="Lato"/>
                          <a:cs typeface="Lato"/>
                          <a:sym typeface="Lato"/>
                        </a:rPr>
                        <a:t>2019</a:t>
                      </a:r>
                      <a:endParaRPr sz="1700">
                        <a:latin typeface="Lato"/>
                        <a:ea typeface="Lato"/>
                        <a:cs typeface="Lato"/>
                        <a:sym typeface="Lato"/>
                      </a:endParaRPr>
                    </a:p>
                  </a:txBody>
                  <a:tcPr marL="91425" marR="91425" marT="91425" marB="91425" anchor="ctr">
                    <a:lnL w="19050" cap="flat" cmpd="sng">
                      <a:solidFill>
                        <a:srgbClr val="3D85C6"/>
                      </a:solidFill>
                      <a:prstDash val="solid"/>
                      <a:round/>
                      <a:headEnd type="none" w="sm" len="sm"/>
                      <a:tailEnd type="none" w="sm" len="sm"/>
                    </a:lnL>
                    <a:lnR w="19050" cap="flat" cmpd="sng">
                      <a:solidFill>
                        <a:srgbClr val="3D85C6"/>
                      </a:solidFill>
                      <a:prstDash val="solid"/>
                      <a:round/>
                      <a:headEnd type="none" w="sm" len="sm"/>
                      <a:tailEnd type="none" w="sm" len="sm"/>
                    </a:lnR>
                    <a:lnT w="19050" cap="flat" cmpd="sng">
                      <a:solidFill>
                        <a:srgbClr val="3D85C6"/>
                      </a:solidFill>
                      <a:prstDash val="solid"/>
                      <a:round/>
                      <a:headEnd type="none" w="sm" len="sm"/>
                      <a:tailEnd type="none" w="sm" len="sm"/>
                    </a:lnT>
                    <a:lnB w="19050" cap="flat" cmpd="sng">
                      <a:solidFill>
                        <a:srgbClr val="3D85C6"/>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sz="1700">
                          <a:latin typeface="Lato"/>
                          <a:ea typeface="Lato"/>
                          <a:cs typeface="Lato"/>
                          <a:sym typeface="Lato"/>
                        </a:rPr>
                        <a:t>$68,927</a:t>
                      </a:r>
                      <a:endParaRPr sz="1700">
                        <a:latin typeface="Lato"/>
                        <a:ea typeface="Lato"/>
                        <a:cs typeface="Lato"/>
                        <a:sym typeface="Lato"/>
                      </a:endParaRPr>
                    </a:p>
                  </a:txBody>
                  <a:tcPr marL="91425" marR="91425" marT="91425" marB="91425" anchor="ctr">
                    <a:lnL w="19050" cap="flat" cmpd="sng">
                      <a:solidFill>
                        <a:srgbClr val="3D85C6"/>
                      </a:solidFill>
                      <a:prstDash val="solid"/>
                      <a:round/>
                      <a:headEnd type="none" w="sm" len="sm"/>
                      <a:tailEnd type="none" w="sm" len="sm"/>
                    </a:lnL>
                    <a:lnR w="19050" cap="flat" cmpd="sng">
                      <a:solidFill>
                        <a:srgbClr val="3D85C6"/>
                      </a:solidFill>
                      <a:prstDash val="solid"/>
                      <a:round/>
                      <a:headEnd type="none" w="sm" len="sm"/>
                      <a:tailEnd type="none" w="sm" len="sm"/>
                    </a:lnR>
                    <a:lnT w="19050" cap="flat" cmpd="sng">
                      <a:solidFill>
                        <a:srgbClr val="3D85C6"/>
                      </a:solidFill>
                      <a:prstDash val="solid"/>
                      <a:round/>
                      <a:headEnd type="none" w="sm" len="sm"/>
                      <a:tailEnd type="none" w="sm" len="sm"/>
                    </a:lnT>
                    <a:lnB w="19050" cap="flat" cmpd="sng">
                      <a:solidFill>
                        <a:srgbClr val="3D85C6"/>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pic>
        <p:nvPicPr>
          <p:cNvPr id="111" name="Google Shape;111;p19" title="Points scored"/>
          <p:cNvPicPr preferRelativeResize="0"/>
          <p:nvPr/>
        </p:nvPicPr>
        <p:blipFill>
          <a:blip r:embed="rId3">
            <a:alphaModFix/>
          </a:blip>
          <a:stretch>
            <a:fillRect/>
          </a:stretch>
        </p:blipFill>
        <p:spPr>
          <a:xfrm>
            <a:off x="311700" y="1400975"/>
            <a:ext cx="5606295" cy="3466550"/>
          </a:xfrm>
          <a:prstGeom prst="rect">
            <a:avLst/>
          </a:prstGeom>
          <a:noFill/>
          <a:ln w="9525" cap="flat" cmpd="sng">
            <a:solidFill>
              <a:schemeClr val="dk2"/>
            </a:solidFill>
            <a:prstDash val="solid"/>
            <a:round/>
            <a:headEnd type="none" w="sm" len="sm"/>
            <a:tailEnd type="none" w="sm" len="sm"/>
          </a:ln>
        </p:spPr>
      </p:pic>
      <p:sp>
        <p:nvSpPr>
          <p:cNvPr id="112" name="Google Shape;11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questions can we answer with this data?</a:t>
            </a:r>
            <a:endParaRPr/>
          </a:p>
        </p:txBody>
      </p:sp>
      <p:pic>
        <p:nvPicPr>
          <p:cNvPr id="113" name="Google Shape;113;p19"/>
          <p:cNvPicPr preferRelativeResize="0"/>
          <p:nvPr/>
        </p:nvPicPr>
        <p:blipFill>
          <a:blip r:embed="rId4">
            <a:alphaModFix/>
          </a:blip>
          <a:stretch>
            <a:fillRect/>
          </a:stretch>
        </p:blipFill>
        <p:spPr>
          <a:xfrm>
            <a:off x="9420020" y="445025"/>
            <a:ext cx="1272076" cy="1428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311700" y="445025"/>
            <a:ext cx="6853500" cy="94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420" b="1" dirty="0"/>
              <a:t>City planners need your helping answering </a:t>
            </a:r>
            <a:br>
              <a:rPr lang="en" sz="2420" b="1" dirty="0"/>
            </a:br>
            <a:r>
              <a:rPr lang="en" sz="2420" b="1" dirty="0"/>
              <a:t>these questions:</a:t>
            </a:r>
            <a:endParaRPr sz="2420" b="1" dirty="0"/>
          </a:p>
        </p:txBody>
      </p:sp>
      <p:sp>
        <p:nvSpPr>
          <p:cNvPr id="119" name="Google Shape;119;p20"/>
          <p:cNvSpPr txBox="1">
            <a:spLocks noGrp="1"/>
          </p:cNvSpPr>
          <p:nvPr>
            <p:ph type="body" idx="1"/>
          </p:nvPr>
        </p:nvSpPr>
        <p:spPr>
          <a:xfrm>
            <a:off x="311700" y="1389125"/>
            <a:ext cx="7458600" cy="3179700"/>
          </a:xfrm>
          <a:prstGeom prst="rect">
            <a:avLst/>
          </a:prstGeom>
        </p:spPr>
        <p:txBody>
          <a:bodyPr spcFirstLastPara="1" wrap="square" lIns="91425" tIns="91425" rIns="91425" bIns="91425" anchor="t" anchorCtr="0">
            <a:normAutofit/>
          </a:bodyPr>
          <a:lstStyle/>
          <a:p>
            <a:pPr marL="457200" lvl="0" indent="-368300" algn="l" rtl="0">
              <a:spcBef>
                <a:spcPts val="0"/>
              </a:spcBef>
              <a:spcAft>
                <a:spcPts val="0"/>
              </a:spcAft>
              <a:buClr>
                <a:srgbClr val="FFFFFF"/>
              </a:buClr>
              <a:buSzPts val="2200"/>
              <a:buChar char="★"/>
            </a:pPr>
            <a:r>
              <a:rPr lang="en" sz="2200">
                <a:solidFill>
                  <a:srgbClr val="FFFFFF"/>
                </a:solidFill>
              </a:rPr>
              <a:t>How much more does a home in Washington state cost in 2019 than it did in 1999?</a:t>
            </a:r>
            <a:endParaRPr sz="2200">
              <a:solidFill>
                <a:srgbClr val="FFFFFF"/>
              </a:solidFill>
            </a:endParaRPr>
          </a:p>
          <a:p>
            <a:pPr marL="457200" lvl="0" indent="-368300" algn="l" rtl="0">
              <a:spcBef>
                <a:spcPts val="1000"/>
              </a:spcBef>
              <a:spcAft>
                <a:spcPts val="0"/>
              </a:spcAft>
              <a:buClr>
                <a:srgbClr val="FFFFFF"/>
              </a:buClr>
              <a:buSzPts val="2200"/>
              <a:buChar char="★"/>
            </a:pPr>
            <a:r>
              <a:rPr lang="en" sz="2200">
                <a:solidFill>
                  <a:srgbClr val="FFFFFF"/>
                </a:solidFill>
              </a:rPr>
              <a:t>How much more income do families have in 2019 than they did in 1999?</a:t>
            </a:r>
            <a:endParaRPr sz="2200">
              <a:solidFill>
                <a:srgbClr val="FFFFFF"/>
              </a:solidFill>
            </a:endParaRPr>
          </a:p>
          <a:p>
            <a:pPr marL="457200" lvl="0" indent="-368300" algn="l" rtl="0">
              <a:spcBef>
                <a:spcPts val="1000"/>
              </a:spcBef>
              <a:spcAft>
                <a:spcPts val="0"/>
              </a:spcAft>
              <a:buClr>
                <a:srgbClr val="FFFFFF"/>
              </a:buClr>
              <a:buSzPts val="2200"/>
              <a:buChar char="★"/>
            </a:pPr>
            <a:r>
              <a:rPr lang="en" sz="2200">
                <a:solidFill>
                  <a:srgbClr val="FFFFFF"/>
                </a:solidFill>
              </a:rPr>
              <a:t>Do you think the increase in income is enough compared to the increase in housing costs?</a:t>
            </a:r>
            <a:endParaRPr>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What do you need to solve this problem?</a:t>
            </a:r>
            <a:endParaRPr b="1"/>
          </a:p>
        </p:txBody>
      </p:sp>
      <p:sp>
        <p:nvSpPr>
          <p:cNvPr id="125" name="Google Shape;125;p21"/>
          <p:cNvSpPr txBox="1">
            <a:spLocks noGrp="1"/>
          </p:cNvSpPr>
          <p:nvPr>
            <p:ph type="body" idx="1"/>
          </p:nvPr>
        </p:nvSpPr>
        <p:spPr>
          <a:xfrm>
            <a:off x="311700" y="1152475"/>
            <a:ext cx="8520600" cy="3416400"/>
          </a:xfrm>
          <a:prstGeom prst="rect">
            <a:avLst/>
          </a:prstGeom>
          <a:ln>
            <a:noFill/>
          </a:ln>
        </p:spPr>
        <p:txBody>
          <a:bodyPr spcFirstLastPara="1" wrap="square" lIns="91425" tIns="91425" rIns="91425" bIns="91425" anchor="t" anchorCtr="0">
            <a:normAutofit/>
          </a:bodyPr>
          <a:lstStyle/>
          <a:p>
            <a:pPr marL="457200" lvl="0" indent="-374650" algn="l" rtl="0">
              <a:spcBef>
                <a:spcPts val="0"/>
              </a:spcBef>
              <a:spcAft>
                <a:spcPts val="0"/>
              </a:spcAft>
              <a:buClr>
                <a:schemeClr val="lt1"/>
              </a:buClr>
              <a:buSzPts val="2300"/>
              <a:buChar char="★"/>
            </a:pPr>
            <a:r>
              <a:rPr lang="en" sz="2300">
                <a:solidFill>
                  <a:schemeClr val="lt1"/>
                </a:solidFill>
              </a:rPr>
              <a:t>Relevant data</a:t>
            </a:r>
            <a:endParaRPr sz="2300">
              <a:solidFill>
                <a:schemeClr val="lt1"/>
              </a:solidFill>
            </a:endParaRPr>
          </a:p>
          <a:p>
            <a:pPr marL="914400" lvl="1" indent="-374650" algn="l" rtl="0">
              <a:spcBef>
                <a:spcPts val="1000"/>
              </a:spcBef>
              <a:spcAft>
                <a:spcPts val="0"/>
              </a:spcAft>
              <a:buClr>
                <a:schemeClr val="lt1"/>
              </a:buClr>
              <a:buSzPts val="2300"/>
              <a:buChar char="○"/>
            </a:pPr>
            <a:r>
              <a:rPr lang="en" sz="2300">
                <a:solidFill>
                  <a:schemeClr val="lt1"/>
                </a:solidFill>
              </a:rPr>
              <a:t>Which numbers do you need?</a:t>
            </a:r>
            <a:endParaRPr sz="2300">
              <a:solidFill>
                <a:schemeClr val="lt1"/>
              </a:solidFill>
            </a:endParaRPr>
          </a:p>
          <a:p>
            <a:pPr marL="457200" lvl="0" indent="-374650" algn="l" rtl="0">
              <a:spcBef>
                <a:spcPts val="1000"/>
              </a:spcBef>
              <a:spcAft>
                <a:spcPts val="0"/>
              </a:spcAft>
              <a:buClr>
                <a:schemeClr val="lt1"/>
              </a:buClr>
              <a:buSzPts val="2300"/>
              <a:buChar char="★"/>
            </a:pPr>
            <a:r>
              <a:rPr lang="en" sz="2300">
                <a:solidFill>
                  <a:schemeClr val="lt1"/>
                </a:solidFill>
              </a:rPr>
              <a:t>Strategies for finding “How many more?”</a:t>
            </a:r>
            <a:endParaRPr sz="2300">
              <a:solidFill>
                <a:schemeClr val="lt1"/>
              </a:solidFill>
            </a:endParaRPr>
          </a:p>
          <a:p>
            <a:pPr marL="457200" lvl="0" indent="-374650" algn="l" rtl="0">
              <a:spcBef>
                <a:spcPts val="1000"/>
              </a:spcBef>
              <a:spcAft>
                <a:spcPts val="0"/>
              </a:spcAft>
              <a:buClr>
                <a:schemeClr val="lt1"/>
              </a:buClr>
              <a:buSzPts val="2300"/>
              <a:buChar char="★"/>
            </a:pPr>
            <a:r>
              <a:rPr lang="en" sz="2300">
                <a:solidFill>
                  <a:schemeClr val="lt1"/>
                </a:solidFill>
              </a:rPr>
              <a:t>Strategies for comparing numbers</a:t>
            </a:r>
            <a:endParaRPr sz="2300">
              <a:solidFill>
                <a:schemeClr val="lt1"/>
              </a:solidFill>
            </a:endParaRPr>
          </a:p>
          <a:p>
            <a:pPr marL="457200" lvl="0" indent="-374650" algn="l" rtl="0">
              <a:spcBef>
                <a:spcPts val="1000"/>
              </a:spcBef>
              <a:spcAft>
                <a:spcPts val="0"/>
              </a:spcAft>
              <a:buClr>
                <a:schemeClr val="lt1"/>
              </a:buClr>
              <a:buSzPts val="2300"/>
              <a:buChar char="★"/>
            </a:pPr>
            <a:r>
              <a:rPr lang="en" sz="2300">
                <a:solidFill>
                  <a:schemeClr val="lt1"/>
                </a:solidFill>
              </a:rPr>
              <a:t>Materials and supplies</a:t>
            </a:r>
            <a:endParaRPr sz="2300">
              <a:solidFill>
                <a:schemeClr val="lt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234350"/>
      </a:dk1>
      <a:lt1>
        <a:srgbClr val="FFFFFF"/>
      </a:lt1>
      <a:dk2>
        <a:srgbClr val="FFFFFF"/>
      </a:dk2>
      <a:lt2>
        <a:srgbClr val="EEEEEE"/>
      </a:lt2>
      <a:accent1>
        <a:srgbClr val="9FC23A"/>
      </a:accent1>
      <a:accent2>
        <a:srgbClr val="FBAD17"/>
      </a:accent2>
      <a:accent3>
        <a:srgbClr val="F26921"/>
      </a:accent3>
      <a:accent4>
        <a:srgbClr val="9FC23A"/>
      </a:accent4>
      <a:accent5>
        <a:srgbClr val="BFD4D7"/>
      </a:accent5>
      <a:accent6>
        <a:srgbClr val="FBAD17"/>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96B1A9E55D56245B650D2153B67D5EB" ma:contentTypeVersion="16" ma:contentTypeDescription="Create a new document." ma:contentTypeScope="" ma:versionID="9a4274c002c3e21fe1dc2f4cbd38ec74">
  <xsd:schema xmlns:xsd="http://www.w3.org/2001/XMLSchema" xmlns:xs="http://www.w3.org/2001/XMLSchema" xmlns:p="http://schemas.microsoft.com/office/2006/metadata/properties" xmlns:ns2="b4615043-0953-40f0-b552-beb50d03437e" xmlns:ns3="c55b3bb5-80c2-477b-9cd7-7ce0abcb6fe5" targetNamespace="http://schemas.microsoft.com/office/2006/metadata/properties" ma:root="true" ma:fieldsID="e691dc91264191bc39dbe4c62555b6a6" ns2:_="" ns3:_="">
    <xsd:import namespace="b4615043-0953-40f0-b552-beb50d03437e"/>
    <xsd:import namespace="c55b3bb5-80c2-477b-9cd7-7ce0abcb6fe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615043-0953-40f0-b552-beb50d03437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13c615c-052f-4139-b716-6714c17f8fb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55b3bb5-80c2-477b-9cd7-7ce0abcb6fe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b303d496-115a-4d25-b5de-28b41a64acfc}" ma:internalName="TaxCatchAll" ma:showField="CatchAllData" ma:web="c55b3bb5-80c2-477b-9cd7-7ce0abcb6f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55b3bb5-80c2-477b-9cd7-7ce0abcb6fe5" xsi:nil="true"/>
    <lcf76f155ced4ddcb4097134ff3c332f xmlns="b4615043-0953-40f0-b552-beb50d03437e">
      <Terms xmlns="http://schemas.microsoft.com/office/infopath/2007/PartnerControls"/>
    </lcf76f155ced4ddcb4097134ff3c332f>
    <SharedWithUsers xmlns="c55b3bb5-80c2-477b-9cd7-7ce0abcb6fe5">
      <UserInfo>
        <DisplayName>Katie Hatam</DisplayName>
        <AccountId>966</AccountId>
        <AccountType/>
      </UserInfo>
      <UserInfo>
        <DisplayName>Denise Buck</DisplayName>
        <AccountId>12</AccountId>
        <AccountType/>
      </UserInfo>
    </SharedWithUsers>
  </documentManagement>
</p:properties>
</file>

<file path=customXml/itemProps1.xml><?xml version="1.0" encoding="utf-8"?>
<ds:datastoreItem xmlns:ds="http://schemas.openxmlformats.org/officeDocument/2006/customXml" ds:itemID="{A91C14DB-F0FD-4948-A08B-26CF9D7B542C}">
  <ds:schemaRefs>
    <ds:schemaRef ds:uri="http://schemas.microsoft.com/sharepoint/v3/contenttype/forms"/>
  </ds:schemaRefs>
</ds:datastoreItem>
</file>

<file path=customXml/itemProps2.xml><?xml version="1.0" encoding="utf-8"?>
<ds:datastoreItem xmlns:ds="http://schemas.openxmlformats.org/officeDocument/2006/customXml" ds:itemID="{F384AB7F-9621-4463-85E9-D6A053277E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615043-0953-40f0-b552-beb50d03437e"/>
    <ds:schemaRef ds:uri="c55b3bb5-80c2-477b-9cd7-7ce0abcb6f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BBB0339-6283-4F60-A426-3475220B3928}">
  <ds:schemaRefs>
    <ds:schemaRef ds:uri="http://purl.org/dc/dcmitype/"/>
    <ds:schemaRef ds:uri="http://purl.org/dc/elements/1.1/"/>
    <ds:schemaRef ds:uri="c55b3bb5-80c2-477b-9cd7-7ce0abcb6fe5"/>
    <ds:schemaRef ds:uri="http://schemas.microsoft.com/office/2006/documentManagement/types"/>
    <ds:schemaRef ds:uri="http://purl.org/dc/terms/"/>
    <ds:schemaRef ds:uri="http://www.w3.org/XML/1998/namespace"/>
    <ds:schemaRef ds:uri="b4615043-0953-40f0-b552-beb50d03437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31</TotalTime>
  <Words>851</Words>
  <Application>Microsoft Office PowerPoint</Application>
  <PresentationFormat>On-screen Show (16:9)</PresentationFormat>
  <Paragraphs>147</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Lato</vt:lpstr>
      <vt:lpstr>Simple Light</vt:lpstr>
      <vt:lpstr>Housing our Community</vt:lpstr>
      <vt:lpstr>PowerPoint Presentation</vt:lpstr>
      <vt:lpstr>What do you notice and wonder?</vt:lpstr>
      <vt:lpstr>What do you notice and wonder?</vt:lpstr>
      <vt:lpstr>Vocabulary</vt:lpstr>
      <vt:lpstr>What do you notice and wonder?</vt:lpstr>
      <vt:lpstr>What questions can we answer with this data?</vt:lpstr>
      <vt:lpstr>City planners need your helping answering  these questions:</vt:lpstr>
      <vt:lpstr>What do you need to solve this problem?</vt:lpstr>
      <vt:lpstr>Helpful Information and Tools</vt:lpstr>
      <vt:lpstr>Remember to talk about your ideas with each other!</vt:lpstr>
      <vt:lpstr>Resolution</vt:lpstr>
      <vt:lpstr>Resolution</vt:lpstr>
      <vt:lpstr>Resolution</vt:lpstr>
      <vt:lpstr>Resolution</vt:lpstr>
      <vt:lpstr>Self Reflection What did you learn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the  Problem?</dc:title>
  <dc:creator>Megan Rivard</dc:creator>
  <cp:lastModifiedBy>Megan Rivard</cp:lastModifiedBy>
  <cp:revision>1</cp:revision>
  <dcterms:modified xsi:type="dcterms:W3CDTF">2022-06-29T18:33:20Z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0x010100E96B1A9E55D56245B650D2153B67D5EB</vt:lpwstr>
  </property>
  <property fmtid="{D5CDD505-2E9C-101B-9397-08002B2CF9AE}" pid="3" name="MediaServiceImageTags">
    <vt:lpwstr/>
  </property>
</Properties>
</file>