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Lato" panose="020F050202020403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BDC725-8E9C-426D-B60B-56FA5B2AED90}">
  <a:tblStyle styleId="{CCBDC725-8E9C-426D-B60B-56FA5B2AED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f4ca2adf7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f4ca2adf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d4726fb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2d4726fb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d4726fba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2d4726fba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d4726fba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2d4726fba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d4726fbaf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d4726fba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f4ca2adf7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f4ca2adf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f4ca2adf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1f4ca2adf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d4726fbaf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2d4726fba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Desmos graph:</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https://www.desmos.com/calculator/yrjf6j8w9v</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d4726fbaf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2d4726fba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Desmos graph:</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https://www.desmos.com/calculator/yrjf6j8w9v</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6c5ebd012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6c5ebd01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f463cbe7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f463cbe7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6c5ebd012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16c5ebd01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6c5ebd012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6c5ebd01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6c5ebd01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16c5ebd01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2d4726fbaf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2d4726fba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d4726fbaf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d4726fba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d4726fbaf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2d4726fba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d4726fbaf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d4726fba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d4726fbaf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2d4726fbaf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2d4726fba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2d4726fba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2d4726fbaf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2d4726fbaf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6c5ebd012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6c5ebd012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2d4726fbaf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2d4726fba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2d4726fbaf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2d4726fbaf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2d4726fbaf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2d4726fbaf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Desmos graph:</a:t>
            </a:r>
            <a:endParaRPr/>
          </a:p>
          <a:p>
            <a:pPr marL="0" lvl="0" indent="0" algn="l" rtl="0">
              <a:spcBef>
                <a:spcPts val="0"/>
              </a:spcBef>
              <a:spcAft>
                <a:spcPts val="0"/>
              </a:spcAft>
              <a:buNone/>
            </a:pPr>
            <a:r>
              <a:rPr lang="en"/>
              <a:t>https://www.desmos.com/calculator/ln6le7emnd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d4726fbaf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2d4726fba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2d4726fbaf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2d4726fbaf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37d10d3c90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37d10d3c90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37d10d3c9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37d10d3c9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2d4726fbaf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2d4726fbaf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37d10d3c90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37d10d3c90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d4726fbaf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2d4726fbaf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531cc6b9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2531cc6b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2d4726fbaf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2d4726fba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f4ca2adf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f4ca2adf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d4726fbaf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2d4726fba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6c5ebd01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6c5ebd01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6c5ebd012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6c5ebd01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6c5ebd012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6c5ebd012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2" name="Google Shape;6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1"/>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7" name="Google Shape;6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3"/>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18" name="Google Shape;18;p3"/>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24" name="Google Shape;24;p4"/>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gradFill>
          <a:gsLst>
            <a:gs pos="0">
              <a:srgbClr val="B9D36B"/>
            </a:gs>
            <a:gs pos="100000">
              <a:srgbClr val="748A32"/>
            </a:gs>
          </a:gsLst>
          <a:lin ang="5400012" scaled="0"/>
        </a:gra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000000"/>
              </a:buClr>
              <a:buSzPts val="1800"/>
              <a:buChar char="●"/>
              <a:defRPr>
                <a:solidFill>
                  <a:srgbClr val="000000"/>
                </a:solidFill>
              </a:defRPr>
            </a:lvl1pPr>
            <a:lvl2pPr marL="914400" lvl="1" indent="-317500" rtl="0">
              <a:spcBef>
                <a:spcPts val="0"/>
              </a:spcBef>
              <a:spcAft>
                <a:spcPts val="0"/>
              </a:spcAft>
              <a:buClr>
                <a:srgbClr val="000000"/>
              </a:buClr>
              <a:buSzPts val="1400"/>
              <a:buChar char="○"/>
              <a:defRPr>
                <a:solidFill>
                  <a:srgbClr val="000000"/>
                </a:solidFill>
              </a:defRPr>
            </a:lvl2pPr>
            <a:lvl3pPr marL="1371600" lvl="2" indent="-317500" rtl="0">
              <a:spcBef>
                <a:spcPts val="0"/>
              </a:spcBef>
              <a:spcAft>
                <a:spcPts val="0"/>
              </a:spcAft>
              <a:buClr>
                <a:srgbClr val="000000"/>
              </a:buClr>
              <a:buSzPts val="1400"/>
              <a:buChar char="■"/>
              <a:defRPr>
                <a:solidFill>
                  <a:srgbClr val="000000"/>
                </a:solidFill>
              </a:defRPr>
            </a:lvl3pPr>
            <a:lvl4pPr marL="1828800" lvl="3" indent="-317500" rtl="0">
              <a:spcBef>
                <a:spcPts val="0"/>
              </a:spcBef>
              <a:spcAft>
                <a:spcPts val="0"/>
              </a:spcAft>
              <a:buClr>
                <a:srgbClr val="000000"/>
              </a:buClr>
              <a:buSzPts val="1400"/>
              <a:buChar char="●"/>
              <a:defRPr>
                <a:solidFill>
                  <a:srgbClr val="000000"/>
                </a:solidFill>
              </a:defRPr>
            </a:lvl4pPr>
            <a:lvl5pPr marL="2286000" lvl="4" indent="-317500" rtl="0">
              <a:spcBef>
                <a:spcPts val="0"/>
              </a:spcBef>
              <a:spcAft>
                <a:spcPts val="0"/>
              </a:spcAft>
              <a:buClr>
                <a:srgbClr val="000000"/>
              </a:buClr>
              <a:buSzPts val="1400"/>
              <a:buChar char="○"/>
              <a:defRPr>
                <a:solidFill>
                  <a:srgbClr val="000000"/>
                </a:solidFill>
              </a:defRPr>
            </a:lvl5pPr>
            <a:lvl6pPr marL="2743200" lvl="5" indent="-317500" rtl="0">
              <a:spcBef>
                <a:spcPts val="0"/>
              </a:spcBef>
              <a:spcAft>
                <a:spcPts val="0"/>
              </a:spcAft>
              <a:buClr>
                <a:srgbClr val="000000"/>
              </a:buClr>
              <a:buSzPts val="1400"/>
              <a:buChar char="■"/>
              <a:defRPr>
                <a:solidFill>
                  <a:srgbClr val="000000"/>
                </a:solidFill>
              </a:defRPr>
            </a:lvl6pPr>
            <a:lvl7pPr marL="3200400" lvl="6" indent="-317500" rtl="0">
              <a:spcBef>
                <a:spcPts val="0"/>
              </a:spcBef>
              <a:spcAft>
                <a:spcPts val="0"/>
              </a:spcAft>
              <a:buClr>
                <a:srgbClr val="000000"/>
              </a:buClr>
              <a:buSzPts val="1400"/>
              <a:buChar char="●"/>
              <a:defRPr>
                <a:solidFill>
                  <a:srgbClr val="000000"/>
                </a:solidFill>
              </a:defRPr>
            </a:lvl7pPr>
            <a:lvl8pPr marL="3657600" lvl="7" indent="-317500" rtl="0">
              <a:spcBef>
                <a:spcPts val="0"/>
              </a:spcBef>
              <a:spcAft>
                <a:spcPts val="0"/>
              </a:spcAft>
              <a:buClr>
                <a:srgbClr val="000000"/>
              </a:buClr>
              <a:buSzPts val="1400"/>
              <a:buChar char="○"/>
              <a:defRPr>
                <a:solidFill>
                  <a:srgbClr val="000000"/>
                </a:solidFill>
              </a:defRPr>
            </a:lvl8pPr>
            <a:lvl9pPr marL="4114800" lvl="8" indent="-317500" rtl="0">
              <a:spcBef>
                <a:spcPts val="0"/>
              </a:spcBef>
              <a:spcAft>
                <a:spcPts val="0"/>
              </a:spcAft>
              <a:buClr>
                <a:srgbClr val="000000"/>
              </a:buClr>
              <a:buSzPts val="1400"/>
              <a:buChar char="■"/>
              <a:defRPr>
                <a:solidFill>
                  <a:srgbClr val="000000"/>
                </a:solidFill>
              </a:defRPr>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5"/>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30" name="Google Shape;30;p5"/>
          <p:cNvSpPr/>
          <p:nvPr/>
        </p:nvSpPr>
        <p:spPr>
          <a:xfrm>
            <a:off x="8023875" y="-68393"/>
            <a:ext cx="378972" cy="996246"/>
          </a:xfrm>
          <a:prstGeom prst="flowChartDocument">
            <a:avLst/>
          </a:prstGeom>
          <a:solidFill>
            <a:schemeClr val="dk1"/>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37" name="Google Shape;37;p6"/>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1" name="Google Shape;41;p7"/>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42" name="Google Shape;42;p7"/>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5" name="Google Shape;45;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6" name="Google Shape;4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48" name="Google Shape;48;p8"/>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53" name="Google Shape;53;p9"/>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7" name="Google Shape;57;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9" name="Google Shape;5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376A7E"/>
            </a:gs>
            <a:gs pos="100000">
              <a:srgbClr val="111D21"/>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lvl1pPr lvl="0">
              <a:spcBef>
                <a:spcPts val="0"/>
              </a:spcBef>
              <a:spcAft>
                <a:spcPts val="0"/>
              </a:spcAft>
              <a:buClr>
                <a:schemeClr val="lt2"/>
              </a:buClr>
              <a:buSzPts val="2800"/>
              <a:buFont typeface="Lato"/>
              <a:buNone/>
              <a:defRPr sz="2800" b="1">
                <a:solidFill>
                  <a:schemeClr val="lt2"/>
                </a:solidFill>
                <a:latin typeface="Lato"/>
                <a:ea typeface="Lato"/>
                <a:cs typeface="Lato"/>
                <a:sym typeface="Lato"/>
              </a:defRPr>
            </a:lvl1pPr>
            <a:lvl2pPr lvl="1">
              <a:spcBef>
                <a:spcPts val="0"/>
              </a:spcBef>
              <a:spcAft>
                <a:spcPts val="0"/>
              </a:spcAft>
              <a:buClr>
                <a:schemeClr val="lt2"/>
              </a:buClr>
              <a:buSzPts val="2800"/>
              <a:buFont typeface="Lato"/>
              <a:buNone/>
              <a:defRPr sz="2800" b="1">
                <a:solidFill>
                  <a:schemeClr val="lt2"/>
                </a:solidFill>
                <a:latin typeface="Lato"/>
                <a:ea typeface="Lato"/>
                <a:cs typeface="Lato"/>
                <a:sym typeface="Lato"/>
              </a:defRPr>
            </a:lvl2pPr>
            <a:lvl3pPr lvl="2">
              <a:spcBef>
                <a:spcPts val="0"/>
              </a:spcBef>
              <a:spcAft>
                <a:spcPts val="0"/>
              </a:spcAft>
              <a:buClr>
                <a:schemeClr val="lt2"/>
              </a:buClr>
              <a:buSzPts val="2800"/>
              <a:buFont typeface="Lato"/>
              <a:buNone/>
              <a:defRPr sz="2800" b="1">
                <a:solidFill>
                  <a:schemeClr val="lt2"/>
                </a:solidFill>
                <a:latin typeface="Lato"/>
                <a:ea typeface="Lato"/>
                <a:cs typeface="Lato"/>
                <a:sym typeface="Lato"/>
              </a:defRPr>
            </a:lvl3pPr>
            <a:lvl4pPr lvl="3">
              <a:spcBef>
                <a:spcPts val="0"/>
              </a:spcBef>
              <a:spcAft>
                <a:spcPts val="0"/>
              </a:spcAft>
              <a:buClr>
                <a:schemeClr val="lt2"/>
              </a:buClr>
              <a:buSzPts val="2800"/>
              <a:buFont typeface="Lato"/>
              <a:buNone/>
              <a:defRPr sz="2800" b="1">
                <a:solidFill>
                  <a:schemeClr val="lt2"/>
                </a:solidFill>
                <a:latin typeface="Lato"/>
                <a:ea typeface="Lato"/>
                <a:cs typeface="Lato"/>
                <a:sym typeface="Lato"/>
              </a:defRPr>
            </a:lvl4pPr>
            <a:lvl5pPr lvl="4">
              <a:spcBef>
                <a:spcPts val="0"/>
              </a:spcBef>
              <a:spcAft>
                <a:spcPts val="0"/>
              </a:spcAft>
              <a:buClr>
                <a:schemeClr val="lt2"/>
              </a:buClr>
              <a:buSzPts val="2800"/>
              <a:buFont typeface="Lato"/>
              <a:buNone/>
              <a:defRPr sz="2800" b="1">
                <a:solidFill>
                  <a:schemeClr val="lt2"/>
                </a:solidFill>
                <a:latin typeface="Lato"/>
                <a:ea typeface="Lato"/>
                <a:cs typeface="Lato"/>
                <a:sym typeface="Lato"/>
              </a:defRPr>
            </a:lvl5pPr>
            <a:lvl6pPr lvl="5">
              <a:spcBef>
                <a:spcPts val="0"/>
              </a:spcBef>
              <a:spcAft>
                <a:spcPts val="0"/>
              </a:spcAft>
              <a:buClr>
                <a:schemeClr val="lt2"/>
              </a:buClr>
              <a:buSzPts val="2800"/>
              <a:buFont typeface="Lato"/>
              <a:buNone/>
              <a:defRPr sz="2800" b="1">
                <a:solidFill>
                  <a:schemeClr val="lt2"/>
                </a:solidFill>
                <a:latin typeface="Lato"/>
                <a:ea typeface="Lato"/>
                <a:cs typeface="Lato"/>
                <a:sym typeface="Lato"/>
              </a:defRPr>
            </a:lvl6pPr>
            <a:lvl7pPr lvl="6">
              <a:spcBef>
                <a:spcPts val="0"/>
              </a:spcBef>
              <a:spcAft>
                <a:spcPts val="0"/>
              </a:spcAft>
              <a:buClr>
                <a:schemeClr val="lt2"/>
              </a:buClr>
              <a:buSzPts val="2800"/>
              <a:buFont typeface="Lato"/>
              <a:buNone/>
              <a:defRPr sz="2800" b="1">
                <a:solidFill>
                  <a:schemeClr val="lt2"/>
                </a:solidFill>
                <a:latin typeface="Lato"/>
                <a:ea typeface="Lato"/>
                <a:cs typeface="Lato"/>
                <a:sym typeface="Lato"/>
              </a:defRPr>
            </a:lvl7pPr>
            <a:lvl8pPr lvl="7">
              <a:spcBef>
                <a:spcPts val="0"/>
              </a:spcBef>
              <a:spcAft>
                <a:spcPts val="0"/>
              </a:spcAft>
              <a:buClr>
                <a:schemeClr val="lt2"/>
              </a:buClr>
              <a:buSzPts val="2800"/>
              <a:buFont typeface="Lato"/>
              <a:buNone/>
              <a:defRPr sz="2800" b="1">
                <a:solidFill>
                  <a:schemeClr val="lt2"/>
                </a:solidFill>
                <a:latin typeface="Lato"/>
                <a:ea typeface="Lato"/>
                <a:cs typeface="Lato"/>
                <a:sym typeface="Lato"/>
              </a:defRPr>
            </a:lvl8pPr>
            <a:lvl9pPr lvl="8">
              <a:spcBef>
                <a:spcPts val="0"/>
              </a:spcBef>
              <a:spcAft>
                <a:spcPts val="0"/>
              </a:spcAft>
              <a:buClr>
                <a:schemeClr val="lt2"/>
              </a:buClr>
              <a:buSzPts val="2800"/>
              <a:buFont typeface="Lato"/>
              <a:buNone/>
              <a:defRPr sz="2800" b="1">
                <a:solidFill>
                  <a:schemeClr val="lt2"/>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desmos.com/calculator/cgn8qgie5l" TargetMode="External"/><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desmos.com/calculator/ln6le7emnd" TargetMode="External"/><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Replanting Timber</a:t>
            </a:r>
            <a:endParaRPr/>
          </a:p>
        </p:txBody>
      </p:sp>
      <p:sp>
        <p:nvSpPr>
          <p:cNvPr id="75" name="Google Shape;75;p14"/>
          <p:cNvSpPr txBox="1">
            <a:spLocks noGrp="1"/>
          </p:cNvSpPr>
          <p:nvPr>
            <p:ph type="subTitle" idx="1"/>
          </p:nvPr>
        </p:nvSpPr>
        <p:spPr>
          <a:xfrm>
            <a:off x="311700" y="2614206"/>
            <a:ext cx="8520600" cy="62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Management of Washington forests for harvest.</a:t>
            </a:r>
            <a:endParaRPr>
              <a:solidFill>
                <a:schemeClr val="accent2"/>
              </a:solidFill>
            </a:endParaRPr>
          </a:p>
        </p:txBody>
      </p:sp>
      <p:sp>
        <p:nvSpPr>
          <p:cNvPr id="76" name="Google Shape;76;p14"/>
          <p:cNvSpPr txBox="1"/>
          <p:nvPr/>
        </p:nvSpPr>
        <p:spPr>
          <a:xfrm>
            <a:off x="311700" y="3128275"/>
            <a:ext cx="246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Lato"/>
                <a:ea typeface="Lato"/>
                <a:cs typeface="Lato"/>
                <a:sym typeface="Lato"/>
              </a:rPr>
              <a:t>3 ACT MATH TASK</a:t>
            </a:r>
            <a:endParaRPr sz="1800">
              <a:solidFill>
                <a:srgbClr val="FFFFFF"/>
              </a:solidFill>
              <a:latin typeface="Lato"/>
              <a:ea typeface="Lato"/>
              <a:cs typeface="Lato"/>
              <a:sym typeface="Lato"/>
            </a:endParaRPr>
          </a:p>
          <a:p>
            <a:pPr marL="0" lvl="0" indent="0" algn="l" rtl="0">
              <a:spcBef>
                <a:spcPts val="0"/>
              </a:spcBef>
              <a:spcAft>
                <a:spcPts val="0"/>
              </a:spcAft>
              <a:buNone/>
            </a:pPr>
            <a:r>
              <a:rPr lang="en" sz="1800">
                <a:solidFill>
                  <a:srgbClr val="FFFFFF"/>
                </a:solidFill>
                <a:latin typeface="Lato"/>
                <a:ea typeface="Lato"/>
                <a:cs typeface="Lato"/>
                <a:sym typeface="Lato"/>
              </a:rPr>
              <a:t>Algebra</a:t>
            </a:r>
            <a:endParaRPr sz="18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136" name="Google Shape;136;p23"/>
          <p:cNvSpPr txBox="1">
            <a:spLocks noGrp="1"/>
          </p:cNvSpPr>
          <p:nvPr>
            <p:ph type="body" idx="1"/>
          </p:nvPr>
        </p:nvSpPr>
        <p:spPr>
          <a:xfrm>
            <a:off x="311700" y="1152475"/>
            <a:ext cx="85206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How many seedlings do I need?</a:t>
            </a:r>
            <a:endParaRPr/>
          </a:p>
        </p:txBody>
      </p:sp>
      <p:sp>
        <p:nvSpPr>
          <p:cNvPr id="137" name="Google Shape;137;p23"/>
          <p:cNvSpPr/>
          <p:nvPr/>
        </p:nvSpPr>
        <p:spPr>
          <a:xfrm>
            <a:off x="1303800" y="1944775"/>
            <a:ext cx="6536400" cy="22089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500">
                <a:solidFill>
                  <a:schemeClr val="dk1"/>
                </a:solidFill>
                <a:latin typeface="Lato"/>
                <a:ea typeface="Lato"/>
                <a:cs typeface="Lato"/>
                <a:sym typeface="Lato"/>
              </a:rPr>
              <a:t>At the end of 2 years, you need 300 trees per acre (TPA).</a:t>
            </a:r>
            <a:endParaRPr sz="1500">
              <a:solidFill>
                <a:schemeClr val="dk1"/>
              </a:solidFill>
              <a:latin typeface="Lato"/>
              <a:ea typeface="Lato"/>
              <a:cs typeface="Lato"/>
              <a:sym typeface="Lato"/>
            </a:endParaRPr>
          </a:p>
          <a:p>
            <a:pPr marL="0" lvl="0" indent="0" algn="ctr" rtl="0">
              <a:lnSpc>
                <a:spcPct val="100000"/>
              </a:lnSpc>
              <a:spcBef>
                <a:spcPts val="0"/>
              </a:spcBef>
              <a:spcAft>
                <a:spcPts val="0"/>
              </a:spcAft>
              <a:buNone/>
            </a:pPr>
            <a:r>
              <a:rPr lang="en" sz="1500">
                <a:solidFill>
                  <a:schemeClr val="dk1"/>
                </a:solidFill>
                <a:latin typeface="Lato"/>
                <a:ea typeface="Lato"/>
                <a:cs typeface="Lato"/>
                <a:sym typeface="Lato"/>
              </a:rPr>
              <a:t>The trees need to be in the following ratio </a:t>
            </a:r>
            <a:br>
              <a:rPr lang="en" sz="1500">
                <a:solidFill>
                  <a:schemeClr val="dk1"/>
                </a:solidFill>
                <a:latin typeface="Lato"/>
                <a:ea typeface="Lato"/>
                <a:cs typeface="Lato"/>
                <a:sym typeface="Lato"/>
              </a:rPr>
            </a:br>
            <a:r>
              <a:rPr lang="en" sz="1500">
                <a:solidFill>
                  <a:schemeClr val="dk1"/>
                </a:solidFill>
                <a:latin typeface="Lato"/>
                <a:ea typeface="Lato"/>
                <a:cs typeface="Lato"/>
                <a:sym typeface="Lato"/>
              </a:rPr>
              <a:t>60% DF , 25% WH , 15% WRC</a:t>
            </a:r>
            <a:endParaRPr sz="1500">
              <a:solidFill>
                <a:schemeClr val="dk1"/>
              </a:solidFill>
              <a:latin typeface="Lato"/>
              <a:ea typeface="Lato"/>
              <a:cs typeface="Lato"/>
              <a:sym typeface="Lato"/>
            </a:endParaRPr>
          </a:p>
          <a:p>
            <a:pPr marL="0" lvl="0" indent="0" algn="ctr" rtl="0">
              <a:lnSpc>
                <a:spcPct val="100000"/>
              </a:lnSpc>
              <a:spcBef>
                <a:spcPts val="0"/>
              </a:spcBef>
              <a:spcAft>
                <a:spcPts val="0"/>
              </a:spcAft>
              <a:buNone/>
            </a:pPr>
            <a:r>
              <a:rPr lang="en" sz="1500">
                <a:solidFill>
                  <a:schemeClr val="dk1"/>
                </a:solidFill>
                <a:latin typeface="Lato"/>
                <a:ea typeface="Lato"/>
                <a:cs typeface="Lato"/>
                <a:sym typeface="Lato"/>
              </a:rPr>
              <a:t>Each species has a unique survival rate that is less than 100%, so you will need to plant a surplus of seedlings to ensure 300 trees per acre outcome.</a:t>
            </a:r>
            <a:endParaRPr sz="1500">
              <a:solidFill>
                <a:schemeClr val="dk1"/>
              </a:solidFill>
              <a:latin typeface="Lato"/>
              <a:ea typeface="Lato"/>
              <a:cs typeface="Lato"/>
              <a:sym typeface="Lato"/>
            </a:endParaRPr>
          </a:p>
          <a:p>
            <a:pPr marL="628650" lvl="0" indent="-254000" algn="l" rtl="0">
              <a:lnSpc>
                <a:spcPct val="100000"/>
              </a:lnSpc>
              <a:spcBef>
                <a:spcPts val="1000"/>
              </a:spcBef>
              <a:spcAft>
                <a:spcPts val="0"/>
              </a:spcAft>
              <a:buClr>
                <a:schemeClr val="dk1"/>
              </a:buClr>
              <a:buSzPts val="1300"/>
              <a:buFont typeface="Lato"/>
              <a:buAutoNum type="arabicPeriod"/>
            </a:pPr>
            <a:r>
              <a:rPr lang="en" sz="1300">
                <a:solidFill>
                  <a:schemeClr val="dk1"/>
                </a:solidFill>
                <a:latin typeface="Lato"/>
                <a:ea typeface="Lato"/>
                <a:cs typeface="Lato"/>
                <a:sym typeface="Lato"/>
              </a:rPr>
              <a:t>Figure out how many of each species you want to have after two years.</a:t>
            </a:r>
            <a:endParaRPr sz="1300">
              <a:solidFill>
                <a:schemeClr val="dk1"/>
              </a:solidFill>
              <a:latin typeface="Lato"/>
              <a:ea typeface="Lato"/>
              <a:cs typeface="Lato"/>
              <a:sym typeface="Lato"/>
            </a:endParaRPr>
          </a:p>
          <a:p>
            <a:pPr marL="628650" lvl="0" indent="-254000" algn="l" rtl="0">
              <a:lnSpc>
                <a:spcPct val="100000"/>
              </a:lnSpc>
              <a:spcBef>
                <a:spcPts val="0"/>
              </a:spcBef>
              <a:spcAft>
                <a:spcPts val="0"/>
              </a:spcAft>
              <a:buClr>
                <a:schemeClr val="dk1"/>
              </a:buClr>
              <a:buSzPts val="1300"/>
              <a:buFont typeface="Lato"/>
              <a:buAutoNum type="arabicPeriod"/>
            </a:pPr>
            <a:r>
              <a:rPr lang="en" sz="1300">
                <a:solidFill>
                  <a:schemeClr val="dk1"/>
                </a:solidFill>
                <a:latin typeface="Lato"/>
                <a:ea typeface="Lato"/>
                <a:cs typeface="Lato"/>
                <a:sym typeface="Lato"/>
              </a:rPr>
              <a:t>Figure out how many seedlings to plant to ensure that many trees will survive.</a:t>
            </a:r>
            <a:endParaRPr sz="1300">
              <a:solidFill>
                <a:schemeClr val="dk1"/>
              </a:solidFill>
              <a:latin typeface="Lato"/>
              <a:ea typeface="Lato"/>
              <a:cs typeface="Lato"/>
              <a:sym typeface="Lato"/>
            </a:endParaRPr>
          </a:p>
          <a:p>
            <a:pPr marL="628650" lvl="0" indent="-254000" algn="l" rtl="0">
              <a:lnSpc>
                <a:spcPct val="100000"/>
              </a:lnSpc>
              <a:spcBef>
                <a:spcPts val="0"/>
              </a:spcBef>
              <a:spcAft>
                <a:spcPts val="0"/>
              </a:spcAft>
              <a:buClr>
                <a:schemeClr val="dk1"/>
              </a:buClr>
              <a:buSzPts val="1300"/>
              <a:buFont typeface="Lato"/>
              <a:buAutoNum type="arabicPeriod"/>
            </a:pPr>
            <a:r>
              <a:rPr lang="en" sz="1300">
                <a:solidFill>
                  <a:schemeClr val="dk1"/>
                </a:solidFill>
                <a:latin typeface="Lato"/>
                <a:ea typeface="Lato"/>
                <a:cs typeface="Lato"/>
                <a:sym typeface="Lato"/>
              </a:rPr>
              <a:t>Calculate how many seedlings are needed to plant the 288 acre site.</a:t>
            </a:r>
            <a:endParaRPr sz="13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body" idx="1"/>
          </p:nvPr>
        </p:nvSpPr>
        <p:spPr>
          <a:xfrm>
            <a:off x="311700" y="1152475"/>
            <a:ext cx="85206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How many seedlings do I need?</a:t>
            </a:r>
            <a:endParaRPr/>
          </a:p>
        </p:txBody>
      </p:sp>
      <p:sp>
        <p:nvSpPr>
          <p:cNvPr id="143" name="Google Shape;143;p24"/>
          <p:cNvSpPr/>
          <p:nvPr/>
        </p:nvSpPr>
        <p:spPr>
          <a:xfrm>
            <a:off x="1303800" y="1944775"/>
            <a:ext cx="6536400" cy="22089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300" b="1">
                <a:solidFill>
                  <a:schemeClr val="dk1"/>
                </a:solidFill>
                <a:latin typeface="Lato"/>
                <a:ea typeface="Lato"/>
                <a:cs typeface="Lato"/>
                <a:sym typeface="Lato"/>
              </a:rPr>
              <a:t>Douglas Fir (DF)</a:t>
            </a:r>
            <a:endParaRPr sz="1300" b="1">
              <a:solidFill>
                <a:schemeClr val="dk1"/>
              </a:solidFill>
              <a:latin typeface="Lato"/>
              <a:ea typeface="Lato"/>
              <a:cs typeface="Lato"/>
              <a:sym typeface="Lato"/>
            </a:endParaRPr>
          </a:p>
        </p:txBody>
      </p:sp>
      <p:sp>
        <p:nvSpPr>
          <p:cNvPr id="144" name="Google Shape;14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pic>
        <p:nvPicPr>
          <p:cNvPr id="145" name="Google Shape;145;p24" descr="&lt;math xmlns=&quot;http://www.w3.org/1998/Math/MathML&quot;&gt;&lt;mi&gt;D&lt;/mi&gt;&lt;mi&gt;F&lt;/mi&gt;&lt;mo&gt;&amp;#xA0;&lt;/mo&gt;&lt;mn&gt;60&lt;/mn&gt;&lt;mo&gt;%&lt;/mo&gt;&lt;mo&gt;&amp;#xA0;&lt;/mo&gt;&lt;mo&gt;=&lt;/mo&gt;&lt;mo&gt;&amp;#xA0;&lt;/mo&gt;&lt;mfenced&gt;&lt;mrow&gt;&lt;mn&gt;300&lt;/mn&gt;&lt;mi&gt;T&lt;/mi&gt;&lt;mi&gt;P&lt;/mi&gt;&lt;mi&gt;A&lt;/mi&gt;&lt;mo&gt;&amp;#xA0;&lt;/mo&gt;&lt;mo&gt;&amp;#xD7;&lt;/mo&gt;&lt;mo&gt;&amp;#xA0;&lt;/mo&gt;&lt;mn&gt;0&lt;/mn&gt;&lt;mo&gt;.&lt;/mo&gt;&lt;mn&gt;60&lt;/mn&gt;&lt;/mrow&gt;&lt;/mfenced&gt;&lt;mo&gt;=&lt;/mo&gt;&lt;mo&gt;&amp;#xA0;&lt;/mo&gt;&lt;mn&gt;180&lt;/mn&gt;&lt;mo&gt;&amp;#xA0;&lt;/mo&gt;&lt;mi&gt;D&lt;/mi&gt;&lt;mi&gt;F&lt;/mi&gt;&lt;mo&gt;&amp;#x2009;&lt;/mo&gt;&lt;mi&gt;T&lt;/mi&gt;&lt;mi&gt;P&lt;/mi&gt;&lt;mi&gt;A&lt;/mi&gt;&lt;mspace linebreak=&quot;newline&quot;/&gt;&lt;mi&gt;D&lt;/mi&gt;&lt;mi&gt;F&lt;/mi&gt;&lt;mo&gt;&amp;#x2009;&lt;/mo&gt;&lt;mi&gt;s&lt;/mi&gt;&lt;mi&gt;u&lt;/mi&gt;&lt;mi&gt;r&lt;/mi&gt;&lt;mi&gt;v&lt;/mi&gt;&lt;mi&gt;i&lt;/mi&gt;&lt;mi&gt;v&lt;/mi&gt;&lt;mi&gt;a&lt;/mi&gt;&lt;mi&gt;l&lt;/mi&gt;&lt;mo&gt;&amp;#xA0;&lt;/mo&gt;&lt;mi&gt;r&lt;/mi&gt;&lt;mi&gt;a&lt;/mi&gt;&lt;mi&gt;t&lt;/mi&gt;&lt;mi&gt;e&lt;/mi&gt;&lt;mo&gt;:&lt;/mo&gt;&lt;mo&gt;&amp;#x2009;&lt;/mo&gt;&lt;mn&gt;92&lt;/mn&gt;&lt;mo&gt;%&lt;/mo&gt;&lt;mspace linebreak=&quot;newline&quot;/&gt;&lt;mi&gt;N&lt;/mi&gt;&lt;mi&gt;e&lt;/mi&gt;&lt;mi&gt;e&lt;/mi&gt;&lt;mi&gt;d&lt;/mi&gt;&lt;mo&gt;&amp;#xA0;&lt;/mo&gt;&lt;mi&gt;t&lt;/mi&gt;&lt;mi&gt;o&lt;/mi&gt;&lt;mo&gt;&amp;#xA0;&lt;/mo&gt;&lt;mi&gt;p&lt;/mi&gt;&lt;mi&gt;l&lt;/mi&gt;&lt;mi&gt;a&lt;/mi&gt;&lt;mi&gt;n&lt;/mi&gt;&lt;mi&gt;t&lt;/mi&gt;&lt;mo&gt;&amp;#xA0;&lt;/mo&gt;&lt;mi&gt;p&lt;/mi&gt;&lt;mi&gt;e&lt;/mi&gt;&lt;mi&gt;r&lt;/mi&gt;&lt;mo&gt;&amp;#xA0;&lt;/mo&gt;&lt;mi&gt;a&lt;/mi&gt;&lt;mi&gt;c&lt;/mi&gt;&lt;mi&gt;r&lt;/mi&gt;&lt;mi&gt;e&lt;/mi&gt;&lt;mo&gt;&amp;#xA0;&lt;/mo&gt;&lt;mo&gt;=&lt;/mo&gt;&lt;mo&gt;&amp;#xA0;&lt;/mo&gt;&lt;mfrac&gt;&lt;mn&gt;180&lt;/mn&gt;&lt;mrow&gt;&lt;mn&gt;0&lt;/mn&gt;&lt;mo&gt;.&lt;/mo&gt;&lt;mn&gt;92&lt;/mn&gt;&lt;/mrow&gt;&lt;/mfrac&gt;&lt;mo&gt;=&lt;/mo&gt;&lt;mn&gt;196&lt;/mn&gt;&lt;mo&gt;&amp;#xA0;&lt;/mo&gt;&lt;mi&gt;D&lt;/mi&gt;&lt;mi&gt;F&lt;/mi&gt;&lt;mo&gt;&amp;#x2009;&lt;/mo&gt;&lt;mi&gt;T&lt;/mi&gt;&lt;mi&gt;P&lt;/mi&gt;&lt;mi&gt;A&lt;/mi&gt;&lt;mspace linebreak=&quot;newline&quot;/&gt;&lt;mn&gt;288&lt;/mn&gt;&lt;mo&gt;&amp;#xA0;&lt;/mo&gt;&lt;mi&gt;a&lt;/mi&gt;&lt;mi&gt;c&lt;/mi&gt;&lt;mi&gt;r&lt;/mi&gt;&lt;mi&gt;e&lt;/mi&gt;&lt;mi&gt;s&lt;/mi&gt;&lt;mo&gt;&amp;#xA0;&lt;/mo&gt;&lt;mo&gt;&amp;#xD7;&lt;/mo&gt;&lt;mo&gt;&amp;#xA0;&lt;/mo&gt;&lt;mn&gt;196&lt;/mn&gt;&lt;mo&gt;&amp;#xA0;&lt;/mo&gt;&lt;mi&gt;D&lt;/mi&gt;&lt;mi&gt;F&lt;/mi&gt;&lt;mo&gt;&amp;#xA0;&lt;/mo&gt;&lt;mi&gt;T&lt;/mi&gt;&lt;mi&gt;P&lt;/mi&gt;&lt;mi&gt;A&lt;/mi&gt;&lt;mo&gt;&amp;#xA0;&lt;/mo&gt;&lt;mo&gt;=&lt;/mo&gt;&lt;mo&gt;&amp;#xA0;&lt;/mo&gt;&lt;mn&gt;56&lt;/mn&gt;&lt;mo&gt;,&lt;/mo&gt;&lt;mn&gt;448&lt;/mn&gt;&lt;mo&gt;&amp;#xA0;&lt;/mo&gt;&lt;mi&gt;D&lt;/mi&gt;&lt;mi&gt;F&lt;/mi&gt;&lt;mo&gt;&amp;#x2009;&lt;/mo&gt;&lt;mi&gt;s&lt;/mi&gt;&lt;mi&gt;e&lt;/mi&gt;&lt;mi&gt;e&lt;/mi&gt;&lt;mi&gt;d&lt;/mi&gt;&lt;mi&gt;l&lt;/mi&gt;&lt;mi&gt;i&lt;/mi&gt;&lt;mi&gt;n&lt;/mi&gt;&lt;mi&gt;g&lt;/mi&gt;&lt;mi&gt;s&lt;/mi&gt;&lt;/math&gt;" title="D F space 60 percent sign space equals space open parentheses 300 T P A space cross times space 0.60 close parentheses equals space 180 space D F thin space T P A&#10;D F thin space s u r v i v a l space r a t e colon thin space 92 percent sign&#10;N e e d space t o space p l a n t space p e r space a c r e space equals space fraction numerator 180 over denominator 0.92 end fraction equals 196 space D F thin space T P A&#10;288 space a c r e s space cross times space 196 space D F space T P A space equals space 56 comma 448 space D F thin space s e e d l i n g s"/>
          <p:cNvPicPr preferRelativeResize="0"/>
          <p:nvPr/>
        </p:nvPicPr>
        <p:blipFill>
          <a:blip r:embed="rId3">
            <a:alphaModFix/>
          </a:blip>
          <a:stretch>
            <a:fillRect/>
          </a:stretch>
        </p:blipFill>
        <p:spPr>
          <a:xfrm>
            <a:off x="2400300" y="2441711"/>
            <a:ext cx="4343401" cy="15874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311700" y="1152475"/>
            <a:ext cx="85206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How many seedlings do I need?</a:t>
            </a:r>
            <a:endParaRPr/>
          </a:p>
        </p:txBody>
      </p:sp>
      <p:sp>
        <p:nvSpPr>
          <p:cNvPr id="151" name="Google Shape;151;p25"/>
          <p:cNvSpPr/>
          <p:nvPr/>
        </p:nvSpPr>
        <p:spPr>
          <a:xfrm>
            <a:off x="1303800" y="1944775"/>
            <a:ext cx="6536400" cy="22089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300" b="1">
                <a:solidFill>
                  <a:schemeClr val="dk1"/>
                </a:solidFill>
                <a:latin typeface="Lato"/>
                <a:ea typeface="Lato"/>
                <a:cs typeface="Lato"/>
                <a:sym typeface="Lato"/>
              </a:rPr>
              <a:t>Western Hemlock (WH)</a:t>
            </a:r>
            <a:endParaRPr sz="1300" b="1">
              <a:solidFill>
                <a:schemeClr val="dk1"/>
              </a:solidFill>
              <a:latin typeface="Lato"/>
              <a:ea typeface="Lato"/>
              <a:cs typeface="Lato"/>
              <a:sym typeface="Lato"/>
            </a:endParaRPr>
          </a:p>
        </p:txBody>
      </p:sp>
      <p:sp>
        <p:nvSpPr>
          <p:cNvPr id="152" name="Google Shape;15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pic>
        <p:nvPicPr>
          <p:cNvPr id="153" name="Google Shape;153;p25" descr="&lt;math xmlns=&quot;http://www.w3.org/1998/Math/MathML&quot;&gt;&lt;mi&gt;W&lt;/mi&gt;&lt;mi&gt;H&lt;/mi&gt;&lt;mo&gt;&amp;#xA0;&lt;/mo&gt;&lt;mn&gt;25&lt;/mn&gt;&lt;mo&gt;%&lt;/mo&gt;&lt;mo&gt;&amp;#xA0;&lt;/mo&gt;&lt;mo&gt;=&lt;/mo&gt;&lt;mo&gt;&amp;#xA0;&lt;/mo&gt;&lt;mfenced&gt;&lt;mrow&gt;&lt;mn&gt;300&lt;/mn&gt;&lt;mo&gt;&amp;#xA0;&lt;/mo&gt;&lt;mi&gt;T&lt;/mi&gt;&lt;mi&gt;P&lt;/mi&gt;&lt;mi&gt;A&lt;/mi&gt;&lt;mo&gt;&amp;#xA0;&lt;/mo&gt;&lt;mo&gt;&amp;#xD7;&lt;/mo&gt;&lt;mo&gt;&amp;#xA0;&lt;/mo&gt;&lt;mn&gt;0&lt;/mn&gt;&lt;mo&gt;.&lt;/mo&gt;&lt;mn&gt;25&lt;/mn&gt;&lt;/mrow&gt;&lt;/mfenced&gt;&lt;mo&gt;&amp;#xA0;&lt;/mo&gt;&lt;mo&gt;=&lt;/mo&gt;&lt;mo&gt;&amp;#xA0;&lt;/mo&gt;&lt;mn&gt;75&lt;/mn&gt;&lt;mo&gt;&amp;#xA0;&lt;/mo&gt;&lt;mi&gt;W&lt;/mi&gt;&lt;mi&gt;H&lt;/mi&gt;&lt;mo&gt;&amp;#xA0;&lt;/mo&gt;&lt;mi&gt;T&lt;/mi&gt;&lt;mi&gt;P&lt;/mi&gt;&lt;mi&gt;A&lt;/mi&gt;&lt;mspace linebreak=&quot;newline&quot;/&gt;&lt;mi&gt;W&lt;/mi&gt;&lt;mi&gt;H&lt;/mi&gt;&lt;mo&gt;&amp;#x2009;&lt;/mo&gt;&lt;mi&gt;s&lt;/mi&gt;&lt;mi&gt;u&lt;/mi&gt;&lt;mi&gt;r&lt;/mi&gt;&lt;mi&gt;v&lt;/mi&gt;&lt;mi&gt;i&lt;/mi&gt;&lt;mi&gt;v&lt;/mi&gt;&lt;mi&gt;a&lt;/mi&gt;&lt;mi&gt;l&lt;/mi&gt;&lt;mo&gt;&amp;#xA0;&lt;/mo&gt;&lt;mi&gt;r&lt;/mi&gt;&lt;mi&gt;a&lt;/mi&gt;&lt;mi&gt;t&lt;/mi&gt;&lt;mi&gt;e&lt;/mi&gt;&lt;mo&gt;:&lt;/mo&gt;&lt;mo&gt;&amp;#x2009;&lt;/mo&gt;&lt;mn&gt;81&lt;/mn&gt;&lt;mo&gt;%&lt;/mo&gt;&lt;mspace linebreak=&quot;newline&quot;/&gt;&lt;mi&gt;N&lt;/mi&gt;&lt;mi&gt;e&lt;/mi&gt;&lt;mi&gt;e&lt;/mi&gt;&lt;mi&gt;d&lt;/mi&gt;&lt;mo&gt;&amp;#xA0;&lt;/mo&gt;&lt;mi&gt;t&lt;/mi&gt;&lt;mi&gt;o&lt;/mi&gt;&lt;mo&gt;&amp;#xA0;&lt;/mo&gt;&lt;mi&gt;p&lt;/mi&gt;&lt;mi&gt;l&lt;/mi&gt;&lt;mi&gt;a&lt;/mi&gt;&lt;mi&gt;n&lt;/mi&gt;&lt;mi&gt;t&lt;/mi&gt;&lt;mo&gt;&amp;#xA0;&lt;/mo&gt;&lt;mi&gt;p&lt;/mi&gt;&lt;mi&gt;e&lt;/mi&gt;&lt;mi&gt;r&lt;/mi&gt;&lt;mo&gt;&amp;#xA0;&lt;/mo&gt;&lt;mi&gt;a&lt;/mi&gt;&lt;mi&gt;c&lt;/mi&gt;&lt;mi&gt;r&lt;/mi&gt;&lt;mi&gt;e&lt;/mi&gt;&lt;mo&gt;&amp;#xA0;&lt;/mo&gt;&lt;mo&gt;=&lt;/mo&gt;&lt;mo&gt;&amp;#x2009;&lt;/mo&gt;&lt;mfrac&gt;&lt;mn&gt;75&lt;/mn&gt;&lt;mrow&gt;&lt;mn&gt;0&lt;/mn&gt;&lt;mo&gt;.&lt;/mo&gt;&lt;mn&gt;81&lt;/mn&gt;&lt;/mrow&gt;&lt;/mfrac&gt;&lt;mo&gt;=&lt;/mo&gt;&lt;mn&gt;93&lt;/mn&gt;&lt;mo&gt;&amp;#xA0;&lt;/mo&gt;&lt;mi&gt;W&lt;/mi&gt;&lt;mi&gt;H&lt;/mi&gt;&lt;mo&gt;&amp;#x2009;&lt;/mo&gt;&lt;mi&gt;T&lt;/mi&gt;&lt;mi&gt;P&lt;/mi&gt;&lt;mi&gt;A&lt;/mi&gt;&lt;mspace linebreak=&quot;newline&quot;/&gt;&lt;mn&gt;288&lt;/mn&gt;&lt;mo&gt;&amp;#xA0;&lt;/mo&gt;&lt;mi&gt;a&lt;/mi&gt;&lt;mi&gt;c&lt;/mi&gt;&lt;mi&gt;r&lt;/mi&gt;&lt;mi&gt;e&lt;/mi&gt;&lt;mi&gt;s&lt;/mi&gt;&lt;mo&gt;&amp;#xA0;&lt;/mo&gt;&lt;mo&gt;&amp;#xD7;&lt;/mo&gt;&lt;mo&gt;&amp;#xA0;&lt;/mo&gt;&lt;mn&gt;93&lt;/mn&gt;&lt;mo&gt;&amp;#xA0;&lt;/mo&gt;&lt;mi&gt;W&lt;/mi&gt;&lt;mi&gt;H&lt;/mi&gt;&lt;mo&gt;&amp;#x2009;&lt;/mo&gt;&lt;mi&gt;T&lt;/mi&gt;&lt;mi&gt;P&lt;/mi&gt;&lt;mi&gt;A&lt;/mi&gt;&lt;mo&gt;&amp;#xA0;&lt;/mo&gt;&lt;mo&gt;=&lt;/mo&gt;&lt;mo&gt;&amp;#xA0;&lt;/mo&gt;&lt;mn&gt;26&lt;/mn&gt;&lt;mo&gt;,&lt;/mo&gt;&lt;mn&gt;784&lt;/mn&gt;&lt;mo&gt;&amp;#xA0;&lt;/mo&gt;&lt;mi&gt;W&lt;/mi&gt;&lt;mi&gt;H&lt;/mi&gt;&lt;mo&gt;&amp;#x2009;&lt;/mo&gt;&lt;mi&gt;s&lt;/mi&gt;&lt;mi&gt;e&lt;/mi&gt;&lt;mi&gt;e&lt;/mi&gt;&lt;mi&gt;d&lt;/mi&gt;&lt;mi&gt;l&lt;/mi&gt;&lt;mi&gt;i&lt;/mi&gt;&lt;mi&gt;n&lt;/mi&gt;&lt;mi&gt;g&lt;/mi&gt;&lt;mi&gt;s&lt;/mi&gt;&lt;/math&gt;" title="W H space 25 percent sign space equals space open parentheses 300 space T P A space cross times space 0.25 close parentheses space equals space 75 space W H space T P A&#10;W H thin space s u r v i v a l space r a t e colon thin space 81 percent sign&#10;N e e d space t o space p l a n t space p e r space a c r e space equals thin space fraction numerator 75 over denominator 0.81 end fraction equals 93 space W H thin space T P A&#10;288 space a c r e s space cross times space 93 space W H thin space T P A space equals space 26 comma 784 space W H thin space s e e d l i n g s"/>
          <p:cNvPicPr preferRelativeResize="0"/>
          <p:nvPr/>
        </p:nvPicPr>
        <p:blipFill>
          <a:blip r:embed="rId3">
            <a:alphaModFix/>
          </a:blip>
          <a:stretch>
            <a:fillRect/>
          </a:stretch>
        </p:blipFill>
        <p:spPr>
          <a:xfrm>
            <a:off x="2400300" y="2404574"/>
            <a:ext cx="4343401" cy="15980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body" idx="1"/>
          </p:nvPr>
        </p:nvSpPr>
        <p:spPr>
          <a:xfrm>
            <a:off x="311700" y="1152475"/>
            <a:ext cx="85206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How many seedlings do I need?</a:t>
            </a:r>
            <a:endParaRPr/>
          </a:p>
        </p:txBody>
      </p:sp>
      <p:sp>
        <p:nvSpPr>
          <p:cNvPr id="159" name="Google Shape;159;p26"/>
          <p:cNvSpPr/>
          <p:nvPr/>
        </p:nvSpPr>
        <p:spPr>
          <a:xfrm>
            <a:off x="1303800" y="1944775"/>
            <a:ext cx="6536400" cy="22089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300" b="1">
                <a:solidFill>
                  <a:schemeClr val="dk1"/>
                </a:solidFill>
                <a:latin typeface="Lato"/>
                <a:ea typeface="Lato"/>
                <a:cs typeface="Lato"/>
                <a:sym typeface="Lato"/>
              </a:rPr>
              <a:t>Western Red Cedar (WRC)</a:t>
            </a:r>
            <a:endParaRPr sz="1300" b="1">
              <a:solidFill>
                <a:schemeClr val="dk1"/>
              </a:solidFill>
              <a:latin typeface="Lato"/>
              <a:ea typeface="Lato"/>
              <a:cs typeface="Lato"/>
              <a:sym typeface="Lato"/>
            </a:endParaRPr>
          </a:p>
        </p:txBody>
      </p:sp>
      <p:sp>
        <p:nvSpPr>
          <p:cNvPr id="160" name="Google Shape;16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pic>
        <p:nvPicPr>
          <p:cNvPr id="161" name="Google Shape;161;p26" descr="&lt;math xmlns=&quot;http://www.w3.org/1998/Math/MathML&quot;&gt;&lt;mi&gt;W&lt;/mi&gt;&lt;mi&gt;R&lt;/mi&gt;&lt;mi&gt;C&lt;/mi&gt;&lt;mo&gt;&amp;#xA0;&lt;/mo&gt;&lt;mn&gt;15&lt;/mn&gt;&lt;mo&gt;%&lt;/mo&gt;&lt;mo&gt;&amp;#xA0;&lt;/mo&gt;&lt;mo&gt;=&lt;/mo&gt;&lt;mo&gt;&amp;#xA0;&lt;/mo&gt;&lt;mfenced&gt;&lt;mrow&gt;&lt;mn&gt;300&lt;/mn&gt;&lt;mo&gt;&amp;#xA0;&lt;/mo&gt;&lt;mi&gt;T&lt;/mi&gt;&lt;mi&gt;P&lt;/mi&gt;&lt;mi&gt;A&lt;/mi&gt;&lt;mo&gt;&amp;#xA0;&lt;/mo&gt;&lt;mo&gt;&amp;#xD7;&lt;/mo&gt;&lt;mo&gt;&amp;#xA0;&lt;/mo&gt;&lt;mn&gt;0&lt;/mn&gt;&lt;mo&gt;.&lt;/mo&gt;&lt;mn&gt;15&lt;/mn&gt;&lt;/mrow&gt;&lt;/mfenced&gt;&lt;mo&gt;&amp;#xA0;&lt;/mo&gt;&lt;mo&gt;=&lt;/mo&gt;&lt;mo&gt;&amp;#xA0;&lt;/mo&gt;&lt;mn&gt;45&lt;/mn&gt;&lt;mo&gt;&amp;#xA0;&lt;/mo&gt;&lt;mi&gt;W&lt;/mi&gt;&lt;mi&gt;R&lt;/mi&gt;&lt;mi&gt;C&lt;/mi&gt;&lt;mo&gt;&amp;#xA0;&lt;/mo&gt;&lt;mi&gt;T&lt;/mi&gt;&lt;mi&gt;P&lt;/mi&gt;&lt;mi&gt;A&lt;/mi&gt;&lt;mspace linebreak=&quot;newline&quot;/&gt;&lt;mi&gt;W&lt;/mi&gt;&lt;mi&gt;R&lt;/mi&gt;&lt;mi&gt;C&lt;/mi&gt;&lt;mo&gt;&amp;#x2009;&lt;/mo&gt;&lt;mi&gt;s&lt;/mi&gt;&lt;mi&gt;u&lt;/mi&gt;&lt;mi&gt;r&lt;/mi&gt;&lt;mi&gt;v&lt;/mi&gt;&lt;mi&gt;i&lt;/mi&gt;&lt;mi&gt;v&lt;/mi&gt;&lt;mi&gt;a&lt;/mi&gt;&lt;mi&gt;l&lt;/mi&gt;&lt;mo&gt;&amp;#xA0;&lt;/mo&gt;&lt;mi&gt;r&lt;/mi&gt;&lt;mi&gt;a&lt;/mi&gt;&lt;mi&gt;t&lt;/mi&gt;&lt;mi&gt;e&lt;/mi&gt;&lt;mo&gt;:&lt;/mo&gt;&lt;mo&gt;&amp;#x2009;&lt;/mo&gt;&lt;mn&gt;67&lt;/mn&gt;&lt;mo&gt;%&lt;/mo&gt;&lt;mspace linebreak=&quot;newline&quot;/&gt;&lt;mi&gt;N&lt;/mi&gt;&lt;mi&gt;e&lt;/mi&gt;&lt;mi&gt;e&lt;/mi&gt;&lt;mi&gt;d&lt;/mi&gt;&lt;mo&gt;&amp;#xA0;&lt;/mo&gt;&lt;mi&gt;t&lt;/mi&gt;&lt;mi&gt;o&lt;/mi&gt;&lt;mo&gt;&amp;#xA0;&lt;/mo&gt;&lt;mi&gt;p&lt;/mi&gt;&lt;mi&gt;l&lt;/mi&gt;&lt;mi&gt;a&lt;/mi&gt;&lt;mi&gt;n&lt;/mi&gt;&lt;mi&gt;t&lt;/mi&gt;&lt;mo&gt;&amp;#xA0;&lt;/mo&gt;&lt;mi&gt;p&lt;/mi&gt;&lt;mi&gt;e&lt;/mi&gt;&lt;mi&gt;r&lt;/mi&gt;&lt;mo&gt;&amp;#xA0;&lt;/mo&gt;&lt;mi&gt;a&lt;/mi&gt;&lt;mi&gt;c&lt;/mi&gt;&lt;mi&gt;r&lt;/mi&gt;&lt;mi&gt;e&lt;/mi&gt;&lt;mo&gt;&amp;#xA0;&lt;/mo&gt;&lt;mo&gt;=&lt;/mo&gt;&lt;mo&gt;&amp;#x2009;&lt;/mo&gt;&lt;mfrac&gt;&lt;mn&gt;45&lt;/mn&gt;&lt;mrow&gt;&lt;mn&gt;0&lt;/mn&gt;&lt;mo&gt;.&lt;/mo&gt;&lt;mn&gt;67&lt;/mn&gt;&lt;/mrow&gt;&lt;/mfrac&gt;&lt;mo&gt;=&lt;/mo&gt;&lt;mn&gt;67&lt;/mn&gt;&lt;mo&gt;&amp;#xA0;&lt;/mo&gt;&lt;mi&gt;W&lt;/mi&gt;&lt;mi&gt;R&lt;/mi&gt;&lt;mi&gt;C&lt;/mi&gt;&lt;mo&gt;&amp;#x2009;&lt;/mo&gt;&lt;mi&gt;T&lt;/mi&gt;&lt;mi&gt;P&lt;/mi&gt;&lt;mi&gt;A&lt;/mi&gt;&lt;mspace linebreak=&quot;newline&quot;/&gt;&lt;mn&gt;288&lt;/mn&gt;&lt;mo&gt;&amp;#xA0;&lt;/mo&gt;&lt;mi&gt;a&lt;/mi&gt;&lt;mi&gt;c&lt;/mi&gt;&lt;mi&gt;r&lt;/mi&gt;&lt;mi&gt;e&lt;/mi&gt;&lt;mi&gt;s&lt;/mi&gt;&lt;mo&gt;&amp;#xA0;&lt;/mo&gt;&lt;mo&gt;&amp;#xD7;&lt;/mo&gt;&lt;mo&gt;&amp;#xA0;&lt;/mo&gt;&lt;mn&gt;67&lt;/mn&gt;&lt;mo&gt;&amp;#xA0;&lt;/mo&gt;&lt;mi&gt;W&lt;/mi&gt;&lt;mi&gt;R&lt;/mi&gt;&lt;mi&gt;C&lt;/mi&gt;&lt;mo&gt;&amp;#x2009;&lt;/mo&gt;&lt;mi&gt;T&lt;/mi&gt;&lt;mi&gt;P&lt;/mi&gt;&lt;mi&gt;A&lt;/mi&gt;&lt;mo&gt;&amp;#xA0;&lt;/mo&gt;&lt;mo&gt;=&lt;/mo&gt;&lt;mo&gt;&amp;#xA0;&lt;/mo&gt;&lt;mn&gt;19&lt;/mn&gt;&lt;mo&gt;,&lt;/mo&gt;&lt;mn&gt;296&lt;/mn&gt;&lt;mo&gt;&amp;#xA0;&lt;/mo&gt;&lt;mi&gt;W&lt;/mi&gt;&lt;mi&gt;R&lt;/mi&gt;&lt;mi&gt;C&lt;/mi&gt;&lt;mo&gt;&amp;#x2009;&lt;/mo&gt;&lt;mi&gt;s&lt;/mi&gt;&lt;mi&gt;e&lt;/mi&gt;&lt;mi&gt;e&lt;/mi&gt;&lt;mi&gt;d&lt;/mi&gt;&lt;mi&gt;l&lt;/mi&gt;&lt;mi&gt;i&lt;/mi&gt;&lt;mi&gt;n&lt;/mi&gt;&lt;mi&gt;g&lt;/mi&gt;&lt;mi&gt;s&lt;/mi&gt;&lt;/math&gt;" title="W R C space 15 percent sign space equals space open parentheses 300 space T P A space cross times space 0.15 close parentheses space equals space 45 space W R C space T P A&#10;W R C thin space s u r v i v a l space r a t e colon thin space 67 percent sign&#10;N e e d space t o space p l a n t space p e r space a c r e space equals thin space fraction numerator 45 over denominator 0.67 end fraction equals 67 space W R C thin space T P A&#10;288 space a c r e s space cross times space 67 space W R C thin space T P A space equals space 19 comma 296 space W R C thin space s e e d l i n g s"/>
          <p:cNvPicPr preferRelativeResize="0"/>
          <p:nvPr/>
        </p:nvPicPr>
        <p:blipFill>
          <a:blip r:embed="rId3">
            <a:alphaModFix/>
          </a:blip>
          <a:stretch>
            <a:fillRect/>
          </a:stretch>
        </p:blipFill>
        <p:spPr>
          <a:xfrm>
            <a:off x="2400300" y="2404574"/>
            <a:ext cx="4343400" cy="15172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body" idx="1"/>
          </p:nvPr>
        </p:nvSpPr>
        <p:spPr>
          <a:xfrm>
            <a:off x="311700" y="1152475"/>
            <a:ext cx="85206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How many seedlings do I need?</a:t>
            </a:r>
            <a:endParaRPr/>
          </a:p>
        </p:txBody>
      </p:sp>
      <p:sp>
        <p:nvSpPr>
          <p:cNvPr id="167" name="Google Shape;167;p27"/>
          <p:cNvSpPr/>
          <p:nvPr/>
        </p:nvSpPr>
        <p:spPr>
          <a:xfrm>
            <a:off x="1303800" y="1944775"/>
            <a:ext cx="6536400" cy="22089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300" b="1">
                <a:solidFill>
                  <a:schemeClr val="dk1"/>
                </a:solidFill>
                <a:latin typeface="Lato"/>
                <a:ea typeface="Lato"/>
                <a:cs typeface="Lato"/>
                <a:sym typeface="Lato"/>
              </a:rPr>
              <a:t>Total seedlings needed for replanting:</a:t>
            </a:r>
            <a:endParaRPr sz="1300" b="1">
              <a:solidFill>
                <a:schemeClr val="dk1"/>
              </a:solidFill>
              <a:latin typeface="Lato"/>
              <a:ea typeface="Lato"/>
              <a:cs typeface="Lato"/>
              <a:sym typeface="Lato"/>
            </a:endParaRPr>
          </a:p>
        </p:txBody>
      </p:sp>
      <p:sp>
        <p:nvSpPr>
          <p:cNvPr id="168" name="Google Shape;16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pic>
        <p:nvPicPr>
          <p:cNvPr id="169" name="Google Shape;169;p27" descr="&lt;math xmlns=&quot;http://www.w3.org/1998/Math/MathML&quot;&gt;&lt;mtable rowlines=&quot;none none solid solid none&quot;&gt;&lt;mtr&gt;&lt;mtd/&gt;&lt;mtd&gt;&lt;mn&gt;56&lt;/mn&gt;&lt;mo&gt;,&lt;/mo&gt;&lt;mn&gt;448&lt;/mn&gt;&lt;/mtd&gt;&lt;mtd&gt;&lt;mi&gt;D&lt;/mi&gt;&lt;mi&gt;F&lt;/mi&gt;&lt;mo&gt;&amp;#x2009;&lt;/mo&gt;&lt;mi&gt;s&lt;/mi&gt;&lt;mi&gt;e&lt;/mi&gt;&lt;mi&gt;e&lt;/mi&gt;&lt;mi&gt;d&lt;/mi&gt;&lt;mi&gt;l&lt;/mi&gt;&lt;mi&gt;i&lt;/mi&gt;&lt;mi&gt;n&lt;/mi&gt;&lt;mi&gt;g&lt;/mi&gt;&lt;mi&gt;s&lt;/mi&gt;&lt;/mtd&gt;&lt;/mtr&gt;&lt;mtr&gt;&lt;mtd/&gt;&lt;mtd&gt;&lt;mn&gt;26&lt;/mn&gt;&lt;mo&gt;,&lt;/mo&gt;&lt;mn&gt;784&lt;/mn&gt;&lt;/mtd&gt;&lt;mtd&gt;&lt;mi&gt;W&lt;/mi&gt;&lt;mi&gt;H&lt;/mi&gt;&lt;mo&gt;&amp;#x2009;&lt;/mo&gt;&lt;mi&gt;s&lt;/mi&gt;&lt;mi&gt;e&lt;/mi&gt;&lt;mi&gt;e&lt;/mi&gt;&lt;mi&gt;d&lt;/mi&gt;&lt;mi&gt;l&lt;/mi&gt;&lt;mi&gt;i&lt;/mi&gt;&lt;mi&gt;n&lt;/mi&gt;&lt;mi&gt;g&lt;/mi&gt;&lt;mi&gt;s&lt;/mi&gt;&lt;/mtd&gt;&lt;/mtr&gt;&lt;mtr&gt;&lt;mtd&gt;&lt;mo&gt;+&lt;/mo&gt;&lt;/mtd&gt;&lt;mtd&gt;&lt;mn&gt;19&lt;/mn&gt;&lt;mo&gt;,&lt;/mo&gt;&lt;mn&gt;296&lt;/mn&gt;&lt;/mtd&gt;&lt;mtd&gt;&lt;mi&gt;W&lt;/mi&gt;&lt;mi&gt;R&lt;/mi&gt;&lt;mi&gt;C&lt;/mi&gt;&lt;mo&gt;&amp;#xA0;&lt;/mo&gt;&lt;mi&gt;s&lt;/mi&gt;&lt;mi&gt;e&lt;/mi&gt;&lt;mi&gt;e&lt;/mi&gt;&lt;mi&gt;d&lt;/mi&gt;&lt;mi&gt;l&lt;/mi&gt;&lt;mi&gt;i&lt;/mi&gt;&lt;mi&gt;n&lt;/mi&gt;&lt;mi&gt;g&lt;/mi&gt;&lt;mi&gt;s&lt;/mi&gt;&lt;/mtd&gt;&lt;/mtr&gt;&lt;mtr&gt;&lt;mtd/&gt;&lt;mtd&gt;&lt;mn&gt;102&lt;/mn&gt;&lt;mo&gt;,&lt;/mo&gt;&lt;mn&gt;528&lt;/mn&gt;&lt;/mtd&gt;&lt;mtd&gt;&lt;mi&gt;t&lt;/mi&gt;&lt;mi&gt;o&lt;/mi&gt;&lt;mi&gt;t&lt;/mi&gt;&lt;mi&gt;a&lt;/mi&gt;&lt;mi&gt;l&lt;/mi&gt;&lt;mo&gt;&amp;#xA0;&lt;/mo&gt;&lt;mi&gt;s&lt;/mi&gt;&lt;mi&gt;e&lt;/mi&gt;&lt;mi&gt;e&lt;/mi&gt;&lt;mi&gt;d&lt;/mi&gt;&lt;mi&gt;l&lt;/mi&gt;&lt;mi&gt;i&lt;/mi&gt;&lt;mi&gt;n&lt;/mi&gt;&lt;mi&gt;g&lt;/mi&gt;&lt;mi&gt;s&lt;/mi&gt;&lt;/mtd&gt;&lt;/mtr&gt;&lt;/mtable&gt;&lt;mspace linebreak=&quot;newline&quot;/&gt;&lt;/math&gt;" title="table row blank cell 56 comma 448 end cell cell D F thin space s e e d l i n g s end cell row blank cell 26 comma 784 end cell cell W H thin space s e e d l i n g s end cell row plus cell 19 comma 296 end cell cell W R C space s e e d l i n g s end cell row blank cell 102 comma 528 end cell cell t o t a l space s e e d l i n g s end cell end table&#10;"/>
          <p:cNvPicPr preferRelativeResize="0"/>
          <p:nvPr/>
        </p:nvPicPr>
        <p:blipFill>
          <a:blip r:embed="rId3">
            <a:alphaModFix/>
          </a:blip>
          <a:stretch>
            <a:fillRect/>
          </a:stretch>
        </p:blipFill>
        <p:spPr>
          <a:xfrm>
            <a:off x="3063375" y="2458876"/>
            <a:ext cx="3017250" cy="14653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175" name="Google Shape;175;p28"/>
          <p:cNvSpPr txBox="1">
            <a:spLocks noGrp="1"/>
          </p:cNvSpPr>
          <p:nvPr>
            <p:ph type="body" idx="1"/>
          </p:nvPr>
        </p:nvSpPr>
        <p:spPr>
          <a:xfrm>
            <a:off x="311700" y="1152475"/>
            <a:ext cx="85206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How far apart should the trees be planted to ensure even distribution?</a:t>
            </a:r>
            <a:endParaRPr/>
          </a:p>
        </p:txBody>
      </p:sp>
      <p:sp>
        <p:nvSpPr>
          <p:cNvPr id="176" name="Google Shape;176;p28"/>
          <p:cNvSpPr/>
          <p:nvPr/>
        </p:nvSpPr>
        <p:spPr>
          <a:xfrm>
            <a:off x="1303800" y="1917500"/>
            <a:ext cx="6536400" cy="22089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500" b="1">
                <a:solidFill>
                  <a:schemeClr val="dk1"/>
                </a:solidFill>
                <a:latin typeface="Lato"/>
                <a:ea typeface="Lato"/>
                <a:cs typeface="Lato"/>
                <a:sym typeface="Lato"/>
              </a:rPr>
              <a:t>11.06 ft spacing between plantings if on a grid</a:t>
            </a:r>
            <a:endParaRPr sz="1500" b="1">
              <a:solidFill>
                <a:schemeClr val="dk1"/>
              </a:solidFill>
              <a:latin typeface="Lato"/>
              <a:ea typeface="Lato"/>
              <a:cs typeface="Lato"/>
              <a:sym typeface="Lato"/>
            </a:endParaRPr>
          </a:p>
          <a:p>
            <a:pPr marL="171450" lvl="0" indent="0" algn="l" rtl="0">
              <a:lnSpc>
                <a:spcPct val="100000"/>
              </a:lnSpc>
              <a:spcBef>
                <a:spcPts val="1000"/>
              </a:spcBef>
              <a:spcAft>
                <a:spcPts val="0"/>
              </a:spcAft>
              <a:buNone/>
            </a:pPr>
            <a:r>
              <a:rPr lang="en" sz="1300">
                <a:solidFill>
                  <a:schemeClr val="dk1"/>
                </a:solidFill>
                <a:latin typeface="Lato"/>
                <a:ea typeface="Lato"/>
                <a:cs typeface="Lato"/>
                <a:sym typeface="Lato"/>
              </a:rPr>
              <a:t>1. Calculate the number of trees per acre</a:t>
            </a:r>
            <a:endParaRPr sz="1300">
              <a:solidFill>
                <a:schemeClr val="dk1"/>
              </a:solidFill>
              <a:latin typeface="Lato"/>
              <a:ea typeface="Lato"/>
              <a:cs typeface="Lato"/>
              <a:sym typeface="Lato"/>
            </a:endParaRPr>
          </a:p>
          <a:p>
            <a:pPr marL="171450" lvl="0" indent="0" algn="l" rtl="0">
              <a:lnSpc>
                <a:spcPct val="100000"/>
              </a:lnSpc>
              <a:spcBef>
                <a:spcPts val="0"/>
              </a:spcBef>
              <a:spcAft>
                <a:spcPts val="0"/>
              </a:spcAft>
              <a:buNone/>
            </a:pPr>
            <a:r>
              <a:rPr lang="en" sz="1300">
                <a:solidFill>
                  <a:schemeClr val="dk1"/>
                </a:solidFill>
                <a:latin typeface="Lato"/>
                <a:ea typeface="Lato"/>
                <a:cs typeface="Lato"/>
                <a:sym typeface="Lato"/>
              </a:rPr>
              <a:t>2. Calculate the number of square feet per tree</a:t>
            </a:r>
            <a:endParaRPr sz="1300">
              <a:solidFill>
                <a:schemeClr val="dk1"/>
              </a:solidFill>
              <a:latin typeface="Lato"/>
              <a:ea typeface="Lato"/>
              <a:cs typeface="Lato"/>
              <a:sym typeface="Lato"/>
            </a:endParaRPr>
          </a:p>
          <a:p>
            <a:pPr marL="171450" lvl="0" indent="0" algn="l" rtl="0">
              <a:lnSpc>
                <a:spcPct val="100000"/>
              </a:lnSpc>
              <a:spcBef>
                <a:spcPts val="0"/>
              </a:spcBef>
              <a:spcAft>
                <a:spcPts val="0"/>
              </a:spcAft>
              <a:buNone/>
            </a:pPr>
            <a:r>
              <a:rPr lang="en" sz="1300">
                <a:solidFill>
                  <a:schemeClr val="dk1"/>
                </a:solidFill>
                <a:latin typeface="Lato"/>
                <a:ea typeface="Lato"/>
                <a:cs typeface="Lato"/>
                <a:sym typeface="Lato"/>
              </a:rPr>
              <a:t>3. Find the distance between trees by calculating the square root.</a:t>
            </a:r>
            <a:endParaRPr sz="1300">
              <a:solidFill>
                <a:schemeClr val="dk1"/>
              </a:solidFill>
              <a:latin typeface="Lato"/>
              <a:ea typeface="Lato"/>
              <a:cs typeface="Lato"/>
              <a:sym typeface="Lato"/>
            </a:endParaRPr>
          </a:p>
        </p:txBody>
      </p:sp>
      <p:pic>
        <p:nvPicPr>
          <p:cNvPr id="177" name="Google Shape;177;p28" descr="&lt;math xmlns=&quot;http://www.w3.org/1998/Math/MathML&quot;&gt;&lt;mfrac&gt;&lt;mrow&gt;&lt;mn&gt;102&lt;/mn&gt;&lt;mo&gt;,&lt;/mo&gt;&lt;mn&gt;528&lt;/mn&gt;&lt;mo&gt;&amp;#xA0;&lt;/mo&gt;&lt;mi&gt;s&lt;/mi&gt;&lt;mi&gt;e&lt;/mi&gt;&lt;mi&gt;e&lt;/mi&gt;&lt;mi&gt;d&lt;/mi&gt;&lt;mi&gt;l&lt;/mi&gt;&lt;mi&gt;i&lt;/mi&gt;&lt;mi&gt;n&lt;/mi&gt;&lt;mi&gt;g&lt;/mi&gt;&lt;mi&gt;s&lt;/mi&gt;&lt;mo&gt;&amp;#xA0;&lt;/mo&gt;&lt;/mrow&gt;&lt;mrow&gt;&lt;mn&gt;288&lt;/mn&gt;&lt;mo&gt;&amp;#xA0;&lt;/mo&gt;&lt;mi&gt;a&lt;/mi&gt;&lt;mi&gt;c&lt;/mi&gt;&lt;mi&gt;r&lt;/mi&gt;&lt;mi&gt;e&lt;/mi&gt;&lt;mi&gt;s&lt;/mi&gt;&lt;/mrow&gt;&lt;/mfrac&gt;&lt;mo&gt;=&lt;/mo&gt;&lt;mn&gt;356&lt;/mn&gt;&lt;mo&gt;&amp;#xA0;&lt;/mo&gt;&lt;mfrac&gt;&lt;mrow&gt;&lt;mi&gt;t&lt;/mi&gt;&lt;mi&gt;r&lt;/mi&gt;&lt;mi&gt;e&lt;/mi&gt;&lt;mi&gt;e&lt;/mi&gt;&lt;mi&gt;s&lt;/mi&gt;&lt;/mrow&gt;&lt;mrow&gt;&lt;mi&gt;a&lt;/mi&gt;&lt;mi&gt;c&lt;/mi&gt;&lt;mi&gt;r&lt;/mi&gt;&lt;mi&gt;e&lt;/mi&gt;&lt;/mrow&gt;&lt;/mfrac&gt;&lt;/math&gt;" title="fraction numerator 102 comma 528 space s e e d l i n g s space over denominator 288 space a c r e s end fraction equals 356 space fraction numerator t r e e s over denominator a c r e end fraction"/>
          <p:cNvPicPr preferRelativeResize="0"/>
          <p:nvPr/>
        </p:nvPicPr>
        <p:blipFill>
          <a:blip r:embed="rId3">
            <a:alphaModFix/>
          </a:blip>
          <a:stretch>
            <a:fillRect/>
          </a:stretch>
        </p:blipFill>
        <p:spPr>
          <a:xfrm>
            <a:off x="1787825" y="3130850"/>
            <a:ext cx="2605375" cy="443200"/>
          </a:xfrm>
          <a:prstGeom prst="rect">
            <a:avLst/>
          </a:prstGeom>
          <a:noFill/>
          <a:ln>
            <a:noFill/>
          </a:ln>
        </p:spPr>
      </p:pic>
      <p:pic>
        <p:nvPicPr>
          <p:cNvPr id="178" name="Google Shape;178;p28" descr="&lt;math xmlns=&quot;http://www.w3.org/1998/Math/MathML&quot;&gt;&lt;mfrac&gt;&lt;mrow&gt;&lt;mn&gt;43&lt;/mn&gt;&lt;mo&gt;,&lt;/mo&gt;&lt;mn&gt;560&lt;/mn&gt;&lt;mo&gt;&amp;#xA0;&lt;/mo&gt;&lt;msup&gt;&lt;mtext&gt;ft&lt;/mtext&gt;&lt;mn&gt;2&lt;/mn&gt;&lt;/msup&gt;&lt;/mrow&gt;&lt;mrow&gt;&lt;mn&gt;356&lt;/mn&gt;&lt;mo&gt;&amp;#xA0;&lt;/mo&gt;&lt;mi&gt;t&lt;/mi&gt;&lt;mi&gt;r&lt;/mi&gt;&lt;mi&gt;e&lt;/mi&gt;&lt;mi&gt;e&lt;/mi&gt;&lt;mi&gt;s&lt;/mi&gt;&lt;/mrow&gt;&lt;/mfrac&gt;&lt;mo&gt;=&lt;/mo&gt;&lt;mn&gt;122&lt;/mn&gt;&lt;mo&gt;.&lt;/mo&gt;&lt;mn&gt;34&lt;/mn&gt;&lt;mo&gt;&amp;#xA0;&lt;/mo&gt;&lt;mfrac&gt;&lt;msup&gt;&lt;mtext&gt;ft&lt;/mtext&gt;&lt;mn&gt;2&lt;/mn&gt;&lt;/msup&gt;&lt;mrow&gt;&lt;mi&gt;t&lt;/mi&gt;&lt;mi&gt;r&lt;/mi&gt;&lt;mi&gt;e&lt;/mi&gt;&lt;mi&gt;e&lt;/mi&gt;&lt;/mrow&gt;&lt;/mfrac&gt;&lt;mspace linebreak=&quot;newline&quot;/&gt;&lt;msqrt&gt;&lt;mn&gt;122&lt;/mn&gt;&lt;mo&gt;.&lt;/mo&gt;&lt;mn&gt;34&lt;/mn&gt;&lt;mo&gt;&amp;#xA0;&lt;/mo&gt;&lt;msup&gt;&lt;mtext&gt;ft&lt;/mtext&gt;&lt;mn&gt;2&lt;/mn&gt;&lt;/msup&gt;&lt;/msqrt&gt;&lt;mo&gt;=&lt;/mo&gt;&lt;mn&gt;11&lt;/mn&gt;&lt;mo&gt;.&lt;/mo&gt;&lt;mn&gt;06&lt;/mn&gt;&lt;mo&gt;&amp;#xA0;&lt;/mo&gt;&lt;mtext&gt;ft&lt;/mtext&gt;&lt;/math&gt;" title="fraction numerator 43 comma 560 space text ft end text squared over denominator 356 space t r e e s end fraction equals 122.34 space fraction numerator text ft end text squared over denominator t r e e end fraction&#10;square root of 122.34 space text ft end text squared end root equals 11.06 space text ft end text"/>
          <p:cNvPicPr preferRelativeResize="0"/>
          <p:nvPr/>
        </p:nvPicPr>
        <p:blipFill>
          <a:blip r:embed="rId4">
            <a:alphaModFix/>
          </a:blip>
          <a:stretch>
            <a:fillRect/>
          </a:stretch>
        </p:blipFill>
        <p:spPr>
          <a:xfrm>
            <a:off x="4992680" y="3130850"/>
            <a:ext cx="2062449" cy="902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184" name="Google Shape;184;p29"/>
          <p:cNvSpPr txBox="1">
            <a:spLocks noGrp="1"/>
          </p:cNvSpPr>
          <p:nvPr>
            <p:ph type="body" idx="1"/>
          </p:nvPr>
        </p:nvSpPr>
        <p:spPr>
          <a:xfrm>
            <a:off x="311700" y="1152475"/>
            <a:ext cx="85206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What age seedlings should I order?</a:t>
            </a:r>
            <a:endParaRPr/>
          </a:p>
        </p:txBody>
      </p:sp>
      <p:sp>
        <p:nvSpPr>
          <p:cNvPr id="185" name="Google Shape;185;p29"/>
          <p:cNvSpPr/>
          <p:nvPr/>
        </p:nvSpPr>
        <p:spPr>
          <a:xfrm>
            <a:off x="1303800" y="1917500"/>
            <a:ext cx="6536400" cy="30285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900" b="1">
                <a:solidFill>
                  <a:schemeClr val="dk1"/>
                </a:solidFill>
                <a:latin typeface="Lato"/>
                <a:ea typeface="Lato"/>
                <a:cs typeface="Lato"/>
                <a:sym typeface="Lato"/>
              </a:rPr>
              <a:t>Option 1: Order all seedlings of the same age</a:t>
            </a:r>
            <a:endParaRPr sz="1900" b="1">
              <a:solidFill>
                <a:schemeClr val="dk1"/>
              </a:solidFill>
              <a:latin typeface="Lato"/>
              <a:ea typeface="Lato"/>
              <a:cs typeface="Lato"/>
              <a:sym typeface="Lato"/>
            </a:endParaRPr>
          </a:p>
          <a:p>
            <a:pPr marL="0" lvl="0" indent="0" algn="ctr" rtl="0">
              <a:lnSpc>
                <a:spcPct val="100000"/>
              </a:lnSpc>
              <a:spcBef>
                <a:spcPts val="0"/>
              </a:spcBef>
              <a:spcAft>
                <a:spcPts val="0"/>
              </a:spcAft>
              <a:buNone/>
            </a:pPr>
            <a:endParaRPr sz="1900" b="1">
              <a:solidFill>
                <a:schemeClr val="dk1"/>
              </a:solidFill>
              <a:latin typeface="Lato"/>
              <a:ea typeface="Lato"/>
              <a:cs typeface="Lato"/>
              <a:sym typeface="Lato"/>
            </a:endParaRPr>
          </a:p>
          <a:p>
            <a:pPr marL="0" lvl="0" indent="0" algn="ctr" rtl="0">
              <a:lnSpc>
                <a:spcPct val="100000"/>
              </a:lnSpc>
              <a:spcBef>
                <a:spcPts val="0"/>
              </a:spcBef>
              <a:spcAft>
                <a:spcPts val="0"/>
              </a:spcAft>
              <a:buNone/>
            </a:pPr>
            <a:endParaRPr sz="1900" b="1">
              <a:solidFill>
                <a:schemeClr val="dk1"/>
              </a:solidFill>
              <a:latin typeface="Lato"/>
              <a:ea typeface="Lato"/>
              <a:cs typeface="Lato"/>
              <a:sym typeface="Lato"/>
            </a:endParaRPr>
          </a:p>
        </p:txBody>
      </p:sp>
      <p:pic>
        <p:nvPicPr>
          <p:cNvPr id="186" name="Google Shape;186;p29" descr="&lt;math xmlns=&quot;http://www.w3.org/1998/Math/MathML&quot;&gt;&lt;mtext&gt;1&amp;#xA0;year-old&amp;#xA0;seedlings:&lt;/mtext&gt;&lt;mspace linebreak=&quot;newline&quot;/&gt;&lt;mn&gt;1&lt;/mn&gt;&lt;mo&gt;,&lt;/mo&gt;&lt;mn&gt;000&lt;/mn&gt;&lt;mo&gt;&amp;#xA0;&lt;/mo&gt;&lt;mi&gt;s&lt;/mi&gt;&lt;mi&gt;e&lt;/mi&gt;&lt;mi&gt;e&lt;/mi&gt;&lt;mi&gt;d&lt;/mi&gt;&lt;mi&gt;l&lt;/mi&gt;&lt;mi&gt;i&lt;/mi&gt;&lt;mi&gt;n&lt;/mi&gt;&lt;mi&gt;g&lt;/mi&gt;&lt;mi&gt;s&lt;/mi&gt;&lt;mo&gt;&amp;#xA0;&lt;/mo&gt;&lt;mi&gt;p&lt;/mi&gt;&lt;mi&gt;e&lt;/mi&gt;&lt;mi&gt;r&lt;/mi&gt;&lt;mo&gt;&amp;#xA0;&lt;/mo&gt;&lt;mi&gt;d&lt;/mi&gt;&lt;mi&gt;a&lt;/mi&gt;&lt;mi&gt;y&lt;/mi&gt;&lt;mo&gt;&amp;#xA0;&lt;/mo&gt;&lt;mo&gt;&amp;#xD7;&lt;/mo&gt;&lt;mo&gt;&amp;#xA0;&lt;/mo&gt;&lt;mn&gt;5&lt;/mn&gt;&lt;mo&gt;&amp;#xA0;&lt;/mo&gt;&lt;mi&gt;p&lt;/mi&gt;&lt;mi&gt;e&lt;/mi&gt;&lt;mi&gt;o&lt;/mi&gt;&lt;mi&gt;p&lt;/mi&gt;&lt;mi&gt;l&lt;/mi&gt;&lt;mi&gt;e&lt;/mi&gt;&lt;mo&gt;&amp;#xA0;&lt;/mo&gt;&lt;mo&gt;=&lt;/mo&gt;&lt;mo&gt;&amp;#xA0;&lt;/mo&gt;&lt;mn&gt;5&lt;/mn&gt;&lt;mo&gt;,&lt;/mo&gt;&lt;mn&gt;000&lt;/mn&gt;&lt;mo&gt;&amp;#xA0;&lt;/mo&gt;&lt;mi&gt;s&lt;/mi&gt;&lt;mi&gt;e&lt;/mi&gt;&lt;mi&gt;e&lt;/mi&gt;&lt;mi&gt;d&lt;/mi&gt;&lt;mi&gt;l&lt;/mi&gt;&lt;mi&gt;i&lt;/mi&gt;&lt;mi&gt;n&lt;/mi&gt;&lt;mi&gt;g&lt;/mi&gt;&lt;mi&gt;s&lt;/mi&gt;&lt;mo&gt;&amp;#xA0;&lt;/mo&gt;&lt;mi&gt;p&lt;/mi&gt;&lt;mi&gt;e&lt;/mi&gt;&lt;mi&gt;r&lt;/mi&gt;&lt;mo&gt;&amp;#xA0;&lt;/mo&gt;&lt;mi&gt;d&lt;/mi&gt;&lt;mi&gt;a&lt;/mi&gt;&lt;mi&gt;y&lt;/mi&gt;&lt;mspace linebreak=&quot;newline&quot;/&gt;&lt;mfrac&gt;&lt;mrow&gt;&lt;mn&gt;102&lt;/mn&gt;&lt;mo&gt;,&lt;/mo&gt;&lt;mn&gt;528&lt;/mn&gt;&lt;mo&gt;&amp;#xA0;&lt;/mo&gt;&lt;mi&gt;t&lt;/mi&gt;&lt;mi&gt;o&lt;/mi&gt;&lt;mi&gt;t&lt;/mi&gt;&lt;mi&gt;a&lt;/mi&gt;&lt;mi&gt;l&lt;/mi&gt;&lt;mo&gt;&amp;#xA0;&lt;/mo&gt;&lt;mi&gt;s&lt;/mi&gt;&lt;mi&gt;e&lt;/mi&gt;&lt;mi&gt;e&lt;/mi&gt;&lt;mi&gt;d&lt;/mi&gt;&lt;mi&gt;l&lt;/mi&gt;&lt;mi&gt;i&lt;/mi&gt;&lt;mi&gt;n&lt;/mi&gt;&lt;mi&gt;g&lt;/mi&gt;&lt;mi&gt;s&lt;/mi&gt;&lt;/mrow&gt;&lt;mrow&gt;&lt;mn&gt;5&lt;/mn&gt;&lt;mo&gt;,&lt;/mo&gt;&lt;mn&gt;000&lt;/mn&gt;&lt;mo&gt;&amp;#xA0;&lt;/mo&gt;&lt;mi&gt;s&lt;/mi&gt;&lt;mi&gt;e&lt;/mi&gt;&lt;mi&gt;e&lt;/mi&gt;&lt;mi&gt;d&lt;/mi&gt;&lt;mi&gt;l&lt;/mi&gt;&lt;mi&gt;i&lt;/mi&gt;&lt;mi&gt;n&lt;/mi&gt;&lt;mi&gt;g&lt;/mi&gt;&lt;mi&gt;s&lt;/mi&gt;&lt;mo&gt;&amp;#xA0;&lt;/mo&gt;&lt;mi&gt;p&lt;/mi&gt;&lt;mi&gt;e&lt;/mi&gt;&lt;mi&gt;r&lt;/mi&gt;&lt;mo&gt;&amp;#xA0;&lt;/mo&gt;&lt;mi&gt;d&lt;/mi&gt;&lt;mi&gt;a&lt;/mi&gt;&lt;mi&gt;y&lt;/mi&gt;&lt;/mrow&gt;&lt;/mfrac&gt;&lt;mo&gt;=&lt;/mo&gt;&lt;mn&gt;20&lt;/mn&gt;&lt;mo&gt;.&lt;/mo&gt;&lt;mn&gt;5&lt;/mn&gt;&lt;mo&gt;&amp;#xA0;&lt;/mo&gt;&lt;mi&gt;d&lt;/mi&gt;&lt;mi&gt;a&lt;/mi&gt;&lt;mi&gt;y&lt;/mi&gt;&lt;mi&gt;s&lt;/mi&gt;&lt;/math&gt;" title="text 1 year-old seedlings: end text&#10;1 comma 000 space s e e d l i n g s space p e r space d a y space cross times space 5 space p e o p l e space equals space 5 comma 000 space s e e d l i n g s space p e r space d a y&#10;fraction numerator 102 comma 528 space t o t a l space s e e d l i n g s over denominator 5 comma 000 space s e e d l i n g s space p e r space d a y end fraction equals 20.5 space d a y s"/>
          <p:cNvPicPr preferRelativeResize="0"/>
          <p:nvPr/>
        </p:nvPicPr>
        <p:blipFill>
          <a:blip r:embed="rId3">
            <a:alphaModFix/>
          </a:blip>
          <a:stretch>
            <a:fillRect/>
          </a:stretch>
        </p:blipFill>
        <p:spPr>
          <a:xfrm>
            <a:off x="2400301" y="2528633"/>
            <a:ext cx="4343398" cy="990652"/>
          </a:xfrm>
          <a:prstGeom prst="rect">
            <a:avLst/>
          </a:prstGeom>
          <a:noFill/>
          <a:ln>
            <a:noFill/>
          </a:ln>
        </p:spPr>
      </p:pic>
      <p:pic>
        <p:nvPicPr>
          <p:cNvPr id="187" name="Google Shape;187;p29" descr="&lt;math xmlns=&quot;http://www.w3.org/1998/Math/MathML&quot;&gt;&lt;mtext&gt;2&amp;#xA0;year-old&amp;#xA0;seedlings:&lt;/mtext&gt;&lt;mspace linebreak=&quot;newline&quot;/&gt;&lt;mn&gt;600&lt;/mn&gt;&lt;mo&gt;&amp;#xA0;&lt;/mo&gt;&lt;mi&gt;s&lt;/mi&gt;&lt;mi&gt;e&lt;/mi&gt;&lt;mi&gt;e&lt;/mi&gt;&lt;mi&gt;d&lt;/mi&gt;&lt;mi&gt;l&lt;/mi&gt;&lt;mi&gt;i&lt;/mi&gt;&lt;mi&gt;n&lt;/mi&gt;&lt;mi&gt;g&lt;/mi&gt;&lt;mi&gt;s&lt;/mi&gt;&lt;mo&gt;&amp;#xA0;&lt;/mo&gt;&lt;mi&gt;p&lt;/mi&gt;&lt;mi&gt;e&lt;/mi&gt;&lt;mi&gt;r&lt;/mi&gt;&lt;mo&gt;&amp;#xA0;&lt;/mo&gt;&lt;mi&gt;d&lt;/mi&gt;&lt;mi&gt;a&lt;/mi&gt;&lt;mi&gt;y&lt;/mi&gt;&lt;mo&gt;&amp;#xA0;&lt;/mo&gt;&lt;mo&gt;&amp;#xD7;&lt;/mo&gt;&lt;mo&gt;&amp;#xA0;&lt;/mo&gt;&lt;mn&gt;5&lt;/mn&gt;&lt;mo&gt;&amp;#xA0;&lt;/mo&gt;&lt;mi&gt;p&lt;/mi&gt;&lt;mi&gt;e&lt;/mi&gt;&lt;mi&gt;o&lt;/mi&gt;&lt;mi&gt;p&lt;/mi&gt;&lt;mi&gt;l&lt;/mi&gt;&lt;mi&gt;e&lt;/mi&gt;&lt;mo&gt;&amp;#xA0;&lt;/mo&gt;&lt;mo&gt;=&lt;/mo&gt;&lt;mo&gt;&amp;#xA0;&lt;/mo&gt;&lt;mn&gt;3&lt;/mn&gt;&lt;mo&gt;,&lt;/mo&gt;&lt;mn&gt;000&lt;/mn&gt;&lt;mo&gt;&amp;#xA0;&lt;/mo&gt;&lt;mi&gt;s&lt;/mi&gt;&lt;mi&gt;e&lt;/mi&gt;&lt;mi&gt;e&lt;/mi&gt;&lt;mi&gt;d&lt;/mi&gt;&lt;mi&gt;l&lt;/mi&gt;&lt;mi&gt;i&lt;/mi&gt;&lt;mi&gt;n&lt;/mi&gt;&lt;mi&gt;g&lt;/mi&gt;&lt;mi&gt;s&lt;/mi&gt;&lt;mo&gt;&amp;#xA0;&lt;/mo&gt;&lt;mi&gt;p&lt;/mi&gt;&lt;mi&gt;e&lt;/mi&gt;&lt;mi&gt;r&lt;/mi&gt;&lt;mo&gt;&amp;#xA0;&lt;/mo&gt;&lt;mi&gt;d&lt;/mi&gt;&lt;mi&gt;a&lt;/mi&gt;&lt;mi&gt;y&lt;/mi&gt;&lt;mspace linebreak=&quot;newline&quot;/&gt;&lt;mfrac&gt;&lt;mrow&gt;&lt;mn&gt;102&lt;/mn&gt;&lt;mo&gt;,&lt;/mo&gt;&lt;mn&gt;528&lt;/mn&gt;&lt;mo&gt;&amp;#xA0;&lt;/mo&gt;&lt;mi&gt;t&lt;/mi&gt;&lt;mi&gt;o&lt;/mi&gt;&lt;mi&gt;t&lt;/mi&gt;&lt;mi&gt;a&lt;/mi&gt;&lt;mi&gt;l&lt;/mi&gt;&lt;mo&gt;&amp;#xA0;&lt;/mo&gt;&lt;mi&gt;s&lt;/mi&gt;&lt;mi&gt;e&lt;/mi&gt;&lt;mi&gt;e&lt;/mi&gt;&lt;mi&gt;d&lt;/mi&gt;&lt;mi&gt;l&lt;/mi&gt;&lt;mi&gt;i&lt;/mi&gt;&lt;mi&gt;n&lt;/mi&gt;&lt;mi&gt;g&lt;/mi&gt;&lt;mi&gt;s&lt;/mi&gt;&lt;/mrow&gt;&lt;mrow&gt;&lt;mn&gt;3&lt;/mn&gt;&lt;mo&gt;,&lt;/mo&gt;&lt;mn&gt;000&lt;/mn&gt;&lt;mo&gt;&amp;#xA0;&lt;/mo&gt;&lt;mi&gt;s&lt;/mi&gt;&lt;mi&gt;e&lt;/mi&gt;&lt;mi&gt;e&lt;/mi&gt;&lt;mi&gt;d&lt;/mi&gt;&lt;mi&gt;l&lt;/mi&gt;&lt;mi&gt;i&lt;/mi&gt;&lt;mi&gt;n&lt;/mi&gt;&lt;mi&gt;g&lt;/mi&gt;&lt;mi&gt;s&lt;/mi&gt;&lt;mo&gt;&amp;#xA0;&lt;/mo&gt;&lt;mi&gt;p&lt;/mi&gt;&lt;mi&gt;e&lt;/mi&gt;&lt;mi&gt;r&lt;/mi&gt;&lt;mo&gt;&amp;#xA0;&lt;/mo&gt;&lt;mi&gt;d&lt;/mi&gt;&lt;mi&gt;a&lt;/mi&gt;&lt;mi&gt;y&lt;/mi&gt;&lt;/mrow&gt;&lt;/mfrac&gt;&lt;mo&gt;=&lt;/mo&gt;&lt;mn&gt;34&lt;/mn&gt;&lt;mo&gt;.&lt;/mo&gt;&lt;mn&gt;2&lt;/mn&gt;&lt;mo&gt;&amp;#xA0;&lt;/mo&gt;&lt;mi&gt;d&lt;/mi&gt;&lt;mi&gt;a&lt;/mi&gt;&lt;mi&gt;y&lt;/mi&gt;&lt;mi&gt;s&lt;/mi&gt;&lt;/math&gt;" title="text 2 year-old seedlings: end text&#10;600 space s e e d l i n g s space p e r space d a y space cross times space 5 space p e o p l e space equals space 3 comma 000 space s e e d l i n g s space p e r space d a y&#10;fraction numerator 102 comma 528 space t o t a l space s e e d l i n g s over denominator 3 comma 000 space s e e d l i n g s space p e r space d a y end fraction equals 34.2 space d a y s"/>
          <p:cNvPicPr preferRelativeResize="0"/>
          <p:nvPr/>
        </p:nvPicPr>
        <p:blipFill>
          <a:blip r:embed="rId4">
            <a:alphaModFix/>
          </a:blip>
          <a:stretch>
            <a:fillRect/>
          </a:stretch>
        </p:blipFill>
        <p:spPr>
          <a:xfrm>
            <a:off x="2400301" y="3782383"/>
            <a:ext cx="4343398" cy="1027215"/>
          </a:xfrm>
          <a:prstGeom prst="rect">
            <a:avLst/>
          </a:prstGeom>
          <a:noFill/>
          <a:ln>
            <a:noFill/>
          </a:ln>
        </p:spPr>
      </p:pic>
      <p:sp>
        <p:nvSpPr>
          <p:cNvPr id="188" name="Google Shape;188;p29"/>
          <p:cNvSpPr txBox="1"/>
          <p:nvPr/>
        </p:nvSpPr>
        <p:spPr>
          <a:xfrm>
            <a:off x="401525" y="2727900"/>
            <a:ext cx="1427700" cy="1477500"/>
          </a:xfrm>
          <a:prstGeom prst="rect">
            <a:avLst/>
          </a:prstGeom>
          <a:solidFill>
            <a:schemeClr val="accent1"/>
          </a:solidFill>
          <a:ln>
            <a:noFill/>
          </a:ln>
          <a:effectLst>
            <a:outerShdw blurRad="57150" dist="19050" dir="5400000" algn="bl" rotWithShape="0">
              <a:srgbClr val="000000">
                <a:alpha val="57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Lato"/>
                <a:ea typeface="Lato"/>
                <a:cs typeface="Lato"/>
                <a:sym typeface="Lato"/>
              </a:rPr>
              <a:t>Since there are up to 45 days in the season, both of these solutions are feasible!</a:t>
            </a:r>
            <a:endParaRPr i="1">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194" name="Google Shape;194;p30"/>
          <p:cNvSpPr txBox="1">
            <a:spLocks noGrp="1"/>
          </p:cNvSpPr>
          <p:nvPr>
            <p:ph type="body" idx="1"/>
          </p:nvPr>
        </p:nvSpPr>
        <p:spPr>
          <a:xfrm>
            <a:off x="311700" y="1152475"/>
            <a:ext cx="85206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What age seedlings should I order?</a:t>
            </a:r>
            <a:endParaRPr/>
          </a:p>
        </p:txBody>
      </p:sp>
      <p:sp>
        <p:nvSpPr>
          <p:cNvPr id="195" name="Google Shape;195;p30"/>
          <p:cNvSpPr/>
          <p:nvPr/>
        </p:nvSpPr>
        <p:spPr>
          <a:xfrm>
            <a:off x="807750" y="1889975"/>
            <a:ext cx="7528500" cy="28959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b="1">
                <a:solidFill>
                  <a:schemeClr val="dk1"/>
                </a:solidFill>
                <a:latin typeface="Lato"/>
                <a:ea typeface="Lato"/>
                <a:cs typeface="Lato"/>
                <a:sym typeface="Lato"/>
              </a:rPr>
              <a:t>Option 2: Order a combination of 1-year-old and 2 year-old seedlings</a:t>
            </a:r>
            <a:endParaRPr sz="1800" b="1">
              <a:solidFill>
                <a:schemeClr val="dk1"/>
              </a:solidFill>
              <a:latin typeface="Lato"/>
              <a:ea typeface="Lato"/>
              <a:cs typeface="Lato"/>
              <a:sym typeface="Lato"/>
            </a:endParaRPr>
          </a:p>
          <a:p>
            <a:pPr marL="0" lvl="0" indent="0" algn="ctr" rtl="0">
              <a:lnSpc>
                <a:spcPct val="100000"/>
              </a:lnSpc>
              <a:spcBef>
                <a:spcPts val="0"/>
              </a:spcBef>
              <a:spcAft>
                <a:spcPts val="0"/>
              </a:spcAft>
              <a:buNone/>
            </a:pPr>
            <a:endParaRPr sz="1900" b="1">
              <a:solidFill>
                <a:schemeClr val="dk1"/>
              </a:solidFill>
              <a:latin typeface="Lato"/>
              <a:ea typeface="Lato"/>
              <a:cs typeface="Lato"/>
              <a:sym typeface="Lato"/>
            </a:endParaRPr>
          </a:p>
          <a:p>
            <a:pPr marL="0" marR="3804906" lvl="0" indent="0" algn="ctr" rtl="0">
              <a:lnSpc>
                <a:spcPct val="100000"/>
              </a:lnSpc>
              <a:spcBef>
                <a:spcPts val="0"/>
              </a:spcBef>
              <a:spcAft>
                <a:spcPts val="0"/>
              </a:spcAft>
              <a:buNone/>
            </a:pPr>
            <a:r>
              <a:rPr lang="en" sz="1700">
                <a:solidFill>
                  <a:schemeClr val="dk1"/>
                </a:solidFill>
                <a:latin typeface="Lato"/>
                <a:ea typeface="Lato"/>
                <a:cs typeface="Lato"/>
                <a:sym typeface="Lato"/>
              </a:rPr>
              <a:t>Let </a:t>
            </a:r>
            <a:r>
              <a:rPr lang="en" sz="1700" i="1">
                <a:solidFill>
                  <a:schemeClr val="dk1"/>
                </a:solidFill>
                <a:latin typeface="Lato"/>
                <a:ea typeface="Lato"/>
                <a:cs typeface="Lato"/>
                <a:sym typeface="Lato"/>
              </a:rPr>
              <a:t>x </a:t>
            </a:r>
            <a:r>
              <a:rPr lang="en" sz="1700">
                <a:solidFill>
                  <a:schemeClr val="dk1"/>
                </a:solidFill>
                <a:latin typeface="Lato"/>
                <a:ea typeface="Lato"/>
                <a:cs typeface="Lato"/>
                <a:sym typeface="Lato"/>
              </a:rPr>
              <a:t>= the number of 1-year-old seedlings and </a:t>
            </a:r>
            <a:r>
              <a:rPr lang="en" sz="1700" i="1">
                <a:solidFill>
                  <a:schemeClr val="dk1"/>
                </a:solidFill>
                <a:latin typeface="Lato"/>
                <a:ea typeface="Lato"/>
                <a:cs typeface="Lato"/>
                <a:sym typeface="Lato"/>
              </a:rPr>
              <a:t>y </a:t>
            </a:r>
            <a:r>
              <a:rPr lang="en" sz="1700">
                <a:solidFill>
                  <a:schemeClr val="dk1"/>
                </a:solidFill>
                <a:latin typeface="Lato"/>
                <a:ea typeface="Lato"/>
                <a:cs typeface="Lato"/>
                <a:sym typeface="Lato"/>
              </a:rPr>
              <a:t>= the number of 2-year-old seedlings. The total number of seedlings must equal 102,528.</a:t>
            </a:r>
            <a:endParaRPr sz="1700">
              <a:solidFill>
                <a:schemeClr val="dk1"/>
              </a:solidFill>
              <a:latin typeface="Lato"/>
              <a:ea typeface="Lato"/>
              <a:cs typeface="Lato"/>
              <a:sym typeface="Lato"/>
            </a:endParaRPr>
          </a:p>
          <a:p>
            <a:pPr marL="0" lvl="0" indent="0" algn="ctr" rtl="0">
              <a:lnSpc>
                <a:spcPct val="100000"/>
              </a:lnSpc>
              <a:spcBef>
                <a:spcPts val="0"/>
              </a:spcBef>
              <a:spcAft>
                <a:spcPts val="0"/>
              </a:spcAft>
              <a:buNone/>
            </a:pPr>
            <a:endParaRPr sz="1700">
              <a:solidFill>
                <a:schemeClr val="dk1"/>
              </a:solidFill>
              <a:latin typeface="Lato"/>
              <a:ea typeface="Lato"/>
              <a:cs typeface="Lato"/>
              <a:sym typeface="Lato"/>
            </a:endParaRPr>
          </a:p>
        </p:txBody>
      </p:sp>
      <p:pic>
        <p:nvPicPr>
          <p:cNvPr id="196" name="Google Shape;196;p30" descr="&lt;math xmlns=&quot;http://www.w3.org/1998/Math/MathML&quot;&gt;&lt;mi&gt;x&lt;/mi&gt;&lt;mo&gt;+&lt;/mo&gt;&lt;mi&gt;y&lt;/mi&gt;&lt;mo&gt;=&lt;/mo&gt;&lt;mn&gt;102&lt;/mn&gt;&lt;mo&gt;,&lt;/mo&gt;&lt;mn&gt;528&lt;/mn&gt;&lt;/math&gt;" title="x plus y equals 102 comma 528"/>
          <p:cNvPicPr preferRelativeResize="0"/>
          <p:nvPr/>
        </p:nvPicPr>
        <p:blipFill>
          <a:blip r:embed="rId3">
            <a:alphaModFix/>
          </a:blip>
          <a:stretch>
            <a:fillRect/>
          </a:stretch>
        </p:blipFill>
        <p:spPr>
          <a:xfrm>
            <a:off x="1211388" y="3972250"/>
            <a:ext cx="2918222" cy="407194"/>
          </a:xfrm>
          <a:prstGeom prst="rect">
            <a:avLst/>
          </a:prstGeom>
          <a:noFill/>
          <a:ln>
            <a:noFill/>
          </a:ln>
        </p:spPr>
      </p:pic>
      <p:pic>
        <p:nvPicPr>
          <p:cNvPr id="197" name="Google Shape;197;p30"/>
          <p:cNvPicPr preferRelativeResize="0"/>
          <p:nvPr/>
        </p:nvPicPr>
        <p:blipFill rotWithShape="1">
          <a:blip r:embed="rId4">
            <a:alphaModFix/>
          </a:blip>
          <a:srcRect t="7855" b="28070"/>
          <a:stretch/>
        </p:blipFill>
        <p:spPr>
          <a:xfrm>
            <a:off x="4572000" y="2447975"/>
            <a:ext cx="3327026" cy="21316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203" name="Google Shape;203;p31"/>
          <p:cNvSpPr txBox="1">
            <a:spLocks noGrp="1"/>
          </p:cNvSpPr>
          <p:nvPr>
            <p:ph type="body" idx="1"/>
          </p:nvPr>
        </p:nvSpPr>
        <p:spPr>
          <a:xfrm>
            <a:off x="311700" y="1152475"/>
            <a:ext cx="52170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What age seedlings should I order if I’m worried the planting season isn’t going to be 45 planting days? </a:t>
            </a:r>
            <a:r>
              <a:rPr lang="en" u="sng">
                <a:solidFill>
                  <a:schemeClr val="hlink"/>
                </a:solidFill>
                <a:hlinkClick r:id="rId3"/>
              </a:rPr>
              <a:t>(link to interactive graph)</a:t>
            </a:r>
            <a:endParaRPr/>
          </a:p>
        </p:txBody>
      </p:sp>
      <p:sp>
        <p:nvSpPr>
          <p:cNvPr id="204" name="Google Shape;204;p31"/>
          <p:cNvSpPr/>
          <p:nvPr/>
        </p:nvSpPr>
        <p:spPr>
          <a:xfrm>
            <a:off x="807750" y="2333422"/>
            <a:ext cx="7528500" cy="25911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b="1">
                <a:solidFill>
                  <a:schemeClr val="dk1"/>
                </a:solidFill>
                <a:latin typeface="Lato"/>
                <a:ea typeface="Lato"/>
                <a:cs typeface="Lato"/>
                <a:sym typeface="Lato"/>
              </a:rPr>
              <a:t>Option 2: Order a combination of 1-year-old and 2-year-old seedlings</a:t>
            </a:r>
            <a:endParaRPr sz="1900" b="1">
              <a:solidFill>
                <a:schemeClr val="dk1"/>
              </a:solidFill>
              <a:latin typeface="Lato"/>
              <a:ea typeface="Lato"/>
              <a:cs typeface="Lato"/>
              <a:sym typeface="Lato"/>
            </a:endParaRPr>
          </a:p>
          <a:p>
            <a:pPr marL="114300" marR="3018558" lvl="0" indent="0" algn="ctr" rtl="0">
              <a:lnSpc>
                <a:spcPct val="100000"/>
              </a:lnSpc>
              <a:spcBef>
                <a:spcPts val="1000"/>
              </a:spcBef>
              <a:spcAft>
                <a:spcPts val="0"/>
              </a:spcAft>
              <a:buNone/>
            </a:pPr>
            <a:r>
              <a:rPr lang="en" sz="1600">
                <a:solidFill>
                  <a:schemeClr val="dk1"/>
                </a:solidFill>
                <a:latin typeface="Lato"/>
                <a:ea typeface="Lato"/>
                <a:cs typeface="Lato"/>
                <a:sym typeface="Lato"/>
              </a:rPr>
              <a:t>One worker can plant 1,000 1-year-old trees per day, or 600 2-year-old trees per day. There are 5 workers during a planting window, w, that could be from 0 to 45 days. Make </a:t>
            </a:r>
            <a:r>
              <a:rPr lang="en" sz="1600" i="1">
                <a:solidFill>
                  <a:schemeClr val="dk1"/>
                </a:solidFill>
                <a:latin typeface="Lato"/>
                <a:ea typeface="Lato"/>
                <a:cs typeface="Lato"/>
                <a:sym typeface="Lato"/>
              </a:rPr>
              <a:t>w</a:t>
            </a:r>
            <a:r>
              <a:rPr lang="en" sz="1600">
                <a:solidFill>
                  <a:schemeClr val="dk1"/>
                </a:solidFill>
                <a:latin typeface="Lato"/>
                <a:ea typeface="Lato"/>
                <a:cs typeface="Lato"/>
                <a:sym typeface="Lato"/>
              </a:rPr>
              <a:t> less than 45 to shorten the planting window. </a:t>
            </a:r>
            <a:endParaRPr sz="1700">
              <a:solidFill>
                <a:schemeClr val="dk1"/>
              </a:solidFill>
              <a:latin typeface="Lato"/>
              <a:ea typeface="Lato"/>
              <a:cs typeface="Lato"/>
              <a:sym typeface="Lato"/>
            </a:endParaRPr>
          </a:p>
        </p:txBody>
      </p:sp>
      <p:pic>
        <p:nvPicPr>
          <p:cNvPr id="205" name="Google Shape;205;p31"/>
          <p:cNvPicPr preferRelativeResize="0"/>
          <p:nvPr/>
        </p:nvPicPr>
        <p:blipFill>
          <a:blip r:embed="rId4">
            <a:alphaModFix/>
          </a:blip>
          <a:stretch>
            <a:fillRect/>
          </a:stretch>
        </p:blipFill>
        <p:spPr>
          <a:xfrm>
            <a:off x="2260550" y="4224397"/>
            <a:ext cx="1866900" cy="571500"/>
          </a:xfrm>
          <a:prstGeom prst="rect">
            <a:avLst/>
          </a:prstGeom>
          <a:noFill/>
          <a:ln>
            <a:noFill/>
          </a:ln>
        </p:spPr>
      </p:pic>
      <p:pic>
        <p:nvPicPr>
          <p:cNvPr id="206" name="Google Shape;206;p31"/>
          <p:cNvPicPr preferRelativeResize="0"/>
          <p:nvPr/>
        </p:nvPicPr>
        <p:blipFill rotWithShape="1">
          <a:blip r:embed="rId5">
            <a:alphaModFix/>
          </a:blip>
          <a:srcRect b="8525"/>
          <a:stretch/>
        </p:blipFill>
        <p:spPr>
          <a:xfrm>
            <a:off x="5332225" y="2796297"/>
            <a:ext cx="2660575" cy="1999600"/>
          </a:xfrm>
          <a:prstGeom prst="rect">
            <a:avLst/>
          </a:prstGeom>
          <a:noFill/>
          <a:ln>
            <a:noFill/>
          </a:ln>
        </p:spPr>
      </p:pic>
      <p:sp>
        <p:nvSpPr>
          <p:cNvPr id="207" name="Google Shape;207;p31"/>
          <p:cNvSpPr txBox="1"/>
          <p:nvPr/>
        </p:nvSpPr>
        <p:spPr>
          <a:xfrm>
            <a:off x="5457850" y="802600"/>
            <a:ext cx="2409300" cy="1262100"/>
          </a:xfrm>
          <a:prstGeom prst="rect">
            <a:avLst/>
          </a:prstGeom>
          <a:solidFill>
            <a:schemeClr val="accent1"/>
          </a:solidFill>
          <a:ln>
            <a:noFill/>
          </a:ln>
          <a:effectLst>
            <a:outerShdw blurRad="57150" dist="19050" dir="5400000" algn="bl" rotWithShape="0">
              <a:srgbClr val="000000">
                <a:alpha val="57000"/>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i="1">
                <a:latin typeface="Lato"/>
                <a:ea typeface="Lato"/>
                <a:cs typeface="Lato"/>
                <a:sym typeface="Lato"/>
              </a:rPr>
              <a:t>Example solution: When the planting window is set for 28 days, then it is best to have 46,320 1 year olds and 56,208 2 year olds.  </a:t>
            </a:r>
            <a:endParaRPr i="1">
              <a:latin typeface="Lato"/>
              <a:ea typeface="Lato"/>
              <a:cs typeface="Lato"/>
              <a:sym typeface="Lato"/>
            </a:endParaRPr>
          </a:p>
        </p:txBody>
      </p:sp>
      <p:pic>
        <p:nvPicPr>
          <p:cNvPr id="208" name="Google Shape;208;p31"/>
          <p:cNvPicPr preferRelativeResize="0"/>
          <p:nvPr/>
        </p:nvPicPr>
        <p:blipFill>
          <a:blip r:embed="rId6">
            <a:alphaModFix/>
          </a:blip>
          <a:stretch>
            <a:fillRect/>
          </a:stretch>
        </p:blipFill>
        <p:spPr>
          <a:xfrm>
            <a:off x="5767550" y="2938997"/>
            <a:ext cx="976586" cy="200200"/>
          </a:xfrm>
          <a:prstGeom prst="rect">
            <a:avLst/>
          </a:prstGeom>
          <a:noFill/>
          <a:ln>
            <a:noFill/>
          </a:ln>
        </p:spPr>
      </p:pic>
      <p:pic>
        <p:nvPicPr>
          <p:cNvPr id="209" name="Google Shape;209;p31"/>
          <p:cNvPicPr preferRelativeResize="0"/>
          <p:nvPr/>
        </p:nvPicPr>
        <p:blipFill>
          <a:blip r:embed="rId7">
            <a:alphaModFix/>
          </a:blip>
          <a:stretch>
            <a:fillRect/>
          </a:stretch>
        </p:blipFill>
        <p:spPr>
          <a:xfrm>
            <a:off x="6774178" y="2939532"/>
            <a:ext cx="1073650" cy="230400"/>
          </a:xfrm>
          <a:prstGeom prst="rect">
            <a:avLst/>
          </a:prstGeom>
          <a:noFill/>
          <a:ln>
            <a:noFill/>
          </a:ln>
        </p:spPr>
      </p:pic>
      <p:pic>
        <p:nvPicPr>
          <p:cNvPr id="210" name="Google Shape;210;p31"/>
          <p:cNvPicPr preferRelativeResize="0"/>
          <p:nvPr/>
        </p:nvPicPr>
        <p:blipFill>
          <a:blip r:embed="rId8">
            <a:alphaModFix/>
          </a:blip>
          <a:stretch>
            <a:fillRect/>
          </a:stretch>
        </p:blipFill>
        <p:spPr>
          <a:xfrm>
            <a:off x="6774175" y="3253547"/>
            <a:ext cx="362651" cy="140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311700" y="445025"/>
            <a:ext cx="8520600" cy="1069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1800" b="0"/>
              <a:t>Question: </a:t>
            </a:r>
            <a:endParaRPr sz="1800" b="0"/>
          </a:p>
          <a:p>
            <a:pPr marL="0" lvl="0" indent="0" algn="l" rtl="0">
              <a:spcBef>
                <a:spcPts val="0"/>
              </a:spcBef>
              <a:spcAft>
                <a:spcPts val="0"/>
              </a:spcAft>
              <a:buClr>
                <a:schemeClr val="dk1"/>
              </a:buClr>
              <a:buSzPts val="1100"/>
              <a:buFont typeface="Arial"/>
              <a:buNone/>
            </a:pPr>
            <a:r>
              <a:rPr lang="en" sz="2100"/>
              <a:t>How large is an acre?</a:t>
            </a:r>
            <a:endParaRPr sz="3100"/>
          </a:p>
        </p:txBody>
      </p:sp>
      <p:sp>
        <p:nvSpPr>
          <p:cNvPr id="216" name="Google Shape;216;p32"/>
          <p:cNvSpPr txBox="1">
            <a:spLocks noGrp="1"/>
          </p:cNvSpPr>
          <p:nvPr>
            <p:ph type="body" idx="1"/>
          </p:nvPr>
        </p:nvSpPr>
        <p:spPr>
          <a:xfrm>
            <a:off x="311700" y="1514825"/>
            <a:ext cx="8520600" cy="30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Answer:</a:t>
            </a:r>
            <a:endParaRPr sz="1600"/>
          </a:p>
          <a:p>
            <a:pPr marL="0" lvl="0" indent="0" algn="l" rtl="0">
              <a:spcBef>
                <a:spcPts val="1200"/>
              </a:spcBef>
              <a:spcAft>
                <a:spcPts val="0"/>
              </a:spcAft>
              <a:buNone/>
            </a:pPr>
            <a:r>
              <a:rPr lang="en" sz="1600"/>
              <a:t>43,560 square feet (ft</a:t>
            </a:r>
            <a:r>
              <a:rPr lang="en" sz="1600" baseline="30000"/>
              <a:t>2</a:t>
            </a:r>
            <a:r>
              <a:rPr lang="en" sz="1600"/>
              <a:t>)</a:t>
            </a:r>
            <a:endParaRPr sz="1600"/>
          </a:p>
          <a:p>
            <a:pPr marL="0" lvl="0" indent="0" algn="l" rtl="0">
              <a:spcBef>
                <a:spcPts val="1200"/>
              </a:spcBef>
              <a:spcAft>
                <a:spcPts val="1200"/>
              </a:spcAft>
              <a:buNone/>
            </a:pPr>
            <a:endParaRPr sz="1600"/>
          </a:p>
        </p:txBody>
      </p:sp>
      <p:pic>
        <p:nvPicPr>
          <p:cNvPr id="217" name="Google Shape;217;p32">
            <a:hlinkClick r:id="rId3" action="ppaction://hlinksldjump"/>
          </p:cNvPr>
          <p:cNvPicPr preferRelativeResize="0"/>
          <p:nvPr/>
        </p:nvPicPr>
        <p:blipFill>
          <a:blip r:embed="rId4">
            <a:alphaModFix/>
          </a:blip>
          <a:stretch>
            <a:fillRect/>
          </a:stretch>
        </p:blipFill>
        <p:spPr>
          <a:xfrm>
            <a:off x="7615975" y="4134675"/>
            <a:ext cx="1216325" cy="684175"/>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p:nvPr/>
        </p:nvSpPr>
        <p:spPr>
          <a:xfrm>
            <a:off x="333375" y="746125"/>
            <a:ext cx="260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2" name="Google Shape;82;p15"/>
          <p:cNvSpPr txBox="1">
            <a:spLocks noGrp="1"/>
          </p:cNvSpPr>
          <p:nvPr>
            <p:ph type="body" idx="1"/>
          </p:nvPr>
        </p:nvSpPr>
        <p:spPr>
          <a:xfrm>
            <a:off x="311700" y="852675"/>
            <a:ext cx="8520600" cy="38784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en" sz="2100" b="1">
                <a:solidFill>
                  <a:schemeClr val="lt1"/>
                </a:solidFill>
              </a:rPr>
              <a:t>Learning Goals:</a:t>
            </a:r>
            <a:endParaRPr sz="2100" b="1">
              <a:solidFill>
                <a:schemeClr val="lt1"/>
              </a:solidFill>
            </a:endParaRPr>
          </a:p>
          <a:p>
            <a:pPr marL="457200" marR="0" lvl="0" indent="-342900" algn="l" rtl="0">
              <a:lnSpc>
                <a:spcPct val="100000"/>
              </a:lnSpc>
              <a:spcBef>
                <a:spcPts val="0"/>
              </a:spcBef>
              <a:spcAft>
                <a:spcPts val="0"/>
              </a:spcAft>
              <a:buClr>
                <a:schemeClr val="lt1"/>
              </a:buClr>
              <a:buSzPts val="1800"/>
              <a:buFont typeface="Lato"/>
              <a:buChar char="★"/>
            </a:pPr>
            <a:r>
              <a:rPr lang="en">
                <a:solidFill>
                  <a:schemeClr val="lt1"/>
                </a:solidFill>
              </a:rPr>
              <a:t>Students will solve a range of complex well-posed problems in applied mathematics (SMP1).</a:t>
            </a:r>
            <a:endParaRPr>
              <a:solidFill>
                <a:schemeClr val="lt1"/>
              </a:solidFill>
            </a:endParaRPr>
          </a:p>
          <a:p>
            <a:pPr marL="457200" marR="0" lvl="0" indent="-342900" algn="l" rtl="0">
              <a:lnSpc>
                <a:spcPct val="100000"/>
              </a:lnSpc>
              <a:spcBef>
                <a:spcPts val="1000"/>
              </a:spcBef>
              <a:spcAft>
                <a:spcPts val="0"/>
              </a:spcAft>
              <a:buClr>
                <a:schemeClr val="lt1"/>
              </a:buClr>
              <a:buSzPts val="1800"/>
              <a:buFont typeface="Lato"/>
              <a:buChar char="★"/>
            </a:pPr>
            <a:r>
              <a:rPr lang="en">
                <a:solidFill>
                  <a:schemeClr val="lt1"/>
                </a:solidFill>
              </a:rPr>
              <a:t>Students will solve a complex problem by making productive use of knowledge and problem-solving strategies (SMP2).</a:t>
            </a:r>
            <a:endParaRPr>
              <a:solidFill>
                <a:schemeClr val="lt1"/>
              </a:solidFill>
            </a:endParaRPr>
          </a:p>
          <a:p>
            <a:pPr marL="457200" marR="0" lvl="0" indent="-342900" algn="l" rtl="0">
              <a:lnSpc>
                <a:spcPct val="100000"/>
              </a:lnSpc>
              <a:spcBef>
                <a:spcPts val="1000"/>
              </a:spcBef>
              <a:spcAft>
                <a:spcPts val="0"/>
              </a:spcAft>
              <a:buClr>
                <a:schemeClr val="lt1"/>
              </a:buClr>
              <a:buSzPts val="1800"/>
              <a:buFont typeface="Lato"/>
              <a:buChar char="★"/>
            </a:pPr>
            <a:r>
              <a:rPr lang="en">
                <a:solidFill>
                  <a:schemeClr val="lt1"/>
                </a:solidFill>
              </a:rPr>
              <a:t>Students will analyze complex, real-world scenarios (SMP4).</a:t>
            </a:r>
            <a:endParaRPr>
              <a:solidFill>
                <a:schemeClr val="lt1"/>
              </a:solidFill>
            </a:endParaRPr>
          </a:p>
          <a:p>
            <a:pPr marL="0" lvl="0" indent="0" algn="l" rtl="0">
              <a:lnSpc>
                <a:spcPct val="100000"/>
              </a:lnSpc>
              <a:spcBef>
                <a:spcPts val="0"/>
              </a:spcBef>
              <a:spcAft>
                <a:spcPts val="0"/>
              </a:spcAft>
              <a:buNone/>
            </a:pPr>
            <a:endParaRPr b="1">
              <a:solidFill>
                <a:schemeClr val="lt1"/>
              </a:solidFill>
            </a:endParaRPr>
          </a:p>
          <a:p>
            <a:pPr marL="0" lvl="0" indent="0" algn="l" rtl="0">
              <a:lnSpc>
                <a:spcPct val="100000"/>
              </a:lnSpc>
              <a:spcBef>
                <a:spcPts val="0"/>
              </a:spcBef>
              <a:spcAft>
                <a:spcPts val="0"/>
              </a:spcAft>
              <a:buNone/>
            </a:pPr>
            <a:r>
              <a:rPr lang="en" sz="2100" b="1">
                <a:solidFill>
                  <a:schemeClr val="lt1"/>
                </a:solidFill>
              </a:rPr>
              <a:t>Success Criteria:</a:t>
            </a:r>
            <a:endParaRPr sz="2100" b="1">
              <a:solidFill>
                <a:schemeClr val="lt1"/>
              </a:solidFill>
            </a:endParaRPr>
          </a:p>
          <a:p>
            <a:pPr marL="457200" lvl="0" indent="-342900" algn="l" rtl="0">
              <a:lnSpc>
                <a:spcPct val="100000"/>
              </a:lnSpc>
              <a:spcBef>
                <a:spcPts val="0"/>
              </a:spcBef>
              <a:spcAft>
                <a:spcPts val="0"/>
              </a:spcAft>
              <a:buClr>
                <a:schemeClr val="lt1"/>
              </a:buClr>
              <a:buSzPts val="1800"/>
              <a:buFont typeface="Lato"/>
              <a:buChar char="★"/>
            </a:pPr>
            <a:r>
              <a:rPr lang="en"/>
              <a:t>I can apply algebra concepts to solve a problem about timber replantation. (SMP1, SMP2)</a:t>
            </a:r>
            <a:endParaRPr/>
          </a:p>
          <a:p>
            <a:pPr marL="457200" lvl="0" indent="-342900" algn="l" rtl="0">
              <a:lnSpc>
                <a:spcPct val="100000"/>
              </a:lnSpc>
              <a:spcBef>
                <a:spcPts val="1000"/>
              </a:spcBef>
              <a:spcAft>
                <a:spcPts val="1000"/>
              </a:spcAft>
              <a:buClr>
                <a:schemeClr val="lt1"/>
              </a:buClr>
              <a:buSzPts val="1800"/>
              <a:buFont typeface="Lato"/>
              <a:buChar char="★"/>
            </a:pPr>
            <a:r>
              <a:rPr lang="en"/>
              <a:t>I can build a function that models a relationship between two quantities.</a:t>
            </a:r>
            <a:br>
              <a:rPr lang="en"/>
            </a:br>
            <a:r>
              <a:rPr lang="en"/>
              <a:t> (SMP4)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11700" y="445025"/>
            <a:ext cx="8520600" cy="1069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1800" b="0"/>
              <a:t>Question: </a:t>
            </a:r>
            <a:endParaRPr sz="1800" b="0"/>
          </a:p>
          <a:p>
            <a:pPr marL="0" lvl="0" indent="0" algn="l" rtl="0">
              <a:spcBef>
                <a:spcPts val="0"/>
              </a:spcBef>
              <a:spcAft>
                <a:spcPts val="0"/>
              </a:spcAft>
              <a:buClr>
                <a:schemeClr val="dk1"/>
              </a:buClr>
              <a:buSzPts val="1100"/>
              <a:buFont typeface="Arial"/>
              <a:buNone/>
            </a:pPr>
            <a:r>
              <a:rPr lang="en" sz="2100"/>
              <a:t>What is the planting window?</a:t>
            </a:r>
            <a:endParaRPr sz="2100"/>
          </a:p>
        </p:txBody>
      </p:sp>
      <p:sp>
        <p:nvSpPr>
          <p:cNvPr id="223" name="Google Shape;223;p33"/>
          <p:cNvSpPr txBox="1">
            <a:spLocks noGrp="1"/>
          </p:cNvSpPr>
          <p:nvPr>
            <p:ph type="body" idx="1"/>
          </p:nvPr>
        </p:nvSpPr>
        <p:spPr>
          <a:xfrm>
            <a:off x="311700" y="1514950"/>
            <a:ext cx="8311200" cy="30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Answer:</a:t>
            </a:r>
            <a:endParaRPr sz="1600"/>
          </a:p>
          <a:p>
            <a:pPr marL="0" lvl="0" indent="0" algn="l" rtl="0">
              <a:spcBef>
                <a:spcPts val="1200"/>
              </a:spcBef>
              <a:spcAft>
                <a:spcPts val="0"/>
              </a:spcAft>
              <a:buNone/>
            </a:pPr>
            <a:r>
              <a:rPr lang="en" sz="1600"/>
              <a:t>For the particular 288 acres in question, the area is usually covered with snow until May 15. After July 15, the soil is too dry to support a newly planted seedling. There are about 9 weeks, so that is 45 maximum work days per person during the planting season. </a:t>
            </a:r>
            <a:r>
              <a:rPr lang="en" sz="1600" b="1" i="1"/>
              <a:t>It is possible that the snow might not melt by the May 15th, and that hot weather comes before July 15.</a:t>
            </a:r>
            <a:endParaRPr sz="1600" b="1" i="1"/>
          </a:p>
          <a:p>
            <a:pPr marL="0" lvl="0" indent="0" algn="l" rtl="0">
              <a:spcBef>
                <a:spcPts val="1200"/>
              </a:spcBef>
              <a:spcAft>
                <a:spcPts val="1200"/>
              </a:spcAft>
              <a:buNone/>
            </a:pPr>
            <a:endParaRPr sz="1600"/>
          </a:p>
        </p:txBody>
      </p:sp>
      <p:pic>
        <p:nvPicPr>
          <p:cNvPr id="224" name="Google Shape;224;p33">
            <a:hlinkClick r:id="rId3" action="ppaction://hlinksldjump"/>
          </p:cNvPr>
          <p:cNvPicPr preferRelativeResize="0"/>
          <p:nvPr/>
        </p:nvPicPr>
        <p:blipFill>
          <a:blip r:embed="rId4">
            <a:alphaModFix/>
          </a:blip>
          <a:stretch>
            <a:fillRect/>
          </a:stretch>
        </p:blipFill>
        <p:spPr>
          <a:xfrm>
            <a:off x="7615975" y="4134675"/>
            <a:ext cx="1216325" cy="684175"/>
          </a:xfrm>
          <a:prstGeom prst="rect">
            <a:avLst/>
          </a:prstGeom>
          <a:noFill/>
          <a:ln w="76200" cap="flat" cmpd="sng">
            <a:solidFill>
              <a:schemeClr val="dk2"/>
            </a:solidFill>
            <a:prstDash val="solid"/>
            <a:round/>
            <a:headEnd type="none" w="sm" len="sm"/>
            <a:tailEnd type="none" w="sm" len="sm"/>
          </a:ln>
        </p:spPr>
      </p:pic>
      <p:pic>
        <p:nvPicPr>
          <p:cNvPr id="225" name="Google Shape;225;p33"/>
          <p:cNvPicPr preferRelativeResize="0"/>
          <p:nvPr/>
        </p:nvPicPr>
        <p:blipFill>
          <a:blip r:embed="rId5">
            <a:alphaModFix/>
          </a:blip>
          <a:stretch>
            <a:fillRect/>
          </a:stretch>
        </p:blipFill>
        <p:spPr>
          <a:xfrm>
            <a:off x="1950825" y="3217400"/>
            <a:ext cx="5032951" cy="167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title"/>
          </p:nvPr>
        </p:nvSpPr>
        <p:spPr>
          <a:xfrm>
            <a:off x="311700" y="445025"/>
            <a:ext cx="8520600" cy="1069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1800" b="0"/>
              <a:t>Question:</a:t>
            </a:r>
            <a:endParaRPr sz="1800" b="0"/>
          </a:p>
          <a:p>
            <a:pPr marL="0" lvl="0" indent="0" algn="l" rtl="0">
              <a:spcBef>
                <a:spcPts val="0"/>
              </a:spcBef>
              <a:spcAft>
                <a:spcPts val="0"/>
              </a:spcAft>
              <a:buClr>
                <a:schemeClr val="dk1"/>
              </a:buClr>
              <a:buSzPts val="1100"/>
              <a:buFont typeface="Arial"/>
              <a:buNone/>
            </a:pPr>
            <a:r>
              <a:rPr lang="en" sz="2100"/>
              <a:t>How many trees can be planted each day?</a:t>
            </a:r>
            <a:endParaRPr sz="2100"/>
          </a:p>
        </p:txBody>
      </p:sp>
      <p:sp>
        <p:nvSpPr>
          <p:cNvPr id="231" name="Google Shape;231;p34"/>
          <p:cNvSpPr txBox="1">
            <a:spLocks noGrp="1"/>
          </p:cNvSpPr>
          <p:nvPr>
            <p:ph type="body" idx="1"/>
          </p:nvPr>
        </p:nvSpPr>
        <p:spPr>
          <a:xfrm>
            <a:off x="311700" y="1514825"/>
            <a:ext cx="8520600" cy="30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Answer:</a:t>
            </a:r>
            <a:endParaRPr sz="1600"/>
          </a:p>
          <a:p>
            <a:pPr marL="0" lvl="0" indent="0" algn="l" rtl="0">
              <a:spcBef>
                <a:spcPts val="1200"/>
              </a:spcBef>
              <a:spcAft>
                <a:spcPts val="0"/>
              </a:spcAft>
              <a:buNone/>
            </a:pPr>
            <a:r>
              <a:rPr lang="en" sz="1600"/>
              <a:t>One tree planter can plant 1,000 one-year-old seedlings per day. </a:t>
            </a:r>
            <a:endParaRPr sz="1600"/>
          </a:p>
          <a:p>
            <a:pPr marL="0" lvl="0" indent="0" algn="l" rtl="0">
              <a:spcBef>
                <a:spcPts val="1200"/>
              </a:spcBef>
              <a:spcAft>
                <a:spcPts val="0"/>
              </a:spcAft>
              <a:buNone/>
            </a:pPr>
            <a:r>
              <a:rPr lang="en" sz="1600"/>
              <a:t>One tree planter can plant 600 two-year-old seedlings per day. </a:t>
            </a:r>
            <a:endParaRPr sz="1600"/>
          </a:p>
          <a:p>
            <a:pPr marL="0" lvl="0" indent="0" algn="l" rtl="0">
              <a:spcBef>
                <a:spcPts val="1200"/>
              </a:spcBef>
              <a:spcAft>
                <a:spcPts val="1200"/>
              </a:spcAft>
              <a:buNone/>
            </a:pPr>
            <a:r>
              <a:rPr lang="en" sz="1600"/>
              <a:t>Planters work 5 days per week. </a:t>
            </a:r>
            <a:endParaRPr sz="1600"/>
          </a:p>
        </p:txBody>
      </p:sp>
      <p:pic>
        <p:nvPicPr>
          <p:cNvPr id="232" name="Google Shape;232;p34">
            <a:hlinkClick r:id="rId3" action="ppaction://hlinksldjump"/>
          </p:cNvPr>
          <p:cNvPicPr preferRelativeResize="0"/>
          <p:nvPr/>
        </p:nvPicPr>
        <p:blipFill>
          <a:blip r:embed="rId4">
            <a:alphaModFix/>
          </a:blip>
          <a:stretch>
            <a:fillRect/>
          </a:stretch>
        </p:blipFill>
        <p:spPr>
          <a:xfrm>
            <a:off x="7615975" y="4134675"/>
            <a:ext cx="1216325" cy="684175"/>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311700" y="445025"/>
            <a:ext cx="8520600" cy="1069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1800" b="0"/>
              <a:t>Question:</a:t>
            </a:r>
            <a:endParaRPr sz="1800" b="0"/>
          </a:p>
          <a:p>
            <a:pPr marL="0" lvl="0" indent="0" algn="l" rtl="0">
              <a:spcBef>
                <a:spcPts val="0"/>
              </a:spcBef>
              <a:spcAft>
                <a:spcPts val="0"/>
              </a:spcAft>
              <a:buClr>
                <a:schemeClr val="dk1"/>
              </a:buClr>
              <a:buSzPts val="1100"/>
              <a:buFont typeface="Arial"/>
              <a:buNone/>
            </a:pPr>
            <a:r>
              <a:rPr lang="en" sz="2100"/>
              <a:t>What are the tree species survival rates?</a:t>
            </a:r>
            <a:endParaRPr sz="2100"/>
          </a:p>
        </p:txBody>
      </p:sp>
      <p:sp>
        <p:nvSpPr>
          <p:cNvPr id="238" name="Google Shape;238;p35"/>
          <p:cNvSpPr txBox="1">
            <a:spLocks noGrp="1"/>
          </p:cNvSpPr>
          <p:nvPr>
            <p:ph type="body" idx="1"/>
          </p:nvPr>
        </p:nvSpPr>
        <p:spPr>
          <a:xfrm>
            <a:off x="311700" y="1514825"/>
            <a:ext cx="8520600" cy="3054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1600"/>
              <a:t>Answer:</a:t>
            </a:r>
            <a:endParaRPr sz="1600"/>
          </a:p>
          <a:p>
            <a:pPr marL="0" lvl="0" indent="0" algn="l" rtl="0">
              <a:spcBef>
                <a:spcPts val="1200"/>
              </a:spcBef>
              <a:spcAft>
                <a:spcPts val="0"/>
              </a:spcAft>
              <a:buNone/>
            </a:pPr>
            <a:endParaRPr sz="1600"/>
          </a:p>
          <a:p>
            <a:pPr marL="0" lvl="0" indent="0" algn="l" rtl="0">
              <a:spcBef>
                <a:spcPts val="1200"/>
              </a:spcBef>
              <a:spcAft>
                <a:spcPts val="0"/>
              </a:spcAft>
              <a:buNone/>
            </a:pPr>
            <a:endParaRPr sz="1600"/>
          </a:p>
          <a:p>
            <a:pPr marL="0" lvl="0" indent="0" algn="l" rtl="0">
              <a:spcBef>
                <a:spcPts val="1200"/>
              </a:spcBef>
              <a:spcAft>
                <a:spcPts val="0"/>
              </a:spcAft>
              <a:buNone/>
            </a:pPr>
            <a:endParaRPr sz="1600"/>
          </a:p>
          <a:p>
            <a:pPr marL="0" lvl="0" indent="0" algn="l" rtl="0">
              <a:spcBef>
                <a:spcPts val="1200"/>
              </a:spcBef>
              <a:spcAft>
                <a:spcPts val="0"/>
              </a:spcAft>
              <a:buNone/>
            </a:pPr>
            <a:endParaRPr sz="1600"/>
          </a:p>
          <a:p>
            <a:pPr marL="0" lvl="0" indent="0" algn="l" rtl="0">
              <a:spcBef>
                <a:spcPts val="1200"/>
              </a:spcBef>
              <a:spcAft>
                <a:spcPts val="0"/>
              </a:spcAft>
              <a:buNone/>
            </a:pPr>
            <a:endParaRPr sz="1600"/>
          </a:p>
          <a:p>
            <a:pPr marL="0" lvl="0" indent="0" algn="l" rtl="0">
              <a:spcBef>
                <a:spcPts val="1200"/>
              </a:spcBef>
              <a:spcAft>
                <a:spcPts val="0"/>
              </a:spcAft>
              <a:buNone/>
            </a:pPr>
            <a:r>
              <a:rPr lang="en" sz="1591" i="1">
                <a:solidFill>
                  <a:schemeClr val="lt2"/>
                </a:solidFill>
              </a:rPr>
              <a:t>* Because the area planted is at high elevation, planting 2-year-old trees instead of </a:t>
            </a:r>
            <a:br>
              <a:rPr lang="en" sz="1591" i="1">
                <a:solidFill>
                  <a:schemeClr val="lt2"/>
                </a:solidFill>
              </a:rPr>
            </a:br>
            <a:r>
              <a:rPr lang="en" sz="1591" i="1">
                <a:solidFill>
                  <a:schemeClr val="lt2"/>
                </a:solidFill>
              </a:rPr>
              <a:t>the normal 1-year-old trees we can ensure better growth if they survive.</a:t>
            </a:r>
            <a:endParaRPr sz="1600"/>
          </a:p>
        </p:txBody>
      </p:sp>
      <p:pic>
        <p:nvPicPr>
          <p:cNvPr id="239" name="Google Shape;239;p35">
            <a:hlinkClick r:id="rId3" action="ppaction://hlinksldjump"/>
          </p:cNvPr>
          <p:cNvPicPr preferRelativeResize="0"/>
          <p:nvPr/>
        </p:nvPicPr>
        <p:blipFill>
          <a:blip r:embed="rId4">
            <a:alphaModFix/>
          </a:blip>
          <a:stretch>
            <a:fillRect/>
          </a:stretch>
        </p:blipFill>
        <p:spPr>
          <a:xfrm>
            <a:off x="7615975" y="4134675"/>
            <a:ext cx="1216325" cy="684175"/>
          </a:xfrm>
          <a:prstGeom prst="rect">
            <a:avLst/>
          </a:prstGeom>
          <a:noFill/>
          <a:ln w="76200" cap="flat" cmpd="sng">
            <a:solidFill>
              <a:schemeClr val="dk2"/>
            </a:solidFill>
            <a:prstDash val="solid"/>
            <a:round/>
            <a:headEnd type="none" w="sm" len="sm"/>
            <a:tailEnd type="none" w="sm" len="sm"/>
          </a:ln>
        </p:spPr>
      </p:pic>
      <p:graphicFrame>
        <p:nvGraphicFramePr>
          <p:cNvPr id="240" name="Google Shape;240;p35"/>
          <p:cNvGraphicFramePr/>
          <p:nvPr/>
        </p:nvGraphicFramePr>
        <p:xfrm>
          <a:off x="377500" y="1692285"/>
          <a:ext cx="8389000" cy="1905000"/>
        </p:xfrm>
        <a:graphic>
          <a:graphicData uri="http://schemas.openxmlformats.org/drawingml/2006/table">
            <a:tbl>
              <a:tblPr>
                <a:noFill/>
                <a:tableStyleId>{CCBDC725-8E9C-426D-B60B-56FA5B2AED90}</a:tableStyleId>
              </a:tblPr>
              <a:tblGrid>
                <a:gridCol w="2097250">
                  <a:extLst>
                    <a:ext uri="{9D8B030D-6E8A-4147-A177-3AD203B41FA5}">
                      <a16:colId xmlns:a16="http://schemas.microsoft.com/office/drawing/2014/main" val="20000"/>
                    </a:ext>
                  </a:extLst>
                </a:gridCol>
                <a:gridCol w="2097250">
                  <a:extLst>
                    <a:ext uri="{9D8B030D-6E8A-4147-A177-3AD203B41FA5}">
                      <a16:colId xmlns:a16="http://schemas.microsoft.com/office/drawing/2014/main" val="20001"/>
                    </a:ext>
                  </a:extLst>
                </a:gridCol>
                <a:gridCol w="2097250">
                  <a:extLst>
                    <a:ext uri="{9D8B030D-6E8A-4147-A177-3AD203B41FA5}">
                      <a16:colId xmlns:a16="http://schemas.microsoft.com/office/drawing/2014/main" val="20002"/>
                    </a:ext>
                  </a:extLst>
                </a:gridCol>
                <a:gridCol w="2097250">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endParaRPr sz="2000">
                        <a:solidFill>
                          <a:schemeClr val="dk1"/>
                        </a:solidFill>
                        <a:latin typeface="Lato"/>
                        <a:ea typeface="Lato"/>
                        <a:cs typeface="Lato"/>
                        <a:sym typeface="Lato"/>
                      </a:endParaRPr>
                    </a:p>
                  </a:txBody>
                  <a:tcPr marL="63500" marR="63500" marT="63500" marB="63500" anchor="ctr">
                    <a:lnL w="19050" cap="flat" cmpd="sng">
                      <a:solidFill>
                        <a:schemeClr val="lt2">
                          <a:alpha val="0"/>
                        </a:schemeClr>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alpha val="0"/>
                        </a:schemeClr>
                      </a:solidFill>
                      <a:prstDash val="solid"/>
                      <a:round/>
                      <a:headEnd type="none" w="sm" len="sm"/>
                      <a:tailEnd type="none" w="sm" len="sm"/>
                    </a:lnB>
                  </a:tcPr>
                </a:tc>
                <a:tc gridSpan="3">
                  <a:txBody>
                    <a:bodyPr/>
                    <a:lstStyle/>
                    <a:p>
                      <a:pPr marL="0" lvl="0" indent="0" algn="ctr" rtl="0">
                        <a:spcBef>
                          <a:spcPts val="0"/>
                        </a:spcBef>
                        <a:spcAft>
                          <a:spcPts val="0"/>
                        </a:spcAft>
                        <a:buNone/>
                      </a:pPr>
                      <a:r>
                        <a:rPr lang="en" sz="1600" b="1">
                          <a:solidFill>
                            <a:schemeClr val="lt2"/>
                          </a:solidFill>
                          <a:latin typeface="Lato"/>
                          <a:ea typeface="Lato"/>
                          <a:cs typeface="Lato"/>
                          <a:sym typeface="Lato"/>
                        </a:rPr>
                        <a:t>Tree Species</a:t>
                      </a:r>
                      <a:endParaRPr sz="1600" b="1">
                        <a:solidFill>
                          <a:schemeClr val="lt2"/>
                        </a:solidFill>
                        <a:latin typeface="Lato"/>
                        <a:ea typeface="Lato"/>
                        <a:cs typeface="Lato"/>
                        <a:sym typeface="Lato"/>
                      </a:endParaRPr>
                    </a:p>
                  </a:txBody>
                  <a:tcPr marL="63500" marR="63500" marT="63500" marB="63500" anchor="ctr">
                    <a:lnL w="19050" cap="flat" cmpd="sng">
                      <a:solidFill>
                        <a:schemeClr val="lt2">
                          <a:alpha val="0"/>
                        </a:schemeClr>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450">
                <a:tc>
                  <a:txBody>
                    <a:bodyPr/>
                    <a:lstStyle/>
                    <a:p>
                      <a:pPr marL="0" lvl="0" indent="0" algn="ctr" rtl="0">
                        <a:spcBef>
                          <a:spcPts val="0"/>
                        </a:spcBef>
                        <a:spcAft>
                          <a:spcPts val="0"/>
                        </a:spcAft>
                        <a:buNone/>
                      </a:pPr>
                      <a:endParaRPr sz="2000">
                        <a:solidFill>
                          <a:schemeClr val="dk1"/>
                        </a:solidFill>
                        <a:latin typeface="Lato"/>
                        <a:ea typeface="Lato"/>
                        <a:cs typeface="Lato"/>
                        <a:sym typeface="Lato"/>
                      </a:endParaRPr>
                    </a:p>
                  </a:txBody>
                  <a:tcPr marL="63500" marR="63500" marT="63500" marB="63500" anchor="ctr">
                    <a:lnL w="19050" cap="flat" cmpd="sng">
                      <a:solidFill>
                        <a:schemeClr val="lt2">
                          <a:alpha val="0"/>
                        </a:scheme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lt2"/>
                          </a:solidFill>
                          <a:latin typeface="Lato"/>
                          <a:ea typeface="Lato"/>
                          <a:cs typeface="Lato"/>
                          <a:sym typeface="Lato"/>
                        </a:rPr>
                        <a:t>Douglas Fir (DF)</a:t>
                      </a:r>
                      <a:endParaRPr sz="2000" b="1">
                        <a:solidFill>
                          <a:schemeClr val="lt2"/>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 sz="2000" b="1">
                          <a:solidFill>
                            <a:schemeClr val="lt2"/>
                          </a:solidFill>
                          <a:latin typeface="Lato"/>
                          <a:ea typeface="Lato"/>
                          <a:cs typeface="Lato"/>
                          <a:sym typeface="Lato"/>
                        </a:rPr>
                        <a:t>Western Hemlock (WH)</a:t>
                      </a:r>
                      <a:endParaRPr sz="2000" b="1">
                        <a:solidFill>
                          <a:schemeClr val="lt2"/>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 sz="2000" b="1">
                          <a:solidFill>
                            <a:schemeClr val="lt2"/>
                          </a:solidFill>
                          <a:latin typeface="Lato"/>
                          <a:ea typeface="Lato"/>
                          <a:cs typeface="Lato"/>
                          <a:sym typeface="Lato"/>
                        </a:rPr>
                        <a:t>Western Red Cedar (WRC)</a:t>
                      </a:r>
                      <a:endParaRPr sz="2000" b="1">
                        <a:solidFill>
                          <a:schemeClr val="lt2"/>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597300">
                <a:tc>
                  <a:txBody>
                    <a:bodyPr/>
                    <a:lstStyle/>
                    <a:p>
                      <a:pPr marL="0" lvl="0" indent="0" algn="ctr" rtl="0">
                        <a:spcBef>
                          <a:spcPts val="0"/>
                        </a:spcBef>
                        <a:spcAft>
                          <a:spcPts val="0"/>
                        </a:spcAft>
                        <a:buNone/>
                      </a:pPr>
                      <a:r>
                        <a:rPr lang="en" sz="2000">
                          <a:solidFill>
                            <a:schemeClr val="dk1"/>
                          </a:solidFill>
                          <a:latin typeface="Lato"/>
                          <a:ea typeface="Lato"/>
                          <a:cs typeface="Lato"/>
                          <a:sym typeface="Lato"/>
                        </a:rPr>
                        <a:t>seedling </a:t>
                      </a:r>
                      <a:br>
                        <a:rPr lang="en" sz="2000">
                          <a:solidFill>
                            <a:schemeClr val="dk1"/>
                          </a:solidFill>
                          <a:latin typeface="Lato"/>
                          <a:ea typeface="Lato"/>
                          <a:cs typeface="Lato"/>
                          <a:sym typeface="Lato"/>
                        </a:rPr>
                      </a:br>
                      <a:r>
                        <a:rPr lang="en" sz="2000">
                          <a:solidFill>
                            <a:schemeClr val="dk1"/>
                          </a:solidFill>
                          <a:latin typeface="Lato"/>
                          <a:ea typeface="Lato"/>
                          <a:cs typeface="Lato"/>
                          <a:sym typeface="Lato"/>
                        </a:rPr>
                        <a:t>survival rate</a:t>
                      </a:r>
                      <a:endParaRPr sz="2000">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2000">
                          <a:solidFill>
                            <a:schemeClr val="dk1"/>
                          </a:solidFill>
                          <a:latin typeface="Lato"/>
                          <a:ea typeface="Lato"/>
                          <a:cs typeface="Lato"/>
                          <a:sym typeface="Lato"/>
                        </a:rPr>
                        <a:t>92%</a:t>
                      </a:r>
                      <a:endParaRPr sz="2000">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2000">
                          <a:solidFill>
                            <a:schemeClr val="dk1"/>
                          </a:solidFill>
                          <a:latin typeface="Lato"/>
                          <a:ea typeface="Lato"/>
                          <a:cs typeface="Lato"/>
                          <a:sym typeface="Lato"/>
                        </a:rPr>
                        <a:t>81%</a:t>
                      </a:r>
                      <a:endParaRPr sz="2000">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2000">
                          <a:solidFill>
                            <a:schemeClr val="dk1"/>
                          </a:solidFill>
                          <a:latin typeface="Lato"/>
                          <a:ea typeface="Lato"/>
                          <a:cs typeface="Lato"/>
                          <a:sym typeface="Lato"/>
                        </a:rPr>
                        <a:t>67%</a:t>
                      </a:r>
                      <a:endParaRPr sz="2000">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Survival Survey Act 1</a:t>
            </a:r>
            <a:endParaRPr/>
          </a:p>
        </p:txBody>
      </p:sp>
      <p:sp>
        <p:nvSpPr>
          <p:cNvPr id="246" name="Google Shape;246;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Clr>
                <a:schemeClr val="dk1"/>
              </a:buClr>
              <a:buSzPts val="1100"/>
              <a:buFont typeface="Arial"/>
              <a:buNone/>
            </a:pPr>
            <a:r>
              <a:rPr lang="en"/>
              <a:t>At two years old, it is necessary to do a survival survey to see how many trees that were planted survived.  A distributed sample of one plot/acre is desired across the entire landscape.  How long will it take a person to complete the job?</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Survival Survey Act 2</a:t>
            </a:r>
            <a:endParaRPr/>
          </a:p>
        </p:txBody>
      </p:sp>
      <p:sp>
        <p:nvSpPr>
          <p:cNvPr id="252" name="Google Shape;252;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a:t>To do this I know that one person can do 35 plots per day on gentle ground, 28 plots per day on marginally steep ground and only 20 plots per day on steep rugged terrain.  </a:t>
            </a:r>
            <a:endParaRPr/>
          </a:p>
          <a:p>
            <a:pPr marL="0" lvl="0" indent="0" algn="l" rtl="0">
              <a:spcBef>
                <a:spcPts val="1200"/>
              </a:spcBef>
              <a:spcAft>
                <a:spcPts val="1200"/>
              </a:spcAft>
              <a:buNone/>
            </a:pPr>
            <a:r>
              <a:rPr lang="en"/>
              <a:t>The 288 acres is comprised of a mix of:  28% gentle ground, 46% marginally steep ground and 26% steep rugged terrain.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256"/>
        <p:cNvGrpSpPr/>
        <p:nvPr/>
      </p:nvGrpSpPr>
      <p:grpSpPr>
        <a:xfrm>
          <a:off x="0" y="0"/>
          <a:ext cx="0" cy="0"/>
          <a:chOff x="0" y="0"/>
          <a:chExt cx="0" cy="0"/>
        </a:xfrm>
      </p:grpSpPr>
      <p:sp>
        <p:nvSpPr>
          <p:cNvPr id="257" name="Google Shape;25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Survival Survey Act 3</a:t>
            </a:r>
            <a:endParaRPr/>
          </a:p>
        </p:txBody>
      </p:sp>
      <p:pic>
        <p:nvPicPr>
          <p:cNvPr id="258" name="Google Shape;258;p38"/>
          <p:cNvPicPr preferRelativeResize="0"/>
          <p:nvPr/>
        </p:nvPicPr>
        <p:blipFill>
          <a:blip r:embed="rId3">
            <a:alphaModFix/>
          </a:blip>
          <a:stretch>
            <a:fillRect/>
          </a:stretch>
        </p:blipFill>
        <p:spPr>
          <a:xfrm>
            <a:off x="1581150" y="1321375"/>
            <a:ext cx="5981700" cy="3181500"/>
          </a:xfrm>
          <a:prstGeom prst="roundRect">
            <a:avLst>
              <a:gd name="adj" fmla="val 5633"/>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262"/>
        <p:cNvGrpSpPr/>
        <p:nvPr/>
      </p:nvGrpSpPr>
      <p:grpSpPr>
        <a:xfrm>
          <a:off x="0" y="0"/>
          <a:ext cx="0" cy="0"/>
          <a:chOff x="0" y="0"/>
          <a:chExt cx="0" cy="0"/>
        </a:xfrm>
      </p:grpSpPr>
      <p:sp>
        <p:nvSpPr>
          <p:cNvPr id="263" name="Google Shape;26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Diameter of the trees Act 1</a:t>
            </a:r>
            <a:endParaRPr/>
          </a:p>
        </p:txBody>
      </p:sp>
      <p:sp>
        <p:nvSpPr>
          <p:cNvPr id="264" name="Google Shape;264;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a:t>Once trees are around 25 years old, the diameter of the trees is measured. What is the diameter of the trees one foot above the ground when they are 25 years old? </a:t>
            </a:r>
            <a:endParaRPr/>
          </a:p>
          <a:p>
            <a:pPr marL="0" lvl="0" indent="0" algn="l" rtl="0">
              <a:spcBef>
                <a:spcPts val="1200"/>
              </a:spcBef>
              <a:spcAft>
                <a:spcPts val="0"/>
              </a:spcAft>
              <a:buNone/>
            </a:pPr>
            <a:r>
              <a:rPr lang="en"/>
              <a:t>Douglas-fir, Western Hemlock, and Western Red Cedar</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268"/>
        <p:cNvGrpSpPr/>
        <p:nvPr/>
      </p:nvGrpSpPr>
      <p:grpSpPr>
        <a:xfrm>
          <a:off x="0" y="0"/>
          <a:ext cx="0" cy="0"/>
          <a:chOff x="0" y="0"/>
          <a:chExt cx="0" cy="0"/>
        </a:xfrm>
      </p:grpSpPr>
      <p:sp>
        <p:nvSpPr>
          <p:cNvPr id="269" name="Google Shape;269;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Diameter of the trees ACT 2</a:t>
            </a:r>
            <a:endParaRPr/>
          </a:p>
        </p:txBody>
      </p:sp>
      <p:sp>
        <p:nvSpPr>
          <p:cNvPr id="270" name="Google Shape;270;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a:t>The average circumference of the trees at age 25 at 1’ above the ground level is:</a:t>
            </a:r>
            <a:endParaRPr/>
          </a:p>
          <a:p>
            <a:pPr marL="0" lvl="0" indent="0" algn="l" rtl="0">
              <a:spcBef>
                <a:spcPts val="1200"/>
              </a:spcBef>
              <a:spcAft>
                <a:spcPts val="0"/>
              </a:spcAft>
              <a:buNone/>
            </a:pPr>
            <a:r>
              <a:rPr lang="en"/>
              <a:t>Douglas-fir: 30” </a:t>
            </a:r>
            <a:endParaRPr/>
          </a:p>
          <a:p>
            <a:pPr marL="0" lvl="0" indent="0" algn="l" rtl="0">
              <a:spcBef>
                <a:spcPts val="1200"/>
              </a:spcBef>
              <a:spcAft>
                <a:spcPts val="0"/>
              </a:spcAft>
              <a:buNone/>
            </a:pPr>
            <a:r>
              <a:rPr lang="en"/>
              <a:t>Western HemlocK: 36” </a:t>
            </a:r>
            <a:endParaRPr/>
          </a:p>
          <a:p>
            <a:pPr marL="0" lvl="0" indent="0" algn="l" rtl="0">
              <a:spcBef>
                <a:spcPts val="1200"/>
              </a:spcBef>
              <a:spcAft>
                <a:spcPts val="0"/>
              </a:spcAft>
              <a:buNone/>
            </a:pPr>
            <a:r>
              <a:rPr lang="en"/>
              <a:t>Western Red Cedar: 35” </a:t>
            </a:r>
            <a:endParaRPr/>
          </a:p>
          <a:p>
            <a:pPr marL="0" lvl="0" indent="0" algn="l" rtl="0">
              <a:spcBef>
                <a:spcPts val="1200"/>
              </a:spcBef>
              <a:spcAft>
                <a:spcPts val="0"/>
              </a:spcAft>
              <a:buNone/>
            </a:pPr>
            <a:endParaRPr/>
          </a:p>
          <a:p>
            <a:pPr marL="0" lvl="0" indent="0" algn="l" rtl="0">
              <a:spcBef>
                <a:spcPts val="1200"/>
              </a:spcBef>
              <a:spcAft>
                <a:spcPts val="0"/>
              </a:spcAft>
              <a:buNone/>
            </a:pPr>
            <a:r>
              <a:rPr lang="en"/>
              <a:t>Diameter is circumference divided by π.</a:t>
            </a:r>
            <a:endParaRPr/>
          </a:p>
          <a:p>
            <a:pPr marL="0" lvl="0" indent="0" algn="l" rtl="0">
              <a:spcBef>
                <a:spcPts val="1200"/>
              </a:spcBef>
              <a:spcAft>
                <a:spcPts val="1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Diameter of the trees Act 3</a:t>
            </a:r>
            <a:endParaRPr/>
          </a:p>
        </p:txBody>
      </p:sp>
      <p:sp>
        <p:nvSpPr>
          <p:cNvPr id="276" name="Google Shape;276;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a:t>The average diameter of the trees at age 25 at 1’ above the ground level is:</a:t>
            </a:r>
            <a:endParaRPr/>
          </a:p>
          <a:p>
            <a:pPr marL="0" lvl="0" indent="0" algn="l" rtl="0">
              <a:spcBef>
                <a:spcPts val="1200"/>
              </a:spcBef>
              <a:spcAft>
                <a:spcPts val="1200"/>
              </a:spcAft>
              <a:buNone/>
            </a:pPr>
            <a:endParaRPr/>
          </a:p>
        </p:txBody>
      </p:sp>
      <p:pic>
        <p:nvPicPr>
          <p:cNvPr id="277" name="Google Shape;277;p41"/>
          <p:cNvPicPr preferRelativeResize="0"/>
          <p:nvPr/>
        </p:nvPicPr>
        <p:blipFill>
          <a:blip r:embed="rId3">
            <a:alphaModFix/>
          </a:blip>
          <a:stretch>
            <a:fillRect/>
          </a:stretch>
        </p:blipFill>
        <p:spPr>
          <a:xfrm>
            <a:off x="1443000" y="1946275"/>
            <a:ext cx="6258000" cy="1828800"/>
          </a:xfrm>
          <a:prstGeom prst="roundRect">
            <a:avLst>
              <a:gd name="adj" fmla="val 7069"/>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Annual Growth rates Act 1</a:t>
            </a:r>
            <a:endParaRPr/>
          </a:p>
        </p:txBody>
      </p:sp>
      <p:sp>
        <p:nvSpPr>
          <p:cNvPr id="283" name="Google Shape;283;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en"/>
              <a:t>The trees were measured 2 years after planting for a survival survey. Then, 10 years after planting, the trees were measured again. </a:t>
            </a:r>
            <a:endParaRPr/>
          </a:p>
          <a:p>
            <a:pPr marL="0" lvl="0" indent="0" algn="l" rtl="0">
              <a:spcBef>
                <a:spcPts val="1200"/>
              </a:spcBef>
              <a:spcAft>
                <a:spcPts val="0"/>
              </a:spcAft>
              <a:buNone/>
            </a:pPr>
            <a:r>
              <a:rPr lang="en"/>
              <a:t>What was the average height growth per year between the survival survey and the 10-year remeasurement?</a:t>
            </a:r>
            <a:endParaRPr/>
          </a:p>
          <a:p>
            <a:pPr marL="0" lvl="0" indent="0" algn="l" rtl="0">
              <a:spcBef>
                <a:spcPts val="1200"/>
              </a:spcBef>
              <a:spcAft>
                <a:spcPts val="0"/>
              </a:spcAft>
              <a:buClr>
                <a:schemeClr val="dk1"/>
              </a:buClr>
              <a:buSzPts val="1100"/>
              <a:buFont typeface="Arial"/>
              <a:buNone/>
            </a:pPr>
            <a:r>
              <a:rPr lang="en"/>
              <a:t>What is the predicted height for each tree 25 years after planting? </a:t>
            </a:r>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Scenario:</a:t>
            </a:r>
            <a:endParaRPr/>
          </a:p>
          <a:p>
            <a:pPr marL="0" lvl="0" indent="0" algn="l" rtl="0">
              <a:spcBef>
                <a:spcPts val="0"/>
              </a:spcBef>
              <a:spcAft>
                <a:spcPts val="0"/>
              </a:spcAft>
              <a:buNone/>
            </a:pPr>
            <a:endParaRPr/>
          </a:p>
        </p:txBody>
      </p:sp>
      <p:sp>
        <p:nvSpPr>
          <p:cNvPr id="88" name="Google Shape;8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t>Bill needs to order seedlings for planting trees to restore 288 acres of burned timberland. Not every seedling that is planted will survive. He can order 1-year-old seedlings and 2-year-old seedlings. Bill has a work crew of 5 people available for the spring planting season to get the seedlings in the ground before the heat of summer.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287"/>
        <p:cNvGrpSpPr/>
        <p:nvPr/>
      </p:nvGrpSpPr>
      <p:grpSpPr>
        <a:xfrm>
          <a:off x="0" y="0"/>
          <a:ext cx="0" cy="0"/>
          <a:chOff x="0" y="0"/>
          <a:chExt cx="0" cy="0"/>
        </a:xfrm>
      </p:grpSpPr>
      <p:sp>
        <p:nvSpPr>
          <p:cNvPr id="288" name="Google Shape;28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Annual Growth rates Act 2</a:t>
            </a:r>
            <a:endParaRPr/>
          </a:p>
        </p:txBody>
      </p:sp>
      <p:sp>
        <p:nvSpPr>
          <p:cNvPr id="289" name="Google Shape;289;p43"/>
          <p:cNvSpPr txBox="1">
            <a:spLocks noGrp="1"/>
          </p:cNvSpPr>
          <p:nvPr>
            <p:ph type="body" idx="1"/>
          </p:nvPr>
        </p:nvSpPr>
        <p:spPr>
          <a:xfrm>
            <a:off x="311700" y="1152475"/>
            <a:ext cx="40617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t>When measuring the survival plots, tree heights of the seedlings was also measured and the average tree height by species after the second growing season in the ground was:</a:t>
            </a:r>
            <a:endParaRPr/>
          </a:p>
          <a:p>
            <a:pPr marL="0" lvl="0" indent="0" algn="l" rtl="0">
              <a:spcBef>
                <a:spcPts val="1200"/>
              </a:spcBef>
              <a:spcAft>
                <a:spcPts val="0"/>
              </a:spcAft>
              <a:buNone/>
            </a:pPr>
            <a:r>
              <a:rPr lang="en"/>
              <a:t>Douglas-fir: 4.8’</a:t>
            </a:r>
            <a:endParaRPr/>
          </a:p>
          <a:p>
            <a:pPr marL="0" lvl="0" indent="0" algn="l" rtl="0">
              <a:spcBef>
                <a:spcPts val="0"/>
              </a:spcBef>
              <a:spcAft>
                <a:spcPts val="0"/>
              </a:spcAft>
              <a:buNone/>
            </a:pPr>
            <a:r>
              <a:rPr lang="en"/>
              <a:t>Western Hemlock: 5.2’</a:t>
            </a:r>
            <a:endParaRPr/>
          </a:p>
          <a:p>
            <a:pPr marL="0" lvl="0" indent="0" algn="l" rtl="0">
              <a:spcBef>
                <a:spcPts val="0"/>
              </a:spcBef>
              <a:spcAft>
                <a:spcPts val="1200"/>
              </a:spcAft>
              <a:buNone/>
            </a:pPr>
            <a:r>
              <a:rPr lang="en"/>
              <a:t>Western Red Cedar: 3.9’</a:t>
            </a:r>
            <a:endParaRPr/>
          </a:p>
        </p:txBody>
      </p:sp>
      <p:sp>
        <p:nvSpPr>
          <p:cNvPr id="290" name="Google Shape;290;p43"/>
          <p:cNvSpPr txBox="1">
            <a:spLocks noGrp="1"/>
          </p:cNvSpPr>
          <p:nvPr>
            <p:ph type="body" idx="1"/>
          </p:nvPr>
        </p:nvSpPr>
        <p:spPr>
          <a:xfrm>
            <a:off x="4770600" y="1152475"/>
            <a:ext cx="40617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t>After the tenth growing season the stand was remeasured with the following heights:</a:t>
            </a:r>
            <a:endParaRPr/>
          </a:p>
          <a:p>
            <a:pPr marL="0" lvl="0" indent="0" algn="l" rtl="0">
              <a:spcBef>
                <a:spcPts val="1200"/>
              </a:spcBef>
              <a:spcAft>
                <a:spcPts val="0"/>
              </a:spcAft>
              <a:buNone/>
            </a:pPr>
            <a:r>
              <a:rPr lang="en"/>
              <a:t>Douglas-fir: 33.1’</a:t>
            </a:r>
            <a:endParaRPr/>
          </a:p>
          <a:p>
            <a:pPr marL="0" lvl="0" indent="0" algn="l" rtl="0">
              <a:spcBef>
                <a:spcPts val="1200"/>
              </a:spcBef>
              <a:spcAft>
                <a:spcPts val="0"/>
              </a:spcAft>
              <a:buNone/>
            </a:pPr>
            <a:r>
              <a:rPr lang="en"/>
              <a:t>Western Hemlock: 29.6’</a:t>
            </a:r>
            <a:endParaRPr/>
          </a:p>
          <a:p>
            <a:pPr marL="0" lvl="0" indent="0" algn="l" rtl="0">
              <a:spcBef>
                <a:spcPts val="1200"/>
              </a:spcBef>
              <a:spcAft>
                <a:spcPts val="1200"/>
              </a:spcAft>
              <a:buNone/>
            </a:pPr>
            <a:r>
              <a:rPr lang="en"/>
              <a:t>Western Red Cedar: 24.8’</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Annual Growth rates Act 3</a:t>
            </a:r>
            <a:endParaRPr/>
          </a:p>
        </p:txBody>
      </p:sp>
      <p:sp>
        <p:nvSpPr>
          <p:cNvPr id="296" name="Google Shape;296;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a:t>ANSWER for average rate of change:</a:t>
            </a:r>
            <a:endParaRPr/>
          </a:p>
          <a:p>
            <a:pPr marL="0" lvl="0" indent="0" algn="l" rtl="0">
              <a:spcBef>
                <a:spcPts val="1200"/>
              </a:spcBef>
              <a:spcAft>
                <a:spcPts val="0"/>
              </a:spcAft>
              <a:buNone/>
            </a:pPr>
            <a:r>
              <a:rPr lang="en"/>
              <a:t>Calculate (Year 10 height - Year 2 height ) divided by the elapsed time in years.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297" name="Google Shape;297;p44"/>
          <p:cNvPicPr preferRelativeResize="0"/>
          <p:nvPr/>
        </p:nvPicPr>
        <p:blipFill>
          <a:blip r:embed="rId3">
            <a:alphaModFix/>
          </a:blip>
          <a:stretch>
            <a:fillRect/>
          </a:stretch>
        </p:blipFill>
        <p:spPr>
          <a:xfrm>
            <a:off x="823950" y="2423645"/>
            <a:ext cx="7496100" cy="1952700"/>
          </a:xfrm>
          <a:prstGeom prst="roundRect">
            <a:avLst>
              <a:gd name="adj" fmla="val 5868"/>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301"/>
        <p:cNvGrpSpPr/>
        <p:nvPr/>
      </p:nvGrpSpPr>
      <p:grpSpPr>
        <a:xfrm>
          <a:off x="0" y="0"/>
          <a:ext cx="0" cy="0"/>
          <a:chOff x="0" y="0"/>
          <a:chExt cx="0" cy="0"/>
        </a:xfrm>
      </p:grpSpPr>
      <p:sp>
        <p:nvSpPr>
          <p:cNvPr id="302" name="Google Shape;302;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Annual Growth rates Act 3</a:t>
            </a:r>
            <a:endParaRPr/>
          </a:p>
        </p:txBody>
      </p:sp>
      <p:sp>
        <p:nvSpPr>
          <p:cNvPr id="303" name="Google Shape;303;p45"/>
          <p:cNvSpPr txBox="1">
            <a:spLocks noGrp="1"/>
          </p:cNvSpPr>
          <p:nvPr>
            <p:ph type="body" idx="1"/>
          </p:nvPr>
        </p:nvSpPr>
        <p:spPr>
          <a:xfrm>
            <a:off x="311700" y="1152475"/>
            <a:ext cx="33804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1200"/>
              </a:spcBef>
              <a:spcAft>
                <a:spcPts val="0"/>
              </a:spcAft>
              <a:buNone/>
            </a:pPr>
            <a:r>
              <a:rPr lang="en"/>
              <a:t>Prediction of height at 25 years:  </a:t>
            </a:r>
            <a:endParaRPr/>
          </a:p>
          <a:p>
            <a:pPr marL="0" lvl="0" indent="0" algn="l" rtl="0">
              <a:spcBef>
                <a:spcPts val="1200"/>
              </a:spcBef>
              <a:spcAft>
                <a:spcPts val="0"/>
              </a:spcAft>
              <a:buNone/>
            </a:pPr>
            <a:r>
              <a:rPr lang="en"/>
              <a:t>Use the 2 year height as your</a:t>
            </a:r>
            <a:r>
              <a:rPr lang="en" i="1"/>
              <a:t> y</a:t>
            </a:r>
            <a:r>
              <a:rPr lang="en"/>
              <a:t>-intercept, and find the height when </a:t>
            </a:r>
            <a:r>
              <a:rPr lang="en" i="1"/>
              <a:t>x</a:t>
            </a:r>
            <a:r>
              <a:rPr lang="en"/>
              <a:t> = 23. </a:t>
            </a:r>
            <a:endParaRPr>
              <a:solidFill>
                <a:schemeClr val="dk1"/>
              </a:solidFill>
            </a:endParaRPr>
          </a:p>
          <a:p>
            <a:pPr marL="0" lvl="0" indent="0" algn="l" rtl="0">
              <a:spcBef>
                <a:spcPts val="1200"/>
              </a:spcBef>
              <a:spcAft>
                <a:spcPts val="0"/>
              </a:spcAft>
              <a:buNone/>
            </a:pPr>
            <a:r>
              <a:rPr lang="en" u="sng">
                <a:solidFill>
                  <a:schemeClr val="dk1"/>
                </a:solidFill>
                <a:hlinkClick r:id="rId3">
                  <a:extLst>
                    <a:ext uri="{A12FA001-AC4F-418D-AE19-62706E023703}">
                      <ahyp:hlinkClr xmlns:ahyp="http://schemas.microsoft.com/office/drawing/2018/hyperlinkcolor" val="tx"/>
                    </a:ext>
                  </a:extLst>
                </a:hlinkClick>
              </a:rPr>
              <a:t>(link to interactive graph) </a:t>
            </a:r>
            <a:endParaRPr>
              <a:solidFill>
                <a:schemeClr val="dk1"/>
              </a:solidFill>
            </a:endParaRPr>
          </a:p>
          <a:p>
            <a:pPr marL="0" lvl="0" indent="0" algn="l" rtl="0">
              <a:spcBef>
                <a:spcPts val="1200"/>
              </a:spcBef>
              <a:spcAft>
                <a:spcPts val="0"/>
              </a:spcAft>
              <a:buNone/>
            </a:pPr>
            <a:r>
              <a:rPr lang="en"/>
              <a:t>Douglas fir = 85.3 ft tall</a:t>
            </a:r>
            <a:endParaRPr/>
          </a:p>
          <a:p>
            <a:pPr marL="0" lvl="0" indent="0" algn="l" rtl="0">
              <a:spcBef>
                <a:spcPts val="1200"/>
              </a:spcBef>
              <a:spcAft>
                <a:spcPts val="0"/>
              </a:spcAft>
              <a:buNone/>
            </a:pPr>
            <a:r>
              <a:rPr lang="en"/>
              <a:t>Western hemlock = 75.35 ft tall</a:t>
            </a:r>
            <a:endParaRPr/>
          </a:p>
          <a:p>
            <a:pPr marL="0" lvl="0" indent="0" algn="l" rtl="0">
              <a:spcBef>
                <a:spcPts val="1200"/>
              </a:spcBef>
              <a:spcAft>
                <a:spcPts val="0"/>
              </a:spcAft>
              <a:buNone/>
            </a:pPr>
            <a:r>
              <a:rPr lang="en"/>
              <a:t>Western red cedar = 63.7 ft tall</a:t>
            </a:r>
            <a:endParaRPr/>
          </a:p>
          <a:p>
            <a:pPr marL="0" lvl="0" indent="0" algn="l" rtl="0">
              <a:spcBef>
                <a:spcPts val="1200"/>
              </a:spcBef>
              <a:spcAft>
                <a:spcPts val="1200"/>
              </a:spcAft>
              <a:buNone/>
            </a:pPr>
            <a:endParaRPr/>
          </a:p>
        </p:txBody>
      </p:sp>
      <p:pic>
        <p:nvPicPr>
          <p:cNvPr id="304" name="Google Shape;304;p45"/>
          <p:cNvPicPr preferRelativeResize="0"/>
          <p:nvPr/>
        </p:nvPicPr>
        <p:blipFill rotWithShape="1">
          <a:blip r:embed="rId4">
            <a:alphaModFix/>
          </a:blip>
          <a:srcRect l="14280" t="9950"/>
          <a:stretch/>
        </p:blipFill>
        <p:spPr>
          <a:xfrm>
            <a:off x="3844475" y="1157650"/>
            <a:ext cx="5073000" cy="3552924"/>
          </a:xfrm>
          <a:prstGeom prst="rect">
            <a:avLst/>
          </a:prstGeom>
          <a:noFill/>
          <a:ln>
            <a:noFill/>
          </a:ln>
        </p:spPr>
      </p:pic>
      <p:pic>
        <p:nvPicPr>
          <p:cNvPr id="305" name="Google Shape;305;p45"/>
          <p:cNvPicPr preferRelativeResize="0"/>
          <p:nvPr/>
        </p:nvPicPr>
        <p:blipFill>
          <a:blip r:embed="rId5">
            <a:alphaModFix/>
          </a:blip>
          <a:stretch>
            <a:fillRect/>
          </a:stretch>
        </p:blipFill>
        <p:spPr>
          <a:xfrm>
            <a:off x="4456125" y="1437875"/>
            <a:ext cx="1064582" cy="269825"/>
          </a:xfrm>
          <a:prstGeom prst="rect">
            <a:avLst/>
          </a:prstGeom>
          <a:noFill/>
          <a:ln>
            <a:noFill/>
          </a:ln>
        </p:spPr>
      </p:pic>
      <p:pic>
        <p:nvPicPr>
          <p:cNvPr id="306" name="Google Shape;306;p45"/>
          <p:cNvPicPr preferRelativeResize="0"/>
          <p:nvPr/>
        </p:nvPicPr>
        <p:blipFill>
          <a:blip r:embed="rId6">
            <a:alphaModFix/>
          </a:blip>
          <a:stretch>
            <a:fillRect/>
          </a:stretch>
        </p:blipFill>
        <p:spPr>
          <a:xfrm>
            <a:off x="4442033" y="1707700"/>
            <a:ext cx="1133265" cy="269825"/>
          </a:xfrm>
          <a:prstGeom prst="rect">
            <a:avLst/>
          </a:prstGeom>
          <a:noFill/>
          <a:ln>
            <a:noFill/>
          </a:ln>
        </p:spPr>
      </p:pic>
      <p:pic>
        <p:nvPicPr>
          <p:cNvPr id="307" name="Google Shape;307;p45"/>
          <p:cNvPicPr preferRelativeResize="0"/>
          <p:nvPr/>
        </p:nvPicPr>
        <p:blipFill>
          <a:blip r:embed="rId7">
            <a:alphaModFix/>
          </a:blip>
          <a:stretch>
            <a:fillRect/>
          </a:stretch>
        </p:blipFill>
        <p:spPr>
          <a:xfrm>
            <a:off x="4448750" y="1977525"/>
            <a:ext cx="1079300" cy="2698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Thinning the trees Act 1</a:t>
            </a:r>
            <a:endParaRPr/>
          </a:p>
        </p:txBody>
      </p:sp>
      <p:sp>
        <p:nvSpPr>
          <p:cNvPr id="313" name="Google Shape;313;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a:t>At age 25 it is desired to remove 50% of the trees to thin the growing timber stand in order to have a more healthy forest and get better growth on the remaining trees.  </a:t>
            </a:r>
            <a:endParaRPr/>
          </a:p>
          <a:p>
            <a:pPr marL="0" lvl="0" indent="0" algn="l" rtl="0">
              <a:spcBef>
                <a:spcPts val="1200"/>
              </a:spcBef>
              <a:spcAft>
                <a:spcPts val="0"/>
              </a:spcAft>
              <a:buNone/>
            </a:pPr>
            <a:r>
              <a:rPr lang="en"/>
              <a:t>How many trees are remaining by species at age 25?  </a:t>
            </a:r>
            <a:endParaRPr/>
          </a:p>
          <a:p>
            <a:pPr marL="0" lvl="0" indent="0" algn="l" rtl="0">
              <a:spcBef>
                <a:spcPts val="1200"/>
              </a:spcBef>
              <a:spcAft>
                <a:spcPts val="1200"/>
              </a:spcAft>
              <a:buNone/>
            </a:pPr>
            <a:r>
              <a:rPr lang="en"/>
              <a:t>How many trees will remain of each species after removing 50% of the trees?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317"/>
        <p:cNvGrpSpPr/>
        <p:nvPr/>
      </p:nvGrpSpPr>
      <p:grpSpPr>
        <a:xfrm>
          <a:off x="0" y="0"/>
          <a:ext cx="0" cy="0"/>
          <a:chOff x="0" y="0"/>
          <a:chExt cx="0" cy="0"/>
        </a:xfrm>
      </p:grpSpPr>
      <p:sp>
        <p:nvSpPr>
          <p:cNvPr id="318" name="Google Shape;318;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Thinning the trees Act 2</a:t>
            </a:r>
            <a:endParaRPr/>
          </a:p>
        </p:txBody>
      </p:sp>
      <p:sp>
        <p:nvSpPr>
          <p:cNvPr id="319" name="Google Shape;319;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sz="1400">
                <a:solidFill>
                  <a:schemeClr val="dk1"/>
                </a:solidFill>
              </a:rPr>
              <a:t>The normal mortality rate across all species is 2% per decade.</a:t>
            </a:r>
            <a:endParaRPr sz="1400">
              <a:solidFill>
                <a:schemeClr val="dk1"/>
              </a:solidFill>
            </a:endParaRPr>
          </a:p>
          <a:p>
            <a:pPr marL="0" lvl="0" indent="0" algn="l" rtl="0">
              <a:spcBef>
                <a:spcPts val="1200"/>
              </a:spcBef>
              <a:spcAft>
                <a:spcPts val="0"/>
              </a:spcAft>
              <a:buNone/>
            </a:pPr>
            <a:r>
              <a:rPr lang="en" sz="2100">
                <a:solidFill>
                  <a:schemeClr val="dk1"/>
                </a:solidFill>
              </a:rPr>
              <a:t>Assume after 2 years we have the following mix per each acre (from the very first problem): </a:t>
            </a:r>
            <a:endParaRPr sz="2100">
              <a:solidFill>
                <a:schemeClr val="dk1"/>
              </a:solidFill>
            </a:endParaRPr>
          </a:p>
          <a:p>
            <a:pPr marL="457200" lvl="0" indent="-361950" algn="l" rtl="0">
              <a:spcBef>
                <a:spcPts val="1200"/>
              </a:spcBef>
              <a:spcAft>
                <a:spcPts val="0"/>
              </a:spcAft>
              <a:buClr>
                <a:schemeClr val="dk1"/>
              </a:buClr>
              <a:buSzPts val="2100"/>
              <a:buChar char="●"/>
            </a:pPr>
            <a:r>
              <a:rPr lang="en" sz="2100">
                <a:solidFill>
                  <a:schemeClr val="dk1"/>
                </a:solidFill>
              </a:rPr>
              <a:t>60% Douglas-fir (DF)*300= 180 DF trees</a:t>
            </a:r>
            <a:endParaRPr sz="2100">
              <a:solidFill>
                <a:schemeClr val="dk1"/>
              </a:solidFill>
            </a:endParaRPr>
          </a:p>
          <a:p>
            <a:pPr marL="457200" lvl="0" indent="-361950" algn="l" rtl="0">
              <a:spcBef>
                <a:spcPts val="0"/>
              </a:spcBef>
              <a:spcAft>
                <a:spcPts val="0"/>
              </a:spcAft>
              <a:buClr>
                <a:schemeClr val="dk1"/>
              </a:buClr>
              <a:buSzPts val="2100"/>
              <a:buChar char="●"/>
            </a:pPr>
            <a:r>
              <a:rPr lang="en" sz="2100">
                <a:solidFill>
                  <a:schemeClr val="dk1"/>
                </a:solidFill>
              </a:rPr>
              <a:t>25% Western Hemlock (WH)*300= 75 WH trees</a:t>
            </a:r>
            <a:endParaRPr sz="2100">
              <a:solidFill>
                <a:schemeClr val="dk1"/>
              </a:solidFill>
            </a:endParaRPr>
          </a:p>
          <a:p>
            <a:pPr marL="457200" lvl="0" indent="-361950" algn="l" rtl="0">
              <a:spcBef>
                <a:spcPts val="0"/>
              </a:spcBef>
              <a:spcAft>
                <a:spcPts val="0"/>
              </a:spcAft>
              <a:buClr>
                <a:schemeClr val="dk1"/>
              </a:buClr>
              <a:buSzPts val="2100"/>
              <a:buChar char="●"/>
            </a:pPr>
            <a:r>
              <a:rPr lang="en" sz="2100">
                <a:solidFill>
                  <a:schemeClr val="dk1"/>
                </a:solidFill>
              </a:rPr>
              <a:t>15% Western Red Cedar (WRC)*300= 45 WRC trees</a:t>
            </a:r>
            <a:endParaRPr sz="2100">
              <a:solidFill>
                <a:schemeClr val="dk1"/>
              </a:solidFill>
            </a:endParaRPr>
          </a:p>
          <a:p>
            <a:pPr marL="0" lvl="0" indent="0" algn="l" rtl="0">
              <a:spcBef>
                <a:spcPts val="1200"/>
              </a:spcBef>
              <a:spcAft>
                <a:spcPts val="1200"/>
              </a:spcAft>
              <a:buNone/>
            </a:pPr>
            <a:r>
              <a:rPr lang="en" sz="1400">
                <a:solidFill>
                  <a:schemeClr val="dk1"/>
                </a:solidFill>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323"/>
        <p:cNvGrpSpPr/>
        <p:nvPr/>
      </p:nvGrpSpPr>
      <p:grpSpPr>
        <a:xfrm>
          <a:off x="0" y="0"/>
          <a:ext cx="0" cy="0"/>
          <a:chOff x="0" y="0"/>
          <a:chExt cx="0" cy="0"/>
        </a:xfrm>
      </p:grpSpPr>
      <p:sp>
        <p:nvSpPr>
          <p:cNvPr id="324" name="Google Shape;32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Thinning the trees Act 3</a:t>
            </a:r>
            <a:endParaRPr/>
          </a:p>
        </p:txBody>
      </p:sp>
      <p:sp>
        <p:nvSpPr>
          <p:cNvPr id="325" name="Google Shape;325;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sz="1400">
                <a:solidFill>
                  <a:schemeClr val="dk1"/>
                </a:solidFill>
              </a:rPr>
              <a:t>The normal mortality rate across all species is 2% per decade.</a:t>
            </a:r>
            <a:endParaRPr sz="1400">
              <a:solidFill>
                <a:schemeClr val="dk1"/>
              </a:solidFill>
            </a:endParaRPr>
          </a:p>
          <a:p>
            <a:pPr marL="0" lvl="0" indent="0" algn="l" rtl="0">
              <a:spcBef>
                <a:spcPts val="1200"/>
              </a:spcBef>
              <a:spcAft>
                <a:spcPts val="1200"/>
              </a:spcAft>
              <a:buNone/>
            </a:pPr>
            <a:r>
              <a:rPr lang="en" sz="2100">
                <a:solidFill>
                  <a:schemeClr val="dk1"/>
                </a:solidFill>
              </a:rPr>
              <a:t>These populations will decay by 2% per decade for 2.3 decades. 25 years after planting we expect these populations per acre. </a:t>
            </a:r>
            <a:endParaRPr/>
          </a:p>
        </p:txBody>
      </p:sp>
      <p:pic>
        <p:nvPicPr>
          <p:cNvPr id="326" name="Google Shape;326;p48"/>
          <p:cNvPicPr preferRelativeResize="0"/>
          <p:nvPr/>
        </p:nvPicPr>
        <p:blipFill>
          <a:blip r:embed="rId3">
            <a:alphaModFix/>
          </a:blip>
          <a:stretch>
            <a:fillRect/>
          </a:stretch>
        </p:blipFill>
        <p:spPr>
          <a:xfrm>
            <a:off x="1423950" y="2774051"/>
            <a:ext cx="6296100" cy="1524000"/>
          </a:xfrm>
          <a:prstGeom prst="roundRect">
            <a:avLst>
              <a:gd name="adj" fmla="val 8275"/>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330"/>
        <p:cNvGrpSpPr/>
        <p:nvPr/>
      </p:nvGrpSpPr>
      <p:grpSpPr>
        <a:xfrm>
          <a:off x="0" y="0"/>
          <a:ext cx="0" cy="0"/>
          <a:chOff x="0" y="0"/>
          <a:chExt cx="0" cy="0"/>
        </a:xfrm>
      </p:grpSpPr>
      <p:sp>
        <p:nvSpPr>
          <p:cNvPr id="331" name="Google Shape;331;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Thinning the trees ACT 3</a:t>
            </a:r>
            <a:endParaRPr/>
          </a:p>
        </p:txBody>
      </p:sp>
      <p:sp>
        <p:nvSpPr>
          <p:cNvPr id="332" name="Google Shape;332;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sz="1400">
                <a:solidFill>
                  <a:schemeClr val="dk1"/>
                </a:solidFill>
              </a:rPr>
              <a:t>The normal mortality rate across all species is 2% per decade.</a:t>
            </a:r>
            <a:endParaRPr sz="1400">
              <a:solidFill>
                <a:schemeClr val="dk1"/>
              </a:solidFill>
            </a:endParaRPr>
          </a:p>
          <a:p>
            <a:pPr marL="0" lvl="0" indent="0" algn="l" rtl="0">
              <a:spcBef>
                <a:spcPts val="1200"/>
              </a:spcBef>
              <a:spcAft>
                <a:spcPts val="0"/>
              </a:spcAft>
              <a:buNone/>
            </a:pPr>
            <a:r>
              <a:rPr lang="en" sz="2100">
                <a:solidFill>
                  <a:schemeClr val="dk1"/>
                </a:solidFill>
              </a:rPr>
              <a:t>25 years after planting we expect these populations per acre, so we will thin the trees by 50%. </a:t>
            </a:r>
            <a:endParaRPr sz="2100">
              <a:solidFill>
                <a:schemeClr val="dk1"/>
              </a:solidFill>
            </a:endParaRPr>
          </a:p>
          <a:p>
            <a:pPr marL="0" lvl="0" indent="0" algn="l" rtl="0">
              <a:spcBef>
                <a:spcPts val="1200"/>
              </a:spcBef>
              <a:spcAft>
                <a:spcPts val="0"/>
              </a:spcAft>
              <a:buNone/>
            </a:pPr>
            <a:endParaRPr sz="2100">
              <a:solidFill>
                <a:schemeClr val="dk1"/>
              </a:solidFill>
            </a:endParaRPr>
          </a:p>
          <a:p>
            <a:pPr marL="0" lvl="0" indent="0" algn="l" rtl="0">
              <a:spcBef>
                <a:spcPts val="1200"/>
              </a:spcBef>
              <a:spcAft>
                <a:spcPts val="1200"/>
              </a:spcAft>
              <a:buNone/>
            </a:pPr>
            <a:r>
              <a:rPr lang="en" sz="1400">
                <a:solidFill>
                  <a:schemeClr val="dk1"/>
                </a:solidFill>
              </a:rPr>
              <a:t>  </a:t>
            </a:r>
            <a:endParaRPr/>
          </a:p>
        </p:txBody>
      </p:sp>
      <p:pic>
        <p:nvPicPr>
          <p:cNvPr id="333" name="Google Shape;333;p49"/>
          <p:cNvPicPr preferRelativeResize="0"/>
          <p:nvPr/>
        </p:nvPicPr>
        <p:blipFill>
          <a:blip r:embed="rId3">
            <a:alphaModFix/>
          </a:blip>
          <a:stretch>
            <a:fillRect/>
          </a:stretch>
        </p:blipFill>
        <p:spPr>
          <a:xfrm>
            <a:off x="1481125" y="2693118"/>
            <a:ext cx="6181800" cy="1114500"/>
          </a:xfrm>
          <a:prstGeom prst="roundRect">
            <a:avLst>
              <a:gd name="adj" fmla="val 12510"/>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337"/>
        <p:cNvGrpSpPr/>
        <p:nvPr/>
      </p:nvGrpSpPr>
      <p:grpSpPr>
        <a:xfrm>
          <a:off x="0" y="0"/>
          <a:ext cx="0" cy="0"/>
          <a:chOff x="0" y="0"/>
          <a:chExt cx="0" cy="0"/>
        </a:xfrm>
      </p:grpSpPr>
      <p:sp>
        <p:nvSpPr>
          <p:cNvPr id="338" name="Google Shape;338;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Selling Thinned Trees Act 1 </a:t>
            </a:r>
            <a:endParaRPr/>
          </a:p>
        </p:txBody>
      </p:sp>
      <p:sp>
        <p:nvSpPr>
          <p:cNvPr id="339" name="Google Shape;339;p50"/>
          <p:cNvSpPr txBox="1">
            <a:spLocks noGrp="1"/>
          </p:cNvSpPr>
          <p:nvPr>
            <p:ph type="body" idx="1"/>
          </p:nvPr>
        </p:nvSpPr>
        <p:spPr>
          <a:xfrm>
            <a:off x="311700" y="1152475"/>
            <a:ext cx="8520600" cy="38397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a:solidFill>
                  <a:schemeClr val="dk1"/>
                </a:solidFill>
              </a:rPr>
              <a:t>All the logs generated in the thinning will be delivered to a pulp mill to make paper from the logs that are shipped.  What is the round-trip time to the mill?  What is the total cost to haul 1 load of logs? If the average log truck can haul 29 tons per load, then what is the cost per ton of the haul?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343"/>
        <p:cNvGrpSpPr/>
        <p:nvPr/>
      </p:nvGrpSpPr>
      <p:grpSpPr>
        <a:xfrm>
          <a:off x="0" y="0"/>
          <a:ext cx="0" cy="0"/>
          <a:chOff x="0" y="0"/>
          <a:chExt cx="0" cy="0"/>
        </a:xfrm>
      </p:grpSpPr>
      <p:sp>
        <p:nvSpPr>
          <p:cNvPr id="344" name="Google Shape;344;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Selling Thinned Trees Act 2</a:t>
            </a:r>
            <a:endParaRPr/>
          </a:p>
        </p:txBody>
      </p:sp>
      <p:sp>
        <p:nvSpPr>
          <p:cNvPr id="345" name="Google Shape;345;p51"/>
          <p:cNvSpPr txBox="1">
            <a:spLocks noGrp="1"/>
          </p:cNvSpPr>
          <p:nvPr>
            <p:ph type="body" idx="1"/>
          </p:nvPr>
        </p:nvSpPr>
        <p:spPr>
          <a:xfrm>
            <a:off x="311700" y="893531"/>
            <a:ext cx="8520600" cy="3839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dirty="0">
                <a:solidFill>
                  <a:schemeClr val="dk1"/>
                </a:solidFill>
              </a:rPr>
              <a:t>All the logs generated in the thinning will be delivered to a pulp mill to make paper from the logs that are shipped.  The cost of harvesting the logs is $20/ton to cut, move and load the logs on a truck.  Trucking costs $98/hour. It also takes 30 minutes to load logs on a truck and 20 minutes to unload the logs at the pulp mill.  The timber is located 53 miles from the mill on the following road system:</a:t>
            </a:r>
            <a:endParaRPr dirty="0">
              <a:solidFill>
                <a:schemeClr val="dk1"/>
              </a:solidFill>
            </a:endParaRPr>
          </a:p>
          <a:p>
            <a:pPr marL="0" lvl="0" indent="0" algn="l" rtl="0">
              <a:spcBef>
                <a:spcPts val="1200"/>
              </a:spcBef>
              <a:spcAft>
                <a:spcPts val="0"/>
              </a:spcAft>
              <a:buClr>
                <a:schemeClr val="dk1"/>
              </a:buClr>
              <a:buSzPts val="1100"/>
              <a:buFont typeface="Arial"/>
              <a:buNone/>
            </a:pPr>
            <a:r>
              <a:rPr lang="en" dirty="0">
                <a:solidFill>
                  <a:schemeClr val="dk1"/>
                </a:solidFill>
              </a:rPr>
              <a:t>Timber Area on rocked road to main line haul road: 8 miles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Main line haul road to State Highway: 14 miles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State highway to Pulp Mill: 31 miles</a:t>
            </a:r>
            <a:endParaRPr dirty="0">
              <a:solidFill>
                <a:schemeClr val="dk1"/>
              </a:solidFill>
            </a:endParaRPr>
          </a:p>
          <a:p>
            <a:pPr marL="0" lvl="0" indent="0" algn="l" rtl="0">
              <a:spcBef>
                <a:spcPts val="1200"/>
              </a:spcBef>
              <a:spcAft>
                <a:spcPts val="0"/>
              </a:spcAft>
              <a:buClr>
                <a:schemeClr val="dk1"/>
              </a:buClr>
              <a:buSzPts val="1100"/>
              <a:buFont typeface="Arial"/>
              <a:buNone/>
            </a:pPr>
            <a:r>
              <a:rPr lang="en" dirty="0">
                <a:solidFill>
                  <a:schemeClr val="dk1"/>
                </a:solidFill>
              </a:rPr>
              <a:t>The average speed trucks can go on each road is:</a:t>
            </a:r>
            <a:endParaRPr dirty="0">
              <a:solidFill>
                <a:schemeClr val="dk1"/>
              </a:solidFill>
            </a:endParaRPr>
          </a:p>
          <a:p>
            <a:pPr marL="0" lvl="0" indent="0" algn="l" rtl="0">
              <a:spcBef>
                <a:spcPts val="1200"/>
              </a:spcBef>
              <a:spcAft>
                <a:spcPts val="1200"/>
              </a:spcAft>
              <a:buClr>
                <a:schemeClr val="dk1"/>
              </a:buClr>
              <a:buSzPts val="1100"/>
              <a:buFont typeface="Arial"/>
              <a:buNone/>
            </a:pPr>
            <a:r>
              <a:rPr lang="en" dirty="0">
                <a:solidFill>
                  <a:schemeClr val="dk1"/>
                </a:solidFill>
              </a:rPr>
              <a:t>20 mph on rocked road ; 35 mph on main line ; 55 mph on state highway</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349"/>
        <p:cNvGrpSpPr/>
        <p:nvPr/>
      </p:nvGrpSpPr>
      <p:grpSpPr>
        <a:xfrm>
          <a:off x="0" y="0"/>
          <a:ext cx="0" cy="0"/>
          <a:chOff x="0" y="0"/>
          <a:chExt cx="0" cy="0"/>
        </a:xfrm>
      </p:grpSpPr>
      <p:sp>
        <p:nvSpPr>
          <p:cNvPr id="350" name="Google Shape;350;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Selling Thinned Trees Act 3</a:t>
            </a:r>
            <a:endParaRPr/>
          </a:p>
        </p:txBody>
      </p:sp>
      <p:sp>
        <p:nvSpPr>
          <p:cNvPr id="351" name="Google Shape;351;p52"/>
          <p:cNvSpPr txBox="1">
            <a:spLocks noGrp="1"/>
          </p:cNvSpPr>
          <p:nvPr>
            <p:ph type="body" idx="1"/>
          </p:nvPr>
        </p:nvSpPr>
        <p:spPr>
          <a:xfrm>
            <a:off x="311700" y="1152475"/>
            <a:ext cx="8520600" cy="1566449"/>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Clr>
                <a:schemeClr val="dk1"/>
              </a:buClr>
              <a:buSzPts val="1100"/>
              <a:buFont typeface="Arial"/>
              <a:buNone/>
            </a:pPr>
            <a:r>
              <a:rPr lang="en" dirty="0">
                <a:solidFill>
                  <a:schemeClr val="dk1"/>
                </a:solidFill>
              </a:rPr>
              <a:t>What is the round-trip time to the mill?  What is the total cost to haul 1 load of logs?</a:t>
            </a:r>
            <a:endParaRPr dirty="0">
              <a:solidFill>
                <a:schemeClr val="dk1"/>
              </a:solidFill>
            </a:endParaRPr>
          </a:p>
          <a:p>
            <a:pPr marL="0" lvl="0" indent="0" algn="l" rtl="0">
              <a:spcBef>
                <a:spcPts val="1200"/>
              </a:spcBef>
              <a:spcAft>
                <a:spcPts val="0"/>
              </a:spcAft>
              <a:buClr>
                <a:schemeClr val="dk1"/>
              </a:buClr>
              <a:buSzPts val="1100"/>
              <a:buFont typeface="Arial"/>
              <a:buNone/>
            </a:pPr>
            <a:r>
              <a:rPr lang="en" dirty="0">
                <a:solidFill>
                  <a:schemeClr val="dk1"/>
                </a:solidFill>
              </a:rPr>
              <a:t>Since we are dealing with round trip trucking the miles for each segment of road must be doubled.  Therefore, 16 miles of rocked road, 28 miles of mainline and 62 miles of highway.  In addition to driver cost, also include cost to harvest the logs. </a:t>
            </a:r>
            <a:endParaRPr dirty="0">
              <a:solidFill>
                <a:schemeClr val="dk1"/>
              </a:solidFill>
            </a:endParaRPr>
          </a:p>
          <a:p>
            <a:pPr marL="0" lvl="0" indent="0" algn="l" rtl="0">
              <a:spcBef>
                <a:spcPts val="1200"/>
              </a:spcBef>
              <a:spcAft>
                <a:spcPts val="0"/>
              </a:spcAft>
              <a:buClr>
                <a:schemeClr val="dk1"/>
              </a:buClr>
              <a:buSzPts val="1100"/>
              <a:buFont typeface="Arial"/>
              <a:buNone/>
            </a:pPr>
            <a:endParaRPr dirty="0">
              <a:solidFill>
                <a:schemeClr val="dk1"/>
              </a:solidFill>
            </a:endParaRPr>
          </a:p>
          <a:p>
            <a:pPr marL="0" lvl="0" indent="0" algn="l" rtl="0">
              <a:spcBef>
                <a:spcPts val="1200"/>
              </a:spcBef>
              <a:spcAft>
                <a:spcPts val="1200"/>
              </a:spcAft>
              <a:buClr>
                <a:schemeClr val="dk1"/>
              </a:buClr>
              <a:buSzPts val="1100"/>
              <a:buFont typeface="Arial"/>
              <a:buNone/>
            </a:pPr>
            <a:endParaRPr dirty="0">
              <a:solidFill>
                <a:schemeClr val="dk1"/>
              </a:solidFill>
            </a:endParaRPr>
          </a:p>
        </p:txBody>
      </p:sp>
      <p:pic>
        <p:nvPicPr>
          <p:cNvPr id="352" name="Google Shape;352;p52"/>
          <p:cNvPicPr preferRelativeResize="0"/>
          <p:nvPr/>
        </p:nvPicPr>
        <p:blipFill rotWithShape="1">
          <a:blip r:embed="rId3">
            <a:alphaModFix/>
          </a:blip>
          <a:srcRect b="9657"/>
          <a:stretch/>
        </p:blipFill>
        <p:spPr>
          <a:xfrm>
            <a:off x="885750" y="2828059"/>
            <a:ext cx="7372500" cy="2013900"/>
          </a:xfrm>
          <a:prstGeom prst="roundRect">
            <a:avLst>
              <a:gd name="adj" fmla="val 5777"/>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a:blip r:embed="rId3">
            <a:alphaModFix/>
          </a:blip>
          <a:stretch>
            <a:fillRect/>
          </a:stretch>
        </p:blipFill>
        <p:spPr>
          <a:xfrm>
            <a:off x="-678900" y="275850"/>
            <a:ext cx="6287175" cy="6287175"/>
          </a:xfrm>
          <a:prstGeom prst="rect">
            <a:avLst/>
          </a:prstGeom>
          <a:noFill/>
          <a:ln>
            <a:noFill/>
          </a:ln>
          <a:effectLst>
            <a:outerShdw blurRad="57150" dist="19050" dir="5400000" algn="bl" rotWithShape="0">
              <a:srgbClr val="000000">
                <a:alpha val="50000"/>
              </a:srgbClr>
            </a:outerShdw>
          </a:effectLst>
        </p:spPr>
      </p:pic>
      <p:sp>
        <p:nvSpPr>
          <p:cNvPr id="94" name="Google Shape;94;p17"/>
          <p:cNvSpPr txBox="1">
            <a:spLocks noGrp="1"/>
          </p:cNvSpPr>
          <p:nvPr>
            <p:ph type="title"/>
          </p:nvPr>
        </p:nvSpPr>
        <p:spPr>
          <a:xfrm>
            <a:off x="4799675" y="445025"/>
            <a:ext cx="4032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Scenario</a:t>
            </a:r>
            <a:endParaRPr/>
          </a:p>
        </p:txBody>
      </p:sp>
      <p:sp>
        <p:nvSpPr>
          <p:cNvPr id="95" name="Google Shape;95;p17"/>
          <p:cNvSpPr txBox="1">
            <a:spLocks noGrp="1"/>
          </p:cNvSpPr>
          <p:nvPr>
            <p:ph type="body" idx="1"/>
          </p:nvPr>
        </p:nvSpPr>
        <p:spPr>
          <a:xfrm>
            <a:off x="4799675" y="1152475"/>
            <a:ext cx="4032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t>What does the forester want the forest to look like after two years?</a:t>
            </a:r>
            <a:endParaRPr sz="2000"/>
          </a:p>
        </p:txBody>
      </p:sp>
      <p:sp>
        <p:nvSpPr>
          <p:cNvPr id="96" name="Google Shape;96;p17"/>
          <p:cNvSpPr txBox="1"/>
          <p:nvPr/>
        </p:nvSpPr>
        <p:spPr>
          <a:xfrm>
            <a:off x="541481" y="852675"/>
            <a:ext cx="40326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Calibri"/>
                <a:ea typeface="Calibri"/>
                <a:cs typeface="Calibri"/>
                <a:sym typeface="Calibri"/>
              </a:rPr>
              <a:t>We would like to have </a:t>
            </a:r>
            <a:br>
              <a:rPr lang="en" sz="2400" b="1">
                <a:latin typeface="Calibri"/>
                <a:ea typeface="Calibri"/>
                <a:cs typeface="Calibri"/>
                <a:sym typeface="Calibri"/>
              </a:rPr>
            </a:br>
            <a:r>
              <a:rPr lang="en" sz="2400" b="1">
                <a:latin typeface="Calibri"/>
                <a:ea typeface="Calibri"/>
                <a:cs typeface="Calibri"/>
                <a:sym typeface="Calibri"/>
              </a:rPr>
              <a:t>survival of 300 trees/acre (TPA) at the end of 2 years </a:t>
            </a:r>
            <a:br>
              <a:rPr lang="en" sz="2400" b="1">
                <a:latin typeface="Calibri"/>
                <a:ea typeface="Calibri"/>
                <a:cs typeface="Calibri"/>
                <a:sym typeface="Calibri"/>
              </a:rPr>
            </a:br>
            <a:r>
              <a:rPr lang="en" sz="2400" b="1">
                <a:latin typeface="Calibri"/>
                <a:ea typeface="Calibri"/>
                <a:cs typeface="Calibri"/>
                <a:sym typeface="Calibri"/>
              </a:rPr>
              <a:t>of the following mix: </a:t>
            </a:r>
            <a:endParaRPr sz="2400" b="1">
              <a:latin typeface="Calibri"/>
              <a:ea typeface="Calibri"/>
              <a:cs typeface="Calibri"/>
              <a:sym typeface="Calibri"/>
            </a:endParaRPr>
          </a:p>
          <a:p>
            <a:pPr marL="0" lvl="0" indent="0" algn="l" rtl="0">
              <a:spcBef>
                <a:spcPts val="0"/>
              </a:spcBef>
              <a:spcAft>
                <a:spcPts val="0"/>
              </a:spcAft>
              <a:buNone/>
            </a:pPr>
            <a:endParaRPr sz="2400" b="1">
              <a:latin typeface="Calibri"/>
              <a:ea typeface="Calibri"/>
              <a:cs typeface="Calibri"/>
              <a:sym typeface="Calibri"/>
            </a:endParaRPr>
          </a:p>
          <a:p>
            <a:pPr marL="0" lvl="0" indent="0" algn="l" rtl="0">
              <a:spcBef>
                <a:spcPts val="0"/>
              </a:spcBef>
              <a:spcAft>
                <a:spcPts val="0"/>
              </a:spcAft>
              <a:buNone/>
            </a:pPr>
            <a:r>
              <a:rPr lang="en" sz="2300" b="1">
                <a:latin typeface="Calibri"/>
                <a:ea typeface="Calibri"/>
                <a:cs typeface="Calibri"/>
                <a:sym typeface="Calibri"/>
              </a:rPr>
              <a:t>60% Douglas-fir (DF)</a:t>
            </a:r>
            <a:endParaRPr sz="2300" b="1">
              <a:latin typeface="Calibri"/>
              <a:ea typeface="Calibri"/>
              <a:cs typeface="Calibri"/>
              <a:sym typeface="Calibri"/>
            </a:endParaRPr>
          </a:p>
          <a:p>
            <a:pPr marL="0" lvl="0" indent="0" algn="l" rtl="0">
              <a:spcBef>
                <a:spcPts val="0"/>
              </a:spcBef>
              <a:spcAft>
                <a:spcPts val="0"/>
              </a:spcAft>
              <a:buNone/>
            </a:pPr>
            <a:r>
              <a:rPr lang="en" sz="2300" b="1">
                <a:latin typeface="Calibri"/>
                <a:ea typeface="Calibri"/>
                <a:cs typeface="Calibri"/>
                <a:sym typeface="Calibri"/>
              </a:rPr>
              <a:t>25% Western Hemlock (WH)</a:t>
            </a:r>
            <a:endParaRPr sz="2300" b="1">
              <a:latin typeface="Calibri"/>
              <a:ea typeface="Calibri"/>
              <a:cs typeface="Calibri"/>
              <a:sym typeface="Calibri"/>
            </a:endParaRPr>
          </a:p>
          <a:p>
            <a:pPr marL="0" lvl="0" indent="0" algn="l" rtl="0">
              <a:spcBef>
                <a:spcPts val="0"/>
              </a:spcBef>
              <a:spcAft>
                <a:spcPts val="0"/>
              </a:spcAft>
              <a:buNone/>
            </a:pPr>
            <a:r>
              <a:rPr lang="en" sz="2300" b="1">
                <a:latin typeface="Calibri"/>
                <a:ea typeface="Calibri"/>
                <a:cs typeface="Calibri"/>
                <a:sym typeface="Calibri"/>
              </a:rPr>
              <a:t>15% Western Red Cedar (WRC)</a:t>
            </a:r>
            <a:r>
              <a:rPr lang="en" sz="2400" b="1">
                <a:latin typeface="Calibri"/>
                <a:ea typeface="Calibri"/>
                <a:cs typeface="Calibri"/>
                <a:sym typeface="Calibri"/>
              </a:rPr>
              <a:t> </a:t>
            </a:r>
            <a:endParaRPr sz="2400" b="1">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B9D36B"/>
            </a:gs>
            <a:gs pos="100000">
              <a:srgbClr val="748A32"/>
            </a:gs>
          </a:gsLst>
          <a:lin ang="5400012" scaled="0"/>
        </a:gradFill>
        <a:effectLst/>
      </p:bgPr>
    </p:bg>
    <p:spTree>
      <p:nvGrpSpPr>
        <p:cNvPr id="1" name="Shape 356"/>
        <p:cNvGrpSpPr/>
        <p:nvPr/>
      </p:nvGrpSpPr>
      <p:grpSpPr>
        <a:xfrm>
          <a:off x="0" y="0"/>
          <a:ext cx="0" cy="0"/>
          <a:chOff x="0" y="0"/>
          <a:chExt cx="0" cy="0"/>
        </a:xfrm>
      </p:grpSpPr>
      <p:sp>
        <p:nvSpPr>
          <p:cNvPr id="357" name="Google Shape;357;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 Selling thinned trees Act 3</a:t>
            </a:r>
            <a:endParaRPr/>
          </a:p>
        </p:txBody>
      </p:sp>
      <p:sp>
        <p:nvSpPr>
          <p:cNvPr id="358" name="Google Shape;358;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en"/>
              <a:t>If the average log truck can haul 29 tons/load, what is the cost per ton of the haul?  </a:t>
            </a:r>
            <a:endParaRPr/>
          </a:p>
          <a:p>
            <a:pPr marL="0" lvl="0" indent="0" algn="l" rtl="0">
              <a:spcBef>
                <a:spcPts val="1200"/>
              </a:spcBef>
              <a:spcAft>
                <a:spcPts val="1200"/>
              </a:spcAft>
              <a:buNone/>
            </a:pPr>
            <a:endParaRPr/>
          </a:p>
        </p:txBody>
      </p:sp>
      <p:pic>
        <p:nvPicPr>
          <p:cNvPr id="359" name="Google Shape;359;p53"/>
          <p:cNvPicPr preferRelativeResize="0"/>
          <p:nvPr/>
        </p:nvPicPr>
        <p:blipFill>
          <a:blip r:embed="rId3">
            <a:alphaModFix/>
          </a:blip>
          <a:stretch>
            <a:fillRect/>
          </a:stretch>
        </p:blipFill>
        <p:spPr>
          <a:xfrm>
            <a:off x="1295400" y="2100263"/>
            <a:ext cx="6553200" cy="942900"/>
          </a:xfrm>
          <a:prstGeom prst="roundRect">
            <a:avLst>
              <a:gd name="adj" fmla="val 15055"/>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Timber companies have to maximize profits.</a:t>
            </a:r>
            <a:endParaRPr/>
          </a:p>
        </p:txBody>
      </p:sp>
      <p:sp>
        <p:nvSpPr>
          <p:cNvPr id="102" name="Google Shape;10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200">
                <a:solidFill>
                  <a:schemeClr val="lt1"/>
                </a:solidFill>
              </a:rPr>
              <a:t>There is a cost associated with the planting of new seedlings. </a:t>
            </a:r>
            <a:br>
              <a:rPr lang="en" sz="2200">
                <a:solidFill>
                  <a:schemeClr val="lt1"/>
                </a:solidFill>
              </a:rPr>
            </a:br>
            <a:r>
              <a:rPr lang="en" sz="2200">
                <a:solidFill>
                  <a:schemeClr val="lt1"/>
                </a:solidFill>
              </a:rPr>
              <a:t>As you work through your solution, consider:</a:t>
            </a:r>
            <a:endParaRPr sz="2200">
              <a:solidFill>
                <a:schemeClr val="lt1"/>
              </a:solidFill>
            </a:endParaRPr>
          </a:p>
          <a:p>
            <a:pPr marL="457200" lvl="0" indent="-357822" algn="l" rtl="0">
              <a:spcBef>
                <a:spcPts val="1000"/>
              </a:spcBef>
              <a:spcAft>
                <a:spcPts val="0"/>
              </a:spcAft>
              <a:buClr>
                <a:schemeClr val="lt1"/>
              </a:buClr>
              <a:buSzPct val="100000"/>
              <a:buChar char="★"/>
            </a:pPr>
            <a:r>
              <a:rPr lang="en" sz="2200">
                <a:solidFill>
                  <a:schemeClr val="lt1"/>
                </a:solidFill>
              </a:rPr>
              <a:t>How many seedlings do I need?</a:t>
            </a:r>
            <a:endParaRPr sz="2200">
              <a:solidFill>
                <a:schemeClr val="lt1"/>
              </a:solidFill>
            </a:endParaRPr>
          </a:p>
          <a:p>
            <a:pPr marL="457200" lvl="0" indent="-357822" algn="l" rtl="0">
              <a:spcBef>
                <a:spcPts val="1000"/>
              </a:spcBef>
              <a:spcAft>
                <a:spcPts val="0"/>
              </a:spcAft>
              <a:buClr>
                <a:schemeClr val="lt1"/>
              </a:buClr>
              <a:buSzPct val="100000"/>
              <a:buChar char="★"/>
            </a:pPr>
            <a:r>
              <a:rPr lang="en" sz="2200">
                <a:solidFill>
                  <a:schemeClr val="lt1"/>
                </a:solidFill>
              </a:rPr>
              <a:t>What are the costs?</a:t>
            </a:r>
            <a:endParaRPr sz="2200">
              <a:solidFill>
                <a:schemeClr val="lt1"/>
              </a:solidFill>
            </a:endParaRPr>
          </a:p>
          <a:p>
            <a:pPr marL="457200" lvl="0" indent="-357822" algn="l" rtl="0">
              <a:spcBef>
                <a:spcPts val="1000"/>
              </a:spcBef>
              <a:spcAft>
                <a:spcPts val="0"/>
              </a:spcAft>
              <a:buClr>
                <a:schemeClr val="lt1"/>
              </a:buClr>
              <a:buSzPct val="100000"/>
              <a:buChar char="★"/>
            </a:pPr>
            <a:r>
              <a:rPr lang="en" sz="2200">
                <a:solidFill>
                  <a:schemeClr val="lt1"/>
                </a:solidFill>
              </a:rPr>
              <a:t>Where can losses occur?</a:t>
            </a:r>
            <a:endParaRPr sz="2200">
              <a:solidFill>
                <a:schemeClr val="lt1"/>
              </a:solidFill>
            </a:endParaRPr>
          </a:p>
          <a:p>
            <a:pPr marL="457200" lvl="0" indent="-357822" algn="l" rtl="0">
              <a:spcBef>
                <a:spcPts val="1000"/>
              </a:spcBef>
              <a:spcAft>
                <a:spcPts val="0"/>
              </a:spcAft>
              <a:buClr>
                <a:schemeClr val="lt1"/>
              </a:buClr>
              <a:buSzPct val="100000"/>
              <a:buChar char="★"/>
            </a:pPr>
            <a:r>
              <a:rPr lang="en" sz="2200">
                <a:solidFill>
                  <a:schemeClr val="lt1"/>
                </a:solidFill>
              </a:rPr>
              <a:t>How many seedlings are needed?</a:t>
            </a:r>
            <a:endParaRPr sz="2200">
              <a:solidFill>
                <a:schemeClr val="lt1"/>
              </a:solidFill>
            </a:endParaRPr>
          </a:p>
          <a:p>
            <a:pPr marL="457200" lvl="0" indent="-357822" algn="l" rtl="0">
              <a:spcBef>
                <a:spcPts val="1000"/>
              </a:spcBef>
              <a:spcAft>
                <a:spcPts val="0"/>
              </a:spcAft>
              <a:buClr>
                <a:schemeClr val="lt1"/>
              </a:buClr>
              <a:buSzPct val="100000"/>
              <a:buChar char="★"/>
            </a:pPr>
            <a:r>
              <a:rPr lang="en" sz="2200">
                <a:solidFill>
                  <a:schemeClr val="lt1"/>
                </a:solidFill>
              </a:rPr>
              <a:t>What should the spacing be?</a:t>
            </a:r>
            <a:endParaRPr sz="2200">
              <a:solidFill>
                <a:schemeClr val="lt1"/>
              </a:solidFill>
            </a:endParaRPr>
          </a:p>
          <a:p>
            <a:pPr marL="457200" lvl="0" indent="-357822" algn="l" rtl="0">
              <a:spcBef>
                <a:spcPts val="1000"/>
              </a:spcBef>
              <a:spcAft>
                <a:spcPts val="1000"/>
              </a:spcAft>
              <a:buClr>
                <a:schemeClr val="lt1"/>
              </a:buClr>
              <a:buSzPct val="100000"/>
              <a:buChar char="★"/>
            </a:pPr>
            <a:r>
              <a:rPr lang="en" sz="2200">
                <a:solidFill>
                  <a:schemeClr val="lt1"/>
                </a:solidFill>
              </a:rPr>
              <a:t>What age of seedlings should be planted?</a:t>
            </a:r>
            <a:endParaRPr sz="22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a:t>
            </a:r>
            <a:endParaRPr/>
          </a:p>
        </p:txBody>
      </p:sp>
      <p:sp>
        <p:nvSpPr>
          <p:cNvPr id="108" name="Google Shape;10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solidFill>
                  <a:schemeClr val="lt1"/>
                </a:solidFill>
              </a:rPr>
              <a:t>What is your replanting plan?</a:t>
            </a:r>
            <a:endParaRPr sz="2200">
              <a:solidFill>
                <a:schemeClr val="lt1"/>
              </a:solidFill>
            </a:endParaRPr>
          </a:p>
          <a:p>
            <a:pPr marL="0" lvl="0" indent="0" algn="l" rtl="0">
              <a:spcBef>
                <a:spcPts val="1000"/>
              </a:spcBef>
              <a:spcAft>
                <a:spcPts val="1000"/>
              </a:spcAft>
              <a:buNone/>
            </a:pPr>
            <a:r>
              <a:rPr lang="en" sz="2200">
                <a:solidFill>
                  <a:schemeClr val="lt1"/>
                </a:solidFill>
              </a:rPr>
              <a:t>Be prepared to explain your reasoning.</a:t>
            </a:r>
            <a:endParaRPr sz="22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aphicFrame>
        <p:nvGraphicFramePr>
          <p:cNvPr id="113" name="Google Shape;113;p20"/>
          <p:cNvGraphicFramePr/>
          <p:nvPr/>
        </p:nvGraphicFramePr>
        <p:xfrm>
          <a:off x="498888" y="1186050"/>
          <a:ext cx="8146200" cy="3686200"/>
        </p:xfrm>
        <a:graphic>
          <a:graphicData uri="http://schemas.openxmlformats.org/drawingml/2006/table">
            <a:tbl>
              <a:tblPr>
                <a:noFill/>
                <a:tableStyleId>{CCBDC725-8E9C-426D-B60B-56FA5B2AED90}</a:tableStyleId>
              </a:tblPr>
              <a:tblGrid>
                <a:gridCol w="2036550">
                  <a:extLst>
                    <a:ext uri="{9D8B030D-6E8A-4147-A177-3AD203B41FA5}">
                      <a16:colId xmlns:a16="http://schemas.microsoft.com/office/drawing/2014/main" val="20000"/>
                    </a:ext>
                  </a:extLst>
                </a:gridCol>
                <a:gridCol w="2036550">
                  <a:extLst>
                    <a:ext uri="{9D8B030D-6E8A-4147-A177-3AD203B41FA5}">
                      <a16:colId xmlns:a16="http://schemas.microsoft.com/office/drawing/2014/main" val="20001"/>
                    </a:ext>
                  </a:extLst>
                </a:gridCol>
                <a:gridCol w="2036550">
                  <a:extLst>
                    <a:ext uri="{9D8B030D-6E8A-4147-A177-3AD203B41FA5}">
                      <a16:colId xmlns:a16="http://schemas.microsoft.com/office/drawing/2014/main" val="20002"/>
                    </a:ext>
                  </a:extLst>
                </a:gridCol>
                <a:gridCol w="2036550">
                  <a:extLst>
                    <a:ext uri="{9D8B030D-6E8A-4147-A177-3AD203B41FA5}">
                      <a16:colId xmlns:a16="http://schemas.microsoft.com/office/drawing/2014/main" val="20003"/>
                    </a:ext>
                  </a:extLst>
                </a:gridCol>
              </a:tblGrid>
              <a:tr h="1843100">
                <a:tc>
                  <a:txBody>
                    <a:bodyPr/>
                    <a:lstStyle/>
                    <a:p>
                      <a:pPr marL="0" lvl="0" indent="0" algn="ctr" rtl="0">
                        <a:spcBef>
                          <a:spcPts val="0"/>
                        </a:spcBef>
                        <a:spcAft>
                          <a:spcPts val="0"/>
                        </a:spcAft>
                        <a:buNone/>
                      </a:pPr>
                      <a:r>
                        <a:rPr lang="en" sz="1800">
                          <a:solidFill>
                            <a:schemeClr val="dk1"/>
                          </a:solidFill>
                          <a:latin typeface="Lato"/>
                          <a:ea typeface="Lato"/>
                          <a:cs typeface="Lato"/>
                          <a:sym typeface="Lato"/>
                        </a:rPr>
                        <a:t>How large is </a:t>
                      </a:r>
                      <a:br>
                        <a:rPr lang="en" sz="1800">
                          <a:solidFill>
                            <a:schemeClr val="dk1"/>
                          </a:solidFill>
                          <a:latin typeface="Lato"/>
                          <a:ea typeface="Lato"/>
                          <a:cs typeface="Lato"/>
                          <a:sym typeface="Lato"/>
                        </a:rPr>
                      </a:br>
                      <a:r>
                        <a:rPr lang="en" sz="1800">
                          <a:solidFill>
                            <a:schemeClr val="dk1"/>
                          </a:solidFill>
                          <a:latin typeface="Lato"/>
                          <a:ea typeface="Lato"/>
                          <a:cs typeface="Lato"/>
                          <a:sym typeface="Lato"/>
                        </a:rPr>
                        <a:t>an acre?</a:t>
                      </a:r>
                      <a:endParaRPr sz="1800">
                        <a:solidFill>
                          <a:schemeClr val="dk1"/>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solidFill>
                      <a:schemeClr val="accent5"/>
                    </a:solidFill>
                  </a:tcPr>
                </a:tc>
                <a:tc>
                  <a:txBody>
                    <a:bodyPr/>
                    <a:lstStyle/>
                    <a:p>
                      <a:pPr marL="0" lvl="0" indent="0" algn="ctr" rtl="0">
                        <a:lnSpc>
                          <a:spcPct val="115000"/>
                        </a:lnSpc>
                        <a:spcBef>
                          <a:spcPts val="0"/>
                        </a:spcBef>
                        <a:spcAft>
                          <a:spcPts val="1200"/>
                        </a:spcAft>
                        <a:buNone/>
                      </a:pPr>
                      <a:r>
                        <a:rPr lang="en" sz="1800">
                          <a:solidFill>
                            <a:schemeClr val="lt2"/>
                          </a:solidFill>
                          <a:latin typeface="Lato"/>
                          <a:ea typeface="Lato"/>
                          <a:cs typeface="Lato"/>
                          <a:sym typeface="Lato"/>
                        </a:rPr>
                        <a:t>What is the planting season?</a:t>
                      </a:r>
                      <a:endParaRPr sz="1800">
                        <a:solidFill>
                          <a:schemeClr val="lt2"/>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chemeClr val="dk1"/>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alpha val="0"/>
                        </a:schemeClr>
                      </a:solidFill>
                      <a:prstDash val="solid"/>
                      <a:round/>
                      <a:headEnd type="none" w="sm" len="sm"/>
                      <a:tailEnd type="none" w="sm" len="sm"/>
                    </a:lnR>
                    <a:lnT w="28575" cap="flat" cmpd="sng">
                      <a:solidFill>
                        <a:schemeClr val="lt2">
                          <a:alpha val="0"/>
                        </a:schemeClr>
                      </a:solidFill>
                      <a:prstDash val="solid"/>
                      <a:round/>
                      <a:headEnd type="none" w="sm" len="sm"/>
                      <a:tailEnd type="none" w="sm" len="sm"/>
                    </a:lnT>
                    <a:lnB w="28575" cap="flat" cmpd="sng">
                      <a:solidFill>
                        <a:schemeClr val="lt2">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chemeClr val="lt2"/>
                        </a:solidFill>
                        <a:latin typeface="Lato"/>
                        <a:ea typeface="Lato"/>
                        <a:cs typeface="Lato"/>
                        <a:sym typeface="Lato"/>
                      </a:endParaRPr>
                    </a:p>
                  </a:txBody>
                  <a:tcPr marL="91425" marR="91425" marT="91425" marB="91425" anchor="ctr">
                    <a:lnL w="28575" cap="flat" cmpd="sng">
                      <a:solidFill>
                        <a:schemeClr val="lt2">
                          <a:alpha val="0"/>
                        </a:schemeClr>
                      </a:solidFill>
                      <a:prstDash val="solid"/>
                      <a:round/>
                      <a:headEnd type="none" w="sm" len="sm"/>
                      <a:tailEnd type="none" w="sm" len="sm"/>
                    </a:lnL>
                    <a:lnR w="28575" cap="flat" cmpd="sng">
                      <a:solidFill>
                        <a:schemeClr val="lt2">
                          <a:alpha val="0"/>
                        </a:schemeClr>
                      </a:solidFill>
                      <a:prstDash val="solid"/>
                      <a:round/>
                      <a:headEnd type="none" w="sm" len="sm"/>
                      <a:tailEnd type="none" w="sm" len="sm"/>
                    </a:lnR>
                    <a:lnT w="28575" cap="flat" cmpd="sng">
                      <a:solidFill>
                        <a:schemeClr val="lt2">
                          <a:alpha val="0"/>
                        </a:schemeClr>
                      </a:solidFill>
                      <a:prstDash val="solid"/>
                      <a:round/>
                      <a:headEnd type="none" w="sm" len="sm"/>
                      <a:tailEnd type="none" w="sm" len="sm"/>
                    </a:lnT>
                    <a:lnB w="2857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843100">
                <a:tc>
                  <a:txBody>
                    <a:bodyPr/>
                    <a:lstStyle/>
                    <a:p>
                      <a:pPr marL="0" lvl="0" indent="0" algn="ctr" rtl="0">
                        <a:spcBef>
                          <a:spcPts val="0"/>
                        </a:spcBef>
                        <a:spcAft>
                          <a:spcPts val="0"/>
                        </a:spcAft>
                        <a:buNone/>
                      </a:pPr>
                      <a:r>
                        <a:rPr lang="en" sz="1800">
                          <a:solidFill>
                            <a:schemeClr val="lt2"/>
                          </a:solidFill>
                          <a:latin typeface="Lato"/>
                          <a:ea typeface="Lato"/>
                          <a:cs typeface="Lato"/>
                          <a:sym typeface="Lato"/>
                        </a:rPr>
                        <a:t>How many trees can be planted daily?</a:t>
                      </a:r>
                      <a:endParaRPr sz="1800">
                        <a:solidFill>
                          <a:schemeClr val="dk1"/>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latin typeface="Lato"/>
                          <a:ea typeface="Lato"/>
                          <a:cs typeface="Lato"/>
                          <a:sym typeface="Lato"/>
                        </a:rPr>
                        <a:t>What are the tree species survival rates?</a:t>
                      </a:r>
                      <a:endParaRPr sz="1800">
                        <a:solidFill>
                          <a:schemeClr val="lt2"/>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solidFill>
                      <a:schemeClr val="accent4"/>
                    </a:solidFill>
                  </a:tcPr>
                </a:tc>
                <a:tc>
                  <a:txBody>
                    <a:bodyPr/>
                    <a:lstStyle/>
                    <a:p>
                      <a:pPr marL="0" lvl="0" indent="0" algn="l" rtl="0">
                        <a:spcBef>
                          <a:spcPts val="0"/>
                        </a:spcBef>
                        <a:spcAft>
                          <a:spcPts val="0"/>
                        </a:spcAft>
                        <a:buNone/>
                      </a:pPr>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alpha val="0"/>
                        </a:schemeClr>
                      </a:solidFill>
                      <a:prstDash val="solid"/>
                      <a:round/>
                      <a:headEnd type="none" w="sm" len="sm"/>
                      <a:tailEnd type="none" w="sm" len="sm"/>
                    </a:lnT>
                    <a:lnB w="28575" cap="flat" cmpd="sng">
                      <a:solidFill>
                        <a:schemeClr val="lt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800" i="1">
                          <a:solidFill>
                            <a:schemeClr val="lt2"/>
                          </a:solidFill>
                          <a:latin typeface="Lato"/>
                          <a:ea typeface="Lato"/>
                          <a:cs typeface="Lato"/>
                          <a:sym typeface="Lato"/>
                        </a:rPr>
                        <a:t>Click the question to collect additional information.</a:t>
                      </a:r>
                      <a:endParaRPr sz="1800" i="1">
                        <a:solidFill>
                          <a:schemeClr val="lt2"/>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bl>
          </a:graphicData>
        </a:graphic>
      </p:graphicFrame>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other information do you need?</a:t>
            </a:r>
            <a:endParaRPr sz="2650">
              <a:solidFill>
                <a:srgbClr val="000000"/>
              </a:solidFill>
            </a:endParaRPr>
          </a:p>
        </p:txBody>
      </p:sp>
      <p:sp>
        <p:nvSpPr>
          <p:cNvPr id="115" name="Google Shape;115;p20">
            <a:hlinkClick r:id="rId3" action="ppaction://hlinksldjump"/>
          </p:cNvPr>
          <p:cNvSpPr/>
          <p:nvPr/>
        </p:nvSpPr>
        <p:spPr>
          <a:xfrm>
            <a:off x="554850" y="1243330"/>
            <a:ext cx="1904400" cy="17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a:hlinkClick r:id="rId4" action="ppaction://hlinksldjump"/>
          </p:cNvPr>
          <p:cNvSpPr/>
          <p:nvPr/>
        </p:nvSpPr>
        <p:spPr>
          <a:xfrm>
            <a:off x="2591408" y="1243330"/>
            <a:ext cx="1904400" cy="17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a:hlinkClick r:id="rId5" action="ppaction://hlinksldjump"/>
          </p:cNvPr>
          <p:cNvSpPr/>
          <p:nvPr/>
        </p:nvSpPr>
        <p:spPr>
          <a:xfrm>
            <a:off x="554850" y="3105560"/>
            <a:ext cx="1904400" cy="17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a:hlinkClick r:id="rId6" action="ppaction://hlinksldjump"/>
          </p:cNvPr>
          <p:cNvSpPr/>
          <p:nvPr/>
        </p:nvSpPr>
        <p:spPr>
          <a:xfrm>
            <a:off x="2591400" y="3105560"/>
            <a:ext cx="1904400" cy="17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61111"/>
              <a:buFont typeface="Arial"/>
              <a:buNone/>
            </a:pPr>
            <a:r>
              <a:rPr lang="en"/>
              <a:t>Remember to talk about your ideas!</a:t>
            </a:r>
            <a:endParaRPr sz="1800">
              <a:solidFill>
                <a:srgbClr val="000000"/>
              </a:solidFill>
            </a:endParaRPr>
          </a:p>
        </p:txBody>
      </p:sp>
      <p:sp>
        <p:nvSpPr>
          <p:cNvPr id="124" name="Google Shape;12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23850" algn="l" rtl="0">
              <a:lnSpc>
                <a:spcPct val="100000"/>
              </a:lnSpc>
              <a:spcBef>
                <a:spcPts val="1000"/>
              </a:spcBef>
              <a:spcAft>
                <a:spcPts val="0"/>
              </a:spcAft>
              <a:buClr>
                <a:schemeClr val="lt2"/>
              </a:buClr>
              <a:buSzPts val="1500"/>
              <a:buFont typeface="Lato"/>
              <a:buChar char="●"/>
            </a:pPr>
            <a:r>
              <a:rPr lang="en" sz="1900">
                <a:solidFill>
                  <a:schemeClr val="lt2"/>
                </a:solidFill>
              </a:rPr>
              <a:t>I saw </a:t>
            </a:r>
            <a:r>
              <a:rPr lang="en" sz="1900">
                <a:solidFill>
                  <a:schemeClr val="lt1"/>
                </a:solidFill>
              </a:rPr>
              <a:t>________, </a:t>
            </a:r>
            <a:r>
              <a:rPr lang="en" sz="1900">
                <a:solidFill>
                  <a:schemeClr val="lt2"/>
                </a:solidFill>
              </a:rPr>
              <a:t>so I connected that to </a:t>
            </a:r>
            <a:r>
              <a:rPr lang="en" sz="1900">
                <a:solidFill>
                  <a:schemeClr val="lt1"/>
                </a:solidFill>
              </a:rPr>
              <a:t>________ .</a:t>
            </a:r>
            <a:endParaRPr sz="1900">
              <a:solidFill>
                <a:schemeClr val="lt2"/>
              </a:solidFill>
            </a:endParaRPr>
          </a:p>
          <a:p>
            <a:pPr marL="457200" lvl="0" indent="-323850" algn="l" rtl="0">
              <a:lnSpc>
                <a:spcPct val="100000"/>
              </a:lnSpc>
              <a:spcBef>
                <a:spcPts val="1400"/>
              </a:spcBef>
              <a:spcAft>
                <a:spcPts val="0"/>
              </a:spcAft>
              <a:buClr>
                <a:schemeClr val="lt2"/>
              </a:buClr>
              <a:buSzPts val="1500"/>
              <a:buFont typeface="Lato"/>
              <a:buChar char="●"/>
            </a:pPr>
            <a:r>
              <a:rPr lang="en" sz="1900">
                <a:solidFill>
                  <a:schemeClr val="lt2"/>
                </a:solidFill>
              </a:rPr>
              <a:t>We know </a:t>
            </a:r>
            <a:r>
              <a:rPr lang="en" sz="1900">
                <a:solidFill>
                  <a:schemeClr val="lt1"/>
                </a:solidFill>
              </a:rPr>
              <a:t>________ </a:t>
            </a:r>
            <a:r>
              <a:rPr lang="en" sz="1900">
                <a:solidFill>
                  <a:schemeClr val="lt2"/>
                </a:solidFill>
              </a:rPr>
              <a:t> because </a:t>
            </a:r>
            <a:r>
              <a:rPr lang="en" sz="1900">
                <a:solidFill>
                  <a:schemeClr val="lt1"/>
                </a:solidFill>
              </a:rPr>
              <a:t>________ .</a:t>
            </a:r>
            <a:endParaRPr sz="1900">
              <a:solidFill>
                <a:schemeClr val="lt2"/>
              </a:solidFill>
            </a:endParaRPr>
          </a:p>
          <a:p>
            <a:pPr marL="457200" lvl="0" indent="-323850" algn="l" rtl="0">
              <a:lnSpc>
                <a:spcPct val="100000"/>
              </a:lnSpc>
              <a:spcBef>
                <a:spcPts val="1400"/>
              </a:spcBef>
              <a:spcAft>
                <a:spcPts val="1400"/>
              </a:spcAft>
              <a:buClr>
                <a:schemeClr val="lt2"/>
              </a:buClr>
              <a:buSzPts val="1500"/>
              <a:buFont typeface="Lato"/>
              <a:buChar char="●"/>
            </a:pPr>
            <a:r>
              <a:rPr lang="en" sz="1900">
                <a:solidFill>
                  <a:schemeClr val="lt2"/>
                </a:solidFill>
              </a:rPr>
              <a:t>Since </a:t>
            </a:r>
            <a:r>
              <a:rPr lang="en" sz="1900">
                <a:solidFill>
                  <a:schemeClr val="lt1"/>
                </a:solidFill>
              </a:rPr>
              <a:t>________ , </a:t>
            </a:r>
            <a:r>
              <a:rPr lang="en" sz="1900">
                <a:solidFill>
                  <a:schemeClr val="lt2"/>
                </a:solidFill>
              </a:rPr>
              <a:t>then we can calculate </a:t>
            </a:r>
            <a:r>
              <a:rPr lang="en" sz="1900">
                <a:solidFill>
                  <a:schemeClr val="lt1"/>
                </a:solidFill>
              </a:rPr>
              <a:t>________ .</a:t>
            </a:r>
            <a:endParaRPr sz="190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Discussion</a:t>
            </a:r>
            <a:endParaRPr/>
          </a:p>
        </p:txBody>
      </p:sp>
      <p:sp>
        <p:nvSpPr>
          <p:cNvPr id="130" name="Google Shape;13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Listen to each presenting group. </a:t>
            </a:r>
            <a:endParaRPr/>
          </a:p>
          <a:p>
            <a:pPr marL="0" lvl="0" indent="0" algn="l" rtl="0">
              <a:spcBef>
                <a:spcPts val="1200"/>
              </a:spcBef>
              <a:spcAft>
                <a:spcPts val="0"/>
              </a:spcAft>
              <a:buNone/>
            </a:pPr>
            <a:r>
              <a:rPr lang="en"/>
              <a:t>Consider what assumptions they have made. Do you agree or disagree with their methods? </a:t>
            </a:r>
            <a:endParaRPr/>
          </a:p>
          <a:p>
            <a:pPr marL="0" lvl="0" indent="0" algn="l" rtl="0">
              <a:spcBef>
                <a:spcPts val="1200"/>
              </a:spcBef>
              <a:spcAft>
                <a:spcPts val="1200"/>
              </a:spcAft>
              <a:buNone/>
            </a:pPr>
            <a:r>
              <a:rPr lang="en"/>
              <a:t>Modify your own solution based on what you hear from presenting groups.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234350"/>
      </a:dk1>
      <a:lt1>
        <a:srgbClr val="FFFFFF"/>
      </a:lt1>
      <a:dk2>
        <a:srgbClr val="EFEFEF"/>
      </a:dk2>
      <a:lt2>
        <a:srgbClr val="F3F3F3"/>
      </a:lt2>
      <a:accent1>
        <a:srgbClr val="9FC23A"/>
      </a:accent1>
      <a:accent2>
        <a:srgbClr val="FBAD17"/>
      </a:accent2>
      <a:accent3>
        <a:srgbClr val="F26921"/>
      </a:accent3>
      <a:accent4>
        <a:srgbClr val="BFD4D7"/>
      </a:accent4>
      <a:accent5>
        <a:srgbClr val="9FC23A"/>
      </a:accent5>
      <a:accent6>
        <a:srgbClr val="FBAD17"/>
      </a:accent6>
      <a:hlink>
        <a:srgbClr val="F269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6B1A9E55D56245B650D2153B67D5EB" ma:contentTypeVersion="16" ma:contentTypeDescription="Create a new document." ma:contentTypeScope="" ma:versionID="9a4274c002c3e21fe1dc2f4cbd38ec74">
  <xsd:schema xmlns:xsd="http://www.w3.org/2001/XMLSchema" xmlns:xs="http://www.w3.org/2001/XMLSchema" xmlns:p="http://schemas.microsoft.com/office/2006/metadata/properties" xmlns:ns2="b4615043-0953-40f0-b552-beb50d03437e" xmlns:ns3="c55b3bb5-80c2-477b-9cd7-7ce0abcb6fe5" targetNamespace="http://schemas.microsoft.com/office/2006/metadata/properties" ma:root="true" ma:fieldsID="e691dc91264191bc39dbe4c62555b6a6" ns2:_="" ns3:_="">
    <xsd:import namespace="b4615043-0953-40f0-b552-beb50d03437e"/>
    <xsd:import namespace="c55b3bb5-80c2-477b-9cd7-7ce0abcb6f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15043-0953-40f0-b552-beb50d0343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13c615c-052f-4139-b716-6714c17f8f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5b3bb5-80c2-477b-9cd7-7ce0abcb6f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303d496-115a-4d25-b5de-28b41a64acfc}" ma:internalName="TaxCatchAll" ma:showField="CatchAllData" ma:web="c55b3bb5-80c2-477b-9cd7-7ce0abcb6f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55b3bb5-80c2-477b-9cd7-7ce0abcb6fe5" xsi:nil="true"/>
    <lcf76f155ced4ddcb4097134ff3c332f xmlns="b4615043-0953-40f0-b552-beb50d0343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032145-C2DE-4CB0-8C5D-7519DB43A3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615043-0953-40f0-b552-beb50d03437e"/>
    <ds:schemaRef ds:uri="c55b3bb5-80c2-477b-9cd7-7ce0abcb6f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13A6F1-A405-4251-B23B-59B1BFABD836}">
  <ds:schemaRefs>
    <ds:schemaRef ds:uri="http://schemas.microsoft.com/sharepoint/v3/contenttype/forms"/>
  </ds:schemaRefs>
</ds:datastoreItem>
</file>

<file path=customXml/itemProps3.xml><?xml version="1.0" encoding="utf-8"?>
<ds:datastoreItem xmlns:ds="http://schemas.openxmlformats.org/officeDocument/2006/customXml" ds:itemID="{65ECDC64-653A-4337-8AA8-00C030C7E1C4}">
  <ds:schemaRef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c55b3bb5-80c2-477b-9cd7-7ce0abcb6fe5"/>
    <ds:schemaRef ds:uri="b4615043-0953-40f0-b552-beb50d03437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2164</Words>
  <Application>Microsoft Office PowerPoint</Application>
  <PresentationFormat>On-screen Show (16:9)</PresentationFormat>
  <Paragraphs>197</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Lato</vt:lpstr>
      <vt:lpstr>Calibri</vt:lpstr>
      <vt:lpstr>Simple Light</vt:lpstr>
      <vt:lpstr>Replanting Timber</vt:lpstr>
      <vt:lpstr>PowerPoint Presentation</vt:lpstr>
      <vt:lpstr>Scenario: </vt:lpstr>
      <vt:lpstr>Scenario</vt:lpstr>
      <vt:lpstr>Timber companies have to maximize profits.</vt:lpstr>
      <vt:lpstr>Question:</vt:lpstr>
      <vt:lpstr>What other information do you need?</vt:lpstr>
      <vt:lpstr>Remember to talk about your ideas!</vt:lpstr>
      <vt:lpstr>Discussion</vt:lpstr>
      <vt:lpstr>Resolution</vt:lpstr>
      <vt:lpstr>Resolution</vt:lpstr>
      <vt:lpstr>Resolution</vt:lpstr>
      <vt:lpstr>Resolution</vt:lpstr>
      <vt:lpstr>Resolution</vt:lpstr>
      <vt:lpstr>Resolution</vt:lpstr>
      <vt:lpstr>Resolution</vt:lpstr>
      <vt:lpstr>Resolution</vt:lpstr>
      <vt:lpstr>Resolution</vt:lpstr>
      <vt:lpstr>Question:  How large is an acre?</vt:lpstr>
      <vt:lpstr>Question:  What is the planting window?</vt:lpstr>
      <vt:lpstr>Question: How many trees can be planted each day?</vt:lpstr>
      <vt:lpstr>Question: What are the tree species survival rates?</vt:lpstr>
      <vt:lpstr>Extension: Survival Survey Act 1</vt:lpstr>
      <vt:lpstr>Extension: Survival Survey Act 2</vt:lpstr>
      <vt:lpstr>Extension: Survival Survey Act 3</vt:lpstr>
      <vt:lpstr>Extension: Diameter of the trees Act 1</vt:lpstr>
      <vt:lpstr>Extension: Diameter of the trees ACT 2</vt:lpstr>
      <vt:lpstr>Extension: Diameter of the trees Act 3</vt:lpstr>
      <vt:lpstr>Extension: Annual Growth rates Act 1</vt:lpstr>
      <vt:lpstr>Extension: Annual Growth rates Act 2</vt:lpstr>
      <vt:lpstr>Extension: Annual Growth rates Act 3</vt:lpstr>
      <vt:lpstr>Extension: Annual Growth rates Act 3</vt:lpstr>
      <vt:lpstr>Extension: Thinning the trees Act 1</vt:lpstr>
      <vt:lpstr>Extension: Thinning the trees Act 2</vt:lpstr>
      <vt:lpstr>Extension: Thinning the trees Act 3</vt:lpstr>
      <vt:lpstr>Extension: Thinning the trees ACT 3</vt:lpstr>
      <vt:lpstr>Extension: Selling Thinned Trees Act 1 </vt:lpstr>
      <vt:lpstr>Extension: Selling Thinned Trees Act 2</vt:lpstr>
      <vt:lpstr>Extension: Selling Thinned Trees Act 3</vt:lpstr>
      <vt:lpstr>Extension: Selling thinned trees Act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Replanting Timber</dc:title>
  <dc:creator>Megan Rivard</dc:creator>
  <cp:lastModifiedBy>Megan Rivard</cp:lastModifiedBy>
  <cp:revision>1</cp:revision>
  <dcterms:modified xsi:type="dcterms:W3CDTF">2022-07-04T18:52:50Z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0x010100E96B1A9E55D56245B650D2153B67D5EB</vt:lpwstr>
  </property>
  <property fmtid="{D5CDD505-2E9C-101B-9397-08002B2CF9AE}" pid="3" name="MediaServiceImageTags">
    <vt:lpwstr/>
  </property>
</Properties>
</file>