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Lato" panose="020F0502020204030203"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Buck" userId="9b0ece15-f0d0-4639-80fc-b3ded2abafaa" providerId="ADAL" clId="{EC3BD969-B064-470E-B1B9-F3113FA75FB8}"/>
    <pc:docChg chg="custSel modSld">
      <pc:chgData name="Denise Buck" userId="9b0ece15-f0d0-4639-80fc-b3ded2abafaa" providerId="ADAL" clId="{EC3BD969-B064-470E-B1B9-F3113FA75FB8}" dt="2023-04-20T23:30:53.025" v="13" actId="1076"/>
      <pc:docMkLst>
        <pc:docMk/>
      </pc:docMkLst>
      <pc:sldChg chg="modSp mod">
        <pc:chgData name="Denise Buck" userId="9b0ece15-f0d0-4639-80fc-b3ded2abafaa" providerId="ADAL" clId="{EC3BD969-B064-470E-B1B9-F3113FA75FB8}" dt="2023-04-20T23:29:22.701" v="0" actId="1076"/>
        <pc:sldMkLst>
          <pc:docMk/>
          <pc:sldMk cId="0" sldId="257"/>
        </pc:sldMkLst>
        <pc:spChg chg="mod">
          <ac:chgData name="Denise Buck" userId="9b0ece15-f0d0-4639-80fc-b3ded2abafaa" providerId="ADAL" clId="{EC3BD969-B064-470E-B1B9-F3113FA75FB8}" dt="2023-04-20T23:29:22.701" v="0" actId="1076"/>
          <ac:spMkLst>
            <pc:docMk/>
            <pc:sldMk cId="0" sldId="257"/>
            <ac:spMk id="60" creationId="{00000000-0000-0000-0000-000000000000}"/>
          </ac:spMkLst>
        </pc:spChg>
      </pc:sldChg>
      <pc:sldChg chg="modSp mod">
        <pc:chgData name="Denise Buck" userId="9b0ece15-f0d0-4639-80fc-b3ded2abafaa" providerId="ADAL" clId="{EC3BD969-B064-470E-B1B9-F3113FA75FB8}" dt="2023-04-20T23:29:30.514" v="1" actId="1076"/>
        <pc:sldMkLst>
          <pc:docMk/>
          <pc:sldMk cId="0" sldId="258"/>
        </pc:sldMkLst>
        <pc:spChg chg="mod">
          <ac:chgData name="Denise Buck" userId="9b0ece15-f0d0-4639-80fc-b3ded2abafaa" providerId="ADAL" clId="{EC3BD969-B064-470E-B1B9-F3113FA75FB8}" dt="2023-04-20T23:29:30.514" v="1" actId="1076"/>
          <ac:spMkLst>
            <pc:docMk/>
            <pc:sldMk cId="0" sldId="258"/>
            <ac:spMk id="65" creationId="{00000000-0000-0000-0000-000000000000}"/>
          </ac:spMkLst>
        </pc:spChg>
      </pc:sldChg>
      <pc:sldChg chg="modSp mod">
        <pc:chgData name="Denise Buck" userId="9b0ece15-f0d0-4639-80fc-b3ded2abafaa" providerId="ADAL" clId="{EC3BD969-B064-470E-B1B9-F3113FA75FB8}" dt="2023-04-20T23:29:48.785" v="5" actId="1076"/>
        <pc:sldMkLst>
          <pc:docMk/>
          <pc:sldMk cId="0" sldId="260"/>
        </pc:sldMkLst>
        <pc:spChg chg="mod">
          <ac:chgData name="Denise Buck" userId="9b0ece15-f0d0-4639-80fc-b3ded2abafaa" providerId="ADAL" clId="{EC3BD969-B064-470E-B1B9-F3113FA75FB8}" dt="2023-04-20T23:29:48.785" v="5" actId="1076"/>
          <ac:spMkLst>
            <pc:docMk/>
            <pc:sldMk cId="0" sldId="260"/>
            <ac:spMk id="78" creationId="{00000000-0000-0000-0000-000000000000}"/>
          </ac:spMkLst>
        </pc:spChg>
      </pc:sldChg>
      <pc:sldChg chg="modSp mod">
        <pc:chgData name="Denise Buck" userId="9b0ece15-f0d0-4639-80fc-b3ded2abafaa" providerId="ADAL" clId="{EC3BD969-B064-470E-B1B9-F3113FA75FB8}" dt="2023-04-20T23:30:27.279" v="7" actId="1076"/>
        <pc:sldMkLst>
          <pc:docMk/>
          <pc:sldMk cId="0" sldId="267"/>
        </pc:sldMkLst>
        <pc:picChg chg="mod">
          <ac:chgData name="Denise Buck" userId="9b0ece15-f0d0-4639-80fc-b3ded2abafaa" providerId="ADAL" clId="{EC3BD969-B064-470E-B1B9-F3113FA75FB8}" dt="2023-04-20T23:30:23.818" v="6" actId="1076"/>
          <ac:picMkLst>
            <pc:docMk/>
            <pc:sldMk cId="0" sldId="267"/>
            <ac:picMk id="124" creationId="{00000000-0000-0000-0000-000000000000}"/>
          </ac:picMkLst>
        </pc:picChg>
        <pc:picChg chg="mod">
          <ac:chgData name="Denise Buck" userId="9b0ece15-f0d0-4639-80fc-b3ded2abafaa" providerId="ADAL" clId="{EC3BD969-B064-470E-B1B9-F3113FA75FB8}" dt="2023-04-20T23:30:27.279" v="7" actId="1076"/>
          <ac:picMkLst>
            <pc:docMk/>
            <pc:sldMk cId="0" sldId="267"/>
            <ac:picMk id="125" creationId="{00000000-0000-0000-0000-000000000000}"/>
          </ac:picMkLst>
        </pc:picChg>
      </pc:sldChg>
      <pc:sldChg chg="modSp mod">
        <pc:chgData name="Denise Buck" userId="9b0ece15-f0d0-4639-80fc-b3ded2abafaa" providerId="ADAL" clId="{EC3BD969-B064-470E-B1B9-F3113FA75FB8}" dt="2023-04-20T23:30:44.881" v="11" actId="1076"/>
        <pc:sldMkLst>
          <pc:docMk/>
          <pc:sldMk cId="0" sldId="270"/>
        </pc:sldMkLst>
        <pc:spChg chg="mod">
          <ac:chgData name="Denise Buck" userId="9b0ece15-f0d0-4639-80fc-b3ded2abafaa" providerId="ADAL" clId="{EC3BD969-B064-470E-B1B9-F3113FA75FB8}" dt="2023-04-20T23:30:38.040" v="9" actId="27636"/>
          <ac:spMkLst>
            <pc:docMk/>
            <pc:sldMk cId="0" sldId="270"/>
            <ac:spMk id="145" creationId="{00000000-0000-0000-0000-000000000000}"/>
          </ac:spMkLst>
        </pc:spChg>
        <pc:picChg chg="mod">
          <ac:chgData name="Denise Buck" userId="9b0ece15-f0d0-4639-80fc-b3ded2abafaa" providerId="ADAL" clId="{EC3BD969-B064-470E-B1B9-F3113FA75FB8}" dt="2023-04-20T23:30:44.881" v="11" actId="1076"/>
          <ac:picMkLst>
            <pc:docMk/>
            <pc:sldMk cId="0" sldId="270"/>
            <ac:picMk id="146" creationId="{00000000-0000-0000-0000-000000000000}"/>
          </ac:picMkLst>
        </pc:picChg>
      </pc:sldChg>
      <pc:sldChg chg="modSp mod">
        <pc:chgData name="Denise Buck" userId="9b0ece15-f0d0-4639-80fc-b3ded2abafaa" providerId="ADAL" clId="{EC3BD969-B064-470E-B1B9-F3113FA75FB8}" dt="2023-04-20T23:30:53.025" v="13" actId="1076"/>
        <pc:sldMkLst>
          <pc:docMk/>
          <pc:sldMk cId="0" sldId="271"/>
        </pc:sldMkLst>
        <pc:picChg chg="mod">
          <ac:chgData name="Denise Buck" userId="9b0ece15-f0d0-4639-80fc-b3ded2abafaa" providerId="ADAL" clId="{EC3BD969-B064-470E-B1B9-F3113FA75FB8}" dt="2023-04-20T23:30:50.975" v="12" actId="1076"/>
          <ac:picMkLst>
            <pc:docMk/>
            <pc:sldMk cId="0" sldId="271"/>
            <ac:picMk id="153" creationId="{00000000-0000-0000-0000-000000000000}"/>
          </ac:picMkLst>
        </pc:picChg>
        <pc:picChg chg="mod">
          <ac:chgData name="Denise Buck" userId="9b0ece15-f0d0-4639-80fc-b3ded2abafaa" providerId="ADAL" clId="{EC3BD969-B064-470E-B1B9-F3113FA75FB8}" dt="2023-04-20T23:30:53.025" v="13" actId="1076"/>
          <ac:picMkLst>
            <pc:docMk/>
            <pc:sldMk cId="0" sldId="271"/>
            <ac:picMk id="1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78e0e39f0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78e0e39f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78e0e39f0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478e0e39f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78e0e39f0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78e0e39f0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78e0e39f0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78e0e39f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78e0e39f0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478e0e39f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78e0e39f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478e0e39f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78e0e39f0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78e0e39f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78e0e39f0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78e0e39f0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78e0e39f0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478e0e39f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78e0e39f0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78e0e39f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78e0e39f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78e0e39f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78e0e39f0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478e0e39f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78e0e39f0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78e0e39f0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478e0e39f0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478e0e39f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78e0e39f0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78e0e39f0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478e0e39f0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478e0e39f0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78e0e39f0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78e0e39f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78e0e39f0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78e0e39f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78e0e39f0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78e0e39f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478e0e39f0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478e0e39f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478e0e39f0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478e0e39f0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478e0e39f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478e0e39f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78e0e39f0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478e0e39f0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478e0e39f0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478e0e39f0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78e0e39f0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78e0e39f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478e0e39f0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478e0e39f0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78e0e39f0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478e0e39f0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78e0e39f0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478e0e39f0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478e0e39f0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478e0e39f0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78e0e39f0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78e0e39f0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478e0e39f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478e0e39f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478e0e39f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478e0e39f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78e0e39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78e0e39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478e0e39f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478e0e39f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478e0e39f0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478e0e39f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478e0e39f0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478e0e39f0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478e0e39f0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478e0e39f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78e0e39f0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478e0e39f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78e0e39f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478e0e39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78e0e39f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478e0e39f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478e0e39f0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478e0e39f0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478e0e39f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478e0e39f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78e0e39f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478e0e39f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orestandards.org/Math/Content/HSS/ID/A/2/"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www.corestandards.org/Math/Content/HSS/IC/B/4/" TargetMode="External"/><Relationship Id="rId4" Type="http://schemas.openxmlformats.org/officeDocument/2006/relationships/hyperlink" Target="http://www.corestandards.org/Math/Content/HSS/IC/A/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Aquaculture in Willapa Bay</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Growing oysters in the presence of ghost shrimp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1</a:t>
            </a:r>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information do you need to solve your problem?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1: The Reveal</a:t>
            </a:r>
            <a:endParaRPr/>
          </a:p>
        </p:txBody>
      </p:sp>
      <p:sp>
        <p:nvSpPr>
          <p:cNvPr id="118" name="Google Shape;11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For problem 1a, no. The line of best fit has an r2 value of only 0.513. This means about 51% of the variance in the outcome could be explained by this linear model. In general, with an r2 value this low, the predictions we could make will be too imprecise to be useful.  </a:t>
            </a:r>
            <a:endParaRPr/>
          </a:p>
          <a:p>
            <a:pPr marL="0" lvl="0" indent="0" algn="l" rtl="0">
              <a:spcBef>
                <a:spcPts val="1200"/>
              </a:spcBef>
              <a:spcAft>
                <a:spcPts val="0"/>
              </a:spcAft>
              <a:buNone/>
            </a:pPr>
            <a:r>
              <a:rPr lang="en"/>
              <a:t>For problem 1b, the r2 is 0.317, indicating that about 32% of the variance in the outcome is explained by the linear model. </a:t>
            </a:r>
            <a:endParaRPr/>
          </a:p>
          <a:p>
            <a:pPr marL="0" lvl="0" indent="0" algn="l" rtl="0">
              <a:spcBef>
                <a:spcPts val="1200"/>
              </a:spcBef>
              <a:spcAft>
                <a:spcPts val="1200"/>
              </a:spcAft>
              <a:buNone/>
            </a:pPr>
            <a:r>
              <a:rPr lang="en"/>
              <a:t>Overall, you need to do either a pumped or manual core to get an accurate determination of the ghost shrimp population. It is more expensive because it takes longer to do it.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2: Notice and Wonder</a:t>
            </a:r>
            <a:endParaRPr/>
          </a:p>
        </p:txBody>
      </p:sp>
      <p:pic>
        <p:nvPicPr>
          <p:cNvPr id="124" name="Google Shape;124;p24"/>
          <p:cNvPicPr preferRelativeResize="0"/>
          <p:nvPr/>
        </p:nvPicPr>
        <p:blipFill>
          <a:blip r:embed="rId3">
            <a:alphaModFix/>
          </a:blip>
          <a:stretch>
            <a:fillRect/>
          </a:stretch>
        </p:blipFill>
        <p:spPr>
          <a:xfrm>
            <a:off x="98611" y="1504949"/>
            <a:ext cx="4347800" cy="2851275"/>
          </a:xfrm>
          <a:prstGeom prst="rect">
            <a:avLst/>
          </a:prstGeom>
          <a:noFill/>
          <a:ln>
            <a:noFill/>
          </a:ln>
        </p:spPr>
      </p:pic>
      <p:pic>
        <p:nvPicPr>
          <p:cNvPr id="125" name="Google Shape;125;p24"/>
          <p:cNvPicPr preferRelativeResize="0"/>
          <p:nvPr/>
        </p:nvPicPr>
        <p:blipFill>
          <a:blip r:embed="rId4">
            <a:alphaModFix/>
          </a:blip>
          <a:stretch>
            <a:fillRect/>
          </a:stretch>
        </p:blipFill>
        <p:spPr>
          <a:xfrm>
            <a:off x="4697591" y="1504948"/>
            <a:ext cx="4633334" cy="285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2: How many passes are needed? </a:t>
            </a:r>
            <a:endParaRPr/>
          </a:p>
        </p:txBody>
      </p:sp>
      <p:sp>
        <p:nvSpPr>
          <p:cNvPr id="131" name="Google Shape;131;p25"/>
          <p:cNvSpPr txBox="1">
            <a:spLocks noGrp="1"/>
          </p:cNvSpPr>
          <p:nvPr>
            <p:ph type="body" idx="1"/>
          </p:nvPr>
        </p:nvSpPr>
        <p:spPr>
          <a:xfrm>
            <a:off x="311700" y="1152475"/>
            <a:ext cx="8520600" cy="1103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Figure 25 shows plots that were dry harrowed twice, and figure 8 shows plots that were dry harrowed four times. The lines on top of each bar indicate the margin of error for the data. Note that no plots had been treated at t0. </a:t>
            </a:r>
            <a:r>
              <a:rPr lang="en" sz="841">
                <a:solidFill>
                  <a:schemeClr val="dk1"/>
                </a:solidFill>
              </a:rPr>
              <a:t>Source: </a:t>
            </a:r>
            <a:r>
              <a:rPr lang="en" sz="841">
                <a:solidFill>
                  <a:schemeClr val="dk1"/>
                </a:solidFill>
                <a:latin typeface="Calibri"/>
                <a:ea typeface="Calibri"/>
                <a:cs typeface="Calibri"/>
                <a:sym typeface="Calibri"/>
              </a:rPr>
              <a:t>Willapa Bay Mechanical Management of Burrowing Shrimp, WADNR 2018</a:t>
            </a:r>
            <a:endParaRPr sz="841">
              <a:solidFill>
                <a:schemeClr val="dk1"/>
              </a:solidFill>
            </a:endParaRPr>
          </a:p>
        </p:txBody>
      </p:sp>
      <p:pic>
        <p:nvPicPr>
          <p:cNvPr id="132" name="Google Shape;132;p25"/>
          <p:cNvPicPr preferRelativeResize="0"/>
          <p:nvPr/>
        </p:nvPicPr>
        <p:blipFill>
          <a:blip r:embed="rId3">
            <a:alphaModFix/>
          </a:blip>
          <a:stretch>
            <a:fillRect/>
          </a:stretch>
        </p:blipFill>
        <p:spPr>
          <a:xfrm>
            <a:off x="4510666" y="2292225"/>
            <a:ext cx="4633334" cy="2851275"/>
          </a:xfrm>
          <a:prstGeom prst="rect">
            <a:avLst/>
          </a:prstGeom>
          <a:noFill/>
          <a:ln>
            <a:noFill/>
          </a:ln>
        </p:spPr>
      </p:pic>
      <p:pic>
        <p:nvPicPr>
          <p:cNvPr id="133" name="Google Shape;133;p25"/>
          <p:cNvPicPr preferRelativeResize="0"/>
          <p:nvPr/>
        </p:nvPicPr>
        <p:blipFill>
          <a:blip r:embed="rId4">
            <a:alphaModFix/>
          </a:blip>
          <a:stretch>
            <a:fillRect/>
          </a:stretch>
        </p:blipFill>
        <p:spPr>
          <a:xfrm>
            <a:off x="0" y="2222125"/>
            <a:ext cx="4347800" cy="285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2: How many passes are needed? </a:t>
            </a:r>
            <a:endParaRPr/>
          </a:p>
        </p:txBody>
      </p:sp>
      <p:sp>
        <p:nvSpPr>
          <p:cNvPr id="139" name="Google Shape;139;p26"/>
          <p:cNvSpPr txBox="1">
            <a:spLocks noGrp="1"/>
          </p:cNvSpPr>
          <p:nvPr>
            <p:ph type="body" idx="1"/>
          </p:nvPr>
        </p:nvSpPr>
        <p:spPr>
          <a:xfrm>
            <a:off x="311700" y="1152475"/>
            <a:ext cx="8520600" cy="1103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else do you need to know to solve your problem?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2: How many passes are needed? </a:t>
            </a:r>
            <a:endParaRPr/>
          </a:p>
        </p:txBody>
      </p:sp>
      <p:sp>
        <p:nvSpPr>
          <p:cNvPr id="145" name="Google Shape;145;p27"/>
          <p:cNvSpPr txBox="1">
            <a:spLocks noGrp="1"/>
          </p:cNvSpPr>
          <p:nvPr>
            <p:ph type="body" idx="1"/>
          </p:nvPr>
        </p:nvSpPr>
        <p:spPr>
          <a:xfrm>
            <a:off x="250366" y="937322"/>
            <a:ext cx="8520600" cy="1103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a:t>Answer: Two passes gives a significant reduction in the ghost shrimp population, while four passes reduces it even more. If there is the time and money to do it four times, then do it. If there is only time or money for 2 passes, it is still very helpful.  </a:t>
            </a:r>
            <a:endParaRPr dirty="0"/>
          </a:p>
        </p:txBody>
      </p:sp>
      <p:pic>
        <p:nvPicPr>
          <p:cNvPr id="146" name="Google Shape;146;p27"/>
          <p:cNvPicPr preferRelativeResize="0"/>
          <p:nvPr/>
        </p:nvPicPr>
        <p:blipFill>
          <a:blip r:embed="rId3">
            <a:alphaModFix/>
          </a:blip>
          <a:stretch>
            <a:fillRect/>
          </a:stretch>
        </p:blipFill>
        <p:spPr>
          <a:xfrm>
            <a:off x="4510666" y="2222124"/>
            <a:ext cx="4633334" cy="2851275"/>
          </a:xfrm>
          <a:prstGeom prst="rect">
            <a:avLst/>
          </a:prstGeom>
          <a:noFill/>
          <a:ln>
            <a:noFill/>
          </a:ln>
        </p:spPr>
      </p:pic>
      <p:pic>
        <p:nvPicPr>
          <p:cNvPr id="147" name="Google Shape;147;p27"/>
          <p:cNvPicPr preferRelativeResize="0"/>
          <p:nvPr/>
        </p:nvPicPr>
        <p:blipFill>
          <a:blip r:embed="rId4">
            <a:alphaModFix/>
          </a:blip>
          <a:stretch>
            <a:fillRect/>
          </a:stretch>
        </p:blipFill>
        <p:spPr>
          <a:xfrm>
            <a:off x="0" y="2222125"/>
            <a:ext cx="4347800" cy="285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3: Notice and Wonder</a:t>
            </a:r>
            <a:endParaRPr/>
          </a:p>
        </p:txBody>
      </p:sp>
      <p:pic>
        <p:nvPicPr>
          <p:cNvPr id="153" name="Google Shape;153;p28"/>
          <p:cNvPicPr preferRelativeResize="0"/>
          <p:nvPr/>
        </p:nvPicPr>
        <p:blipFill>
          <a:blip r:embed="rId3">
            <a:alphaModFix/>
          </a:blip>
          <a:stretch>
            <a:fillRect/>
          </a:stretch>
        </p:blipFill>
        <p:spPr>
          <a:xfrm>
            <a:off x="98611" y="1351010"/>
            <a:ext cx="4572000" cy="2795573"/>
          </a:xfrm>
          <a:prstGeom prst="rect">
            <a:avLst/>
          </a:prstGeom>
          <a:noFill/>
          <a:ln>
            <a:noFill/>
          </a:ln>
        </p:spPr>
      </p:pic>
      <p:pic>
        <p:nvPicPr>
          <p:cNvPr id="154" name="Google Shape;154;p28"/>
          <p:cNvPicPr preferRelativeResize="0"/>
          <p:nvPr/>
        </p:nvPicPr>
        <p:blipFill>
          <a:blip r:embed="rId4">
            <a:alphaModFix/>
          </a:blip>
          <a:stretch>
            <a:fillRect/>
          </a:stretch>
        </p:blipFill>
        <p:spPr>
          <a:xfrm>
            <a:off x="4772606" y="1414764"/>
            <a:ext cx="4649301" cy="286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874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3: Are pumped cores as accurate as manual? </a:t>
            </a:r>
            <a:endParaRPr/>
          </a:p>
        </p:txBody>
      </p:sp>
      <p:sp>
        <p:nvSpPr>
          <p:cNvPr id="160" name="Google Shape;160;p29"/>
          <p:cNvSpPr txBox="1">
            <a:spLocks noGrp="1"/>
          </p:cNvSpPr>
          <p:nvPr>
            <p:ph type="body" idx="1"/>
          </p:nvPr>
        </p:nvSpPr>
        <p:spPr>
          <a:xfrm>
            <a:off x="311700" y="1370325"/>
            <a:ext cx="8520600" cy="874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These graphs are both about the measurements taken at the same time on the same treatment plots. </a:t>
            </a:r>
            <a:r>
              <a:rPr lang="en" sz="841">
                <a:solidFill>
                  <a:schemeClr val="dk1"/>
                </a:solidFill>
              </a:rPr>
              <a:t>Source: </a:t>
            </a:r>
            <a:r>
              <a:rPr lang="en" sz="841">
                <a:solidFill>
                  <a:schemeClr val="dk1"/>
                </a:solidFill>
                <a:latin typeface="Calibri"/>
                <a:ea typeface="Calibri"/>
                <a:cs typeface="Calibri"/>
                <a:sym typeface="Calibri"/>
              </a:rPr>
              <a:t>Willapa Bay Mechanical Management of Burrowing Shrimp, WADNR 2018</a:t>
            </a:r>
            <a:endParaRPr/>
          </a:p>
        </p:txBody>
      </p:sp>
      <p:pic>
        <p:nvPicPr>
          <p:cNvPr id="161" name="Google Shape;161;p29"/>
          <p:cNvPicPr preferRelativeResize="0"/>
          <p:nvPr/>
        </p:nvPicPr>
        <p:blipFill>
          <a:blip r:embed="rId3">
            <a:alphaModFix/>
          </a:blip>
          <a:stretch>
            <a:fillRect/>
          </a:stretch>
        </p:blipFill>
        <p:spPr>
          <a:xfrm>
            <a:off x="0" y="2337127"/>
            <a:ext cx="4572000" cy="2795573"/>
          </a:xfrm>
          <a:prstGeom prst="rect">
            <a:avLst/>
          </a:prstGeom>
          <a:noFill/>
          <a:ln>
            <a:noFill/>
          </a:ln>
        </p:spPr>
      </p:pic>
      <p:pic>
        <p:nvPicPr>
          <p:cNvPr id="162" name="Google Shape;162;p29"/>
          <p:cNvPicPr preferRelativeResize="0"/>
          <p:nvPr/>
        </p:nvPicPr>
        <p:blipFill>
          <a:blip r:embed="rId4">
            <a:alphaModFix/>
          </a:blip>
          <a:stretch>
            <a:fillRect/>
          </a:stretch>
        </p:blipFill>
        <p:spPr>
          <a:xfrm>
            <a:off x="4494700" y="2275375"/>
            <a:ext cx="4649301" cy="2868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874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3: Are pumped cores as accurate as manual? Because they are quicker and cheaper!</a:t>
            </a:r>
            <a:endParaRPr/>
          </a:p>
        </p:txBody>
      </p:sp>
      <p:sp>
        <p:nvSpPr>
          <p:cNvPr id="168" name="Google Shape;168;p30"/>
          <p:cNvSpPr txBox="1">
            <a:spLocks noGrp="1"/>
          </p:cNvSpPr>
          <p:nvPr>
            <p:ph type="body" idx="1"/>
          </p:nvPr>
        </p:nvSpPr>
        <p:spPr>
          <a:xfrm>
            <a:off x="311700" y="1370325"/>
            <a:ext cx="8520600" cy="874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additional information do you need to solve your problem?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445025"/>
            <a:ext cx="8520600" cy="874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3: Are pumped cores as accurate as manual? </a:t>
            </a:r>
            <a:endParaRPr/>
          </a:p>
        </p:txBody>
      </p:sp>
      <p:sp>
        <p:nvSpPr>
          <p:cNvPr id="174" name="Google Shape;174;p31"/>
          <p:cNvSpPr txBox="1">
            <a:spLocks noGrp="1"/>
          </p:cNvSpPr>
          <p:nvPr>
            <p:ph type="body" idx="1"/>
          </p:nvPr>
        </p:nvSpPr>
        <p:spPr>
          <a:xfrm>
            <a:off x="311700" y="1370325"/>
            <a:ext cx="8520600" cy="874200"/>
          </a:xfrm>
          <a:prstGeom prst="rect">
            <a:avLst/>
          </a:prstGeom>
        </p:spPr>
        <p:txBody>
          <a:bodyPr spcFirstLastPara="1" wrap="square" lIns="91425" tIns="91425" rIns="91425" bIns="91425" anchor="t" anchorCtr="0">
            <a:normAutofit fontScale="62500"/>
          </a:bodyPr>
          <a:lstStyle/>
          <a:p>
            <a:pPr marL="0" lvl="0" indent="0" algn="l" rtl="0">
              <a:spcBef>
                <a:spcPts val="0"/>
              </a:spcBef>
              <a:spcAft>
                <a:spcPts val="1200"/>
              </a:spcAft>
              <a:buNone/>
            </a:pPr>
            <a:r>
              <a:rPr lang="en"/>
              <a:t>No, they are not as accurate. In these graphs, pumped cores appear to be overestimating. However, it seems like they are similar enough that pumped cores could work if there is a shortage of time/$ to do the measuring work. It is a good idea to do a mixture of sampling types to balance the time/cost with the accuracy needed to make good decisions. </a:t>
            </a:r>
            <a:endParaRPr/>
          </a:p>
        </p:txBody>
      </p:sp>
      <p:pic>
        <p:nvPicPr>
          <p:cNvPr id="175" name="Google Shape;175;p31"/>
          <p:cNvPicPr preferRelativeResize="0"/>
          <p:nvPr/>
        </p:nvPicPr>
        <p:blipFill>
          <a:blip r:embed="rId3">
            <a:alphaModFix/>
          </a:blip>
          <a:stretch>
            <a:fillRect/>
          </a:stretch>
        </p:blipFill>
        <p:spPr>
          <a:xfrm>
            <a:off x="0" y="2337127"/>
            <a:ext cx="4572000" cy="2795573"/>
          </a:xfrm>
          <a:prstGeom prst="rect">
            <a:avLst/>
          </a:prstGeom>
          <a:noFill/>
          <a:ln>
            <a:noFill/>
          </a:ln>
        </p:spPr>
      </p:pic>
      <p:pic>
        <p:nvPicPr>
          <p:cNvPr id="176" name="Google Shape;176;p31"/>
          <p:cNvPicPr preferRelativeResize="0"/>
          <p:nvPr/>
        </p:nvPicPr>
        <p:blipFill>
          <a:blip r:embed="rId4">
            <a:alphaModFix/>
          </a:blip>
          <a:stretch>
            <a:fillRect/>
          </a:stretch>
        </p:blipFill>
        <p:spPr>
          <a:xfrm>
            <a:off x="4494700" y="2275375"/>
            <a:ext cx="4649301" cy="2868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67050" y="448236"/>
            <a:ext cx="90099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chemeClr val="dk1"/>
                </a:solidFill>
                <a:latin typeface="Lato"/>
                <a:ea typeface="Lato"/>
                <a:cs typeface="Lato"/>
                <a:sym typeface="Lato"/>
              </a:rPr>
              <a:t>Learning Goals:</a:t>
            </a:r>
            <a:endParaRPr sz="2100" b="1" dirty="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sz="1800" dirty="0">
                <a:solidFill>
                  <a:schemeClr val="dk1"/>
                </a:solidFill>
                <a:latin typeface="Lato"/>
                <a:ea typeface="Lato"/>
                <a:cs typeface="Lato"/>
                <a:sym typeface="Lato"/>
              </a:rPr>
              <a:t>Students will solve a range of complex well-posed problems in applied mathematics (SMP1).</a:t>
            </a:r>
            <a:endParaRPr sz="1800" dirty="0">
              <a:solidFill>
                <a:schemeClr val="dk1"/>
              </a:solidFill>
              <a:latin typeface="Lato"/>
              <a:ea typeface="Lato"/>
              <a:cs typeface="Lato"/>
              <a:sym typeface="Lato"/>
            </a:endParaRPr>
          </a:p>
          <a:p>
            <a:pPr marL="457200" lvl="0" indent="-342900" algn="l" rtl="0">
              <a:spcBef>
                <a:spcPts val="1000"/>
              </a:spcBef>
              <a:spcAft>
                <a:spcPts val="0"/>
              </a:spcAft>
              <a:buClr>
                <a:schemeClr val="dk1"/>
              </a:buClr>
              <a:buSzPts val="1800"/>
              <a:buFont typeface="Lato"/>
              <a:buChar char="★"/>
            </a:pPr>
            <a:r>
              <a:rPr lang="en" sz="1800" dirty="0">
                <a:solidFill>
                  <a:schemeClr val="dk1"/>
                </a:solidFill>
                <a:latin typeface="Lato"/>
                <a:ea typeface="Lato"/>
                <a:cs typeface="Lato"/>
                <a:sym typeface="Lato"/>
              </a:rPr>
              <a:t>Students will solve a complex problem by making productive use of knowledge and problem-solving strategies (SMP2).</a:t>
            </a:r>
            <a:endParaRPr sz="1800" dirty="0">
              <a:solidFill>
                <a:schemeClr val="dk1"/>
              </a:solidFill>
              <a:latin typeface="Lato"/>
              <a:ea typeface="Lato"/>
              <a:cs typeface="Lato"/>
              <a:sym typeface="Lato"/>
            </a:endParaRPr>
          </a:p>
          <a:p>
            <a:pPr marL="457200" lvl="0" indent="-342900" algn="l" rtl="0">
              <a:spcBef>
                <a:spcPts val="1000"/>
              </a:spcBef>
              <a:spcAft>
                <a:spcPts val="0"/>
              </a:spcAft>
              <a:buClr>
                <a:schemeClr val="dk1"/>
              </a:buClr>
              <a:buSzPts val="1800"/>
              <a:buFont typeface="Lato"/>
              <a:buChar char="★"/>
            </a:pPr>
            <a:r>
              <a:rPr lang="en" sz="1800" dirty="0">
                <a:solidFill>
                  <a:schemeClr val="dk1"/>
                </a:solidFill>
                <a:latin typeface="Lato"/>
                <a:ea typeface="Lato"/>
                <a:cs typeface="Lato"/>
                <a:sym typeface="Lato"/>
              </a:rPr>
              <a:t>Students will analyze complex, real-world scenarios (SMP4).</a:t>
            </a:r>
            <a:endParaRPr sz="1800" dirty="0">
              <a:solidFill>
                <a:schemeClr val="dk1"/>
              </a:solidFill>
              <a:latin typeface="Lato"/>
              <a:ea typeface="Lato"/>
              <a:cs typeface="Lato"/>
              <a:sym typeface="Lato"/>
            </a:endParaRPr>
          </a:p>
          <a:p>
            <a:pPr marL="0" lvl="0" indent="0" algn="l" rtl="0">
              <a:spcBef>
                <a:spcPts val="0"/>
              </a:spcBef>
              <a:spcAft>
                <a:spcPts val="0"/>
              </a:spcAft>
              <a:buNone/>
            </a:pPr>
            <a:endParaRPr sz="1800" b="1" dirty="0">
              <a:solidFill>
                <a:schemeClr val="dk1"/>
              </a:solidFill>
              <a:latin typeface="Lato"/>
              <a:ea typeface="Lato"/>
              <a:cs typeface="Lato"/>
              <a:sym typeface="Lato"/>
            </a:endParaRPr>
          </a:p>
          <a:p>
            <a:pPr marL="0" lvl="0" indent="0" algn="l" rtl="0">
              <a:spcBef>
                <a:spcPts val="0"/>
              </a:spcBef>
              <a:spcAft>
                <a:spcPts val="0"/>
              </a:spcAft>
              <a:buNone/>
            </a:pPr>
            <a:r>
              <a:rPr lang="en" sz="2100" b="1" dirty="0">
                <a:solidFill>
                  <a:schemeClr val="dk1"/>
                </a:solidFill>
                <a:latin typeface="Lato"/>
                <a:ea typeface="Lato"/>
                <a:cs typeface="Lato"/>
                <a:sym typeface="Lato"/>
              </a:rPr>
              <a:t>Success Criteria:</a:t>
            </a:r>
            <a:endParaRPr sz="2100" b="1" dirty="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sz="1800" dirty="0">
                <a:solidFill>
                  <a:schemeClr val="dk1"/>
                </a:solidFill>
                <a:latin typeface="Lato"/>
                <a:ea typeface="Lato"/>
                <a:cs typeface="Lato"/>
                <a:sym typeface="Lato"/>
              </a:rPr>
              <a:t>I can apply algebra concepts to solve a problem about oyster aquaculture. (SMP1, SMP2)</a:t>
            </a:r>
            <a:endParaRPr sz="1800" dirty="0">
              <a:solidFill>
                <a:schemeClr val="dk1"/>
              </a:solidFill>
              <a:latin typeface="Lato"/>
              <a:ea typeface="Lato"/>
              <a:cs typeface="Lato"/>
              <a:sym typeface="Lato"/>
            </a:endParaRPr>
          </a:p>
          <a:p>
            <a:pPr marL="457200" lvl="0" indent="-342900" algn="l" rtl="0">
              <a:spcBef>
                <a:spcPts val="1000"/>
              </a:spcBef>
              <a:spcAft>
                <a:spcPts val="1000"/>
              </a:spcAft>
              <a:buClr>
                <a:schemeClr val="dk1"/>
              </a:buClr>
              <a:buSzPts val="1800"/>
              <a:buFont typeface="Lato"/>
              <a:buChar char="★"/>
            </a:pPr>
            <a:r>
              <a:rPr lang="en" sz="1800" dirty="0">
                <a:solidFill>
                  <a:schemeClr val="dk1"/>
                </a:solidFill>
                <a:latin typeface="Lato"/>
                <a:ea typeface="Lato"/>
                <a:cs typeface="Lato"/>
                <a:sym typeface="Lato"/>
              </a:rPr>
              <a:t>I can interpret a function that models a relationship between two quantities.</a:t>
            </a:r>
            <a:br>
              <a:rPr lang="en" sz="1800" dirty="0">
                <a:solidFill>
                  <a:schemeClr val="dk1"/>
                </a:solidFill>
                <a:latin typeface="Lato"/>
                <a:ea typeface="Lato"/>
                <a:cs typeface="Lato"/>
                <a:sym typeface="Lato"/>
              </a:rPr>
            </a:br>
            <a:r>
              <a:rPr lang="en" sz="1800" dirty="0">
                <a:solidFill>
                  <a:schemeClr val="dk1"/>
                </a:solidFill>
                <a:latin typeface="Lato"/>
                <a:ea typeface="Lato"/>
                <a:cs typeface="Lato"/>
                <a:sym typeface="Lato"/>
              </a:rPr>
              <a:t> (SMP4)</a:t>
            </a:r>
            <a:endParaRPr sz="1800" dirty="0">
              <a:solidFill>
                <a:schemeClr val="dk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4405500" cy="84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4: Notice and Wonder</a:t>
            </a:r>
            <a:endParaRPr/>
          </a:p>
        </p:txBody>
      </p:sp>
      <p:pic>
        <p:nvPicPr>
          <p:cNvPr id="182" name="Google Shape;182;p32"/>
          <p:cNvPicPr preferRelativeResize="0"/>
          <p:nvPr/>
        </p:nvPicPr>
        <p:blipFill>
          <a:blip r:embed="rId3">
            <a:alphaModFix/>
          </a:blip>
          <a:stretch>
            <a:fillRect/>
          </a:stretch>
        </p:blipFill>
        <p:spPr>
          <a:xfrm>
            <a:off x="4717325" y="0"/>
            <a:ext cx="4426676" cy="51116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445025"/>
            <a:ext cx="4379400" cy="157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4: How did size of shrimp change after treatment compared to control?</a:t>
            </a:r>
            <a:endParaRPr/>
          </a:p>
        </p:txBody>
      </p:sp>
      <p:sp>
        <p:nvSpPr>
          <p:cNvPr id="188" name="Google Shape;188;p33"/>
          <p:cNvSpPr txBox="1">
            <a:spLocks noGrp="1"/>
          </p:cNvSpPr>
          <p:nvPr>
            <p:ph type="body" idx="1"/>
          </p:nvPr>
        </p:nvSpPr>
        <p:spPr>
          <a:xfrm>
            <a:off x="311700" y="2128775"/>
            <a:ext cx="4405500" cy="24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841">
                <a:solidFill>
                  <a:schemeClr val="dk1"/>
                </a:solidFill>
              </a:rPr>
              <a:t>Source: </a:t>
            </a:r>
            <a:r>
              <a:rPr lang="en" sz="841">
                <a:solidFill>
                  <a:schemeClr val="dk1"/>
                </a:solidFill>
                <a:latin typeface="Calibri"/>
                <a:ea typeface="Calibri"/>
                <a:cs typeface="Calibri"/>
                <a:sym typeface="Calibri"/>
              </a:rPr>
              <a:t>Willapa Bay Mechanical Management of Burrowing Shrimp, WADNR 2018</a:t>
            </a:r>
            <a:endParaRPr sz="841">
              <a:solidFill>
                <a:schemeClr val="dk1"/>
              </a:solidFill>
            </a:endParaRPr>
          </a:p>
          <a:p>
            <a:pPr marL="0" lvl="0" indent="0" algn="l" rtl="0">
              <a:spcBef>
                <a:spcPts val="1200"/>
              </a:spcBef>
              <a:spcAft>
                <a:spcPts val="1200"/>
              </a:spcAft>
              <a:buNone/>
            </a:pPr>
            <a:endParaRPr/>
          </a:p>
        </p:txBody>
      </p:sp>
      <p:pic>
        <p:nvPicPr>
          <p:cNvPr id="189" name="Google Shape;189;p33"/>
          <p:cNvPicPr preferRelativeResize="0"/>
          <p:nvPr/>
        </p:nvPicPr>
        <p:blipFill>
          <a:blip r:embed="rId3">
            <a:alphaModFix/>
          </a:blip>
          <a:stretch>
            <a:fillRect/>
          </a:stretch>
        </p:blipFill>
        <p:spPr>
          <a:xfrm>
            <a:off x="4717325" y="0"/>
            <a:ext cx="4426676" cy="5111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445025"/>
            <a:ext cx="4379400" cy="157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4: How did size of shrimp change after treatment compared to control?</a:t>
            </a:r>
            <a:endParaRPr/>
          </a:p>
        </p:txBody>
      </p:sp>
      <p:sp>
        <p:nvSpPr>
          <p:cNvPr id="195" name="Google Shape;195;p34"/>
          <p:cNvSpPr txBox="1">
            <a:spLocks noGrp="1"/>
          </p:cNvSpPr>
          <p:nvPr>
            <p:ph type="body" idx="1"/>
          </p:nvPr>
        </p:nvSpPr>
        <p:spPr>
          <a:xfrm>
            <a:off x="311700" y="2128775"/>
            <a:ext cx="4405500" cy="24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else do you need to know to solve your problem? </a:t>
            </a:r>
            <a:endParaRPr/>
          </a:p>
        </p:txBody>
      </p:sp>
      <p:pic>
        <p:nvPicPr>
          <p:cNvPr id="196" name="Google Shape;196;p34"/>
          <p:cNvPicPr preferRelativeResize="0"/>
          <p:nvPr/>
        </p:nvPicPr>
        <p:blipFill>
          <a:blip r:embed="rId3">
            <a:alphaModFix/>
          </a:blip>
          <a:stretch>
            <a:fillRect/>
          </a:stretch>
        </p:blipFill>
        <p:spPr>
          <a:xfrm>
            <a:off x="4717325" y="0"/>
            <a:ext cx="4426676" cy="5111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445025"/>
            <a:ext cx="4379400" cy="157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4: How did size of shrimp change after treatment compared to control?</a:t>
            </a:r>
            <a:endParaRPr/>
          </a:p>
        </p:txBody>
      </p:sp>
      <p:sp>
        <p:nvSpPr>
          <p:cNvPr id="202" name="Google Shape;202;p35"/>
          <p:cNvSpPr txBox="1">
            <a:spLocks noGrp="1"/>
          </p:cNvSpPr>
          <p:nvPr>
            <p:ph type="body" idx="1"/>
          </p:nvPr>
        </p:nvSpPr>
        <p:spPr>
          <a:xfrm>
            <a:off x="311700" y="2128775"/>
            <a:ext cx="4405500" cy="2440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a:t>Answer: All sizes of shrimp were reduced. If there was already a small population of that particular size before treatment, then after treatment the population went down a lot. Shrimp 16.5mm and larger were greatly reduced. By t2, some of the very smallest sized shrimp were growing back in the treated areas. Also by t2, the largest sized shrimp in the control group are also gone for some unknown reason. </a:t>
            </a:r>
            <a:endParaRPr/>
          </a:p>
        </p:txBody>
      </p:sp>
      <p:pic>
        <p:nvPicPr>
          <p:cNvPr id="203" name="Google Shape;203;p35"/>
          <p:cNvPicPr preferRelativeResize="0"/>
          <p:nvPr/>
        </p:nvPicPr>
        <p:blipFill>
          <a:blip r:embed="rId3">
            <a:alphaModFix/>
          </a:blip>
          <a:stretch>
            <a:fillRect/>
          </a:stretch>
        </p:blipFill>
        <p:spPr>
          <a:xfrm>
            <a:off x="4717325" y="0"/>
            <a:ext cx="4426676" cy="5111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108350"/>
            <a:ext cx="4971900" cy="90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5: Notice and Wonder</a:t>
            </a:r>
            <a:endParaRPr/>
          </a:p>
        </p:txBody>
      </p:sp>
      <p:pic>
        <p:nvPicPr>
          <p:cNvPr id="209" name="Google Shape;209;p36"/>
          <p:cNvPicPr preferRelativeResize="0"/>
          <p:nvPr/>
        </p:nvPicPr>
        <p:blipFill>
          <a:blip r:embed="rId3">
            <a:alphaModFix/>
          </a:blip>
          <a:stretch>
            <a:fillRect/>
          </a:stretch>
        </p:blipFill>
        <p:spPr>
          <a:xfrm>
            <a:off x="5653400" y="29800"/>
            <a:ext cx="3490600" cy="5103575"/>
          </a:xfrm>
          <a:prstGeom prst="rect">
            <a:avLst/>
          </a:prstGeom>
          <a:noFill/>
          <a:ln>
            <a:noFill/>
          </a:ln>
        </p:spPr>
      </p:pic>
      <p:pic>
        <p:nvPicPr>
          <p:cNvPr id="210" name="Google Shape;210;p36"/>
          <p:cNvPicPr preferRelativeResize="0"/>
          <p:nvPr/>
        </p:nvPicPr>
        <p:blipFill>
          <a:blip r:embed="rId4">
            <a:alphaModFix/>
          </a:blip>
          <a:stretch>
            <a:fillRect/>
          </a:stretch>
        </p:blipFill>
        <p:spPr>
          <a:xfrm>
            <a:off x="0" y="824226"/>
            <a:ext cx="4263950" cy="4309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11700" y="445025"/>
            <a:ext cx="5430900" cy="130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5a: After dry harrowing, do shrimp move into untreated areas? </a:t>
            </a:r>
            <a:endParaRPr/>
          </a:p>
        </p:txBody>
      </p:sp>
      <p:sp>
        <p:nvSpPr>
          <p:cNvPr id="216" name="Google Shape;216;p37"/>
          <p:cNvSpPr txBox="1">
            <a:spLocks noGrp="1"/>
          </p:cNvSpPr>
          <p:nvPr>
            <p:ph type="body" idx="1"/>
          </p:nvPr>
        </p:nvSpPr>
        <p:spPr>
          <a:xfrm>
            <a:off x="311700" y="1644400"/>
            <a:ext cx="5373600" cy="292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In these graphs, the dotted line represents the edge of the treatment. The distance from the dotted line represents the distance of a plot from the border. </a:t>
            </a:r>
            <a:r>
              <a:rPr lang="en" sz="841">
                <a:solidFill>
                  <a:schemeClr val="dk1"/>
                </a:solidFill>
              </a:rPr>
              <a:t>Source: </a:t>
            </a:r>
            <a:r>
              <a:rPr lang="en" sz="841">
                <a:solidFill>
                  <a:schemeClr val="dk1"/>
                </a:solidFill>
                <a:latin typeface="Calibri"/>
                <a:ea typeface="Calibri"/>
                <a:cs typeface="Calibri"/>
                <a:sym typeface="Calibri"/>
              </a:rPr>
              <a:t>Willapa Bay Mechanical Management of Burrowing Shrimp, WADNR 2018</a:t>
            </a:r>
            <a:endParaRPr sz="841">
              <a:solidFill>
                <a:schemeClr val="dk1"/>
              </a:solidFill>
            </a:endParaRPr>
          </a:p>
          <a:p>
            <a:pPr marL="0" lvl="0" indent="0" algn="l" rtl="0">
              <a:spcBef>
                <a:spcPts val="1200"/>
              </a:spcBef>
              <a:spcAft>
                <a:spcPts val="1200"/>
              </a:spcAft>
              <a:buNone/>
            </a:pPr>
            <a:endParaRPr/>
          </a:p>
        </p:txBody>
      </p:sp>
      <p:pic>
        <p:nvPicPr>
          <p:cNvPr id="217" name="Google Shape;217;p37"/>
          <p:cNvPicPr preferRelativeResize="0"/>
          <p:nvPr/>
        </p:nvPicPr>
        <p:blipFill>
          <a:blip r:embed="rId3">
            <a:alphaModFix/>
          </a:blip>
          <a:stretch>
            <a:fillRect/>
          </a:stretch>
        </p:blipFill>
        <p:spPr>
          <a:xfrm>
            <a:off x="5653400" y="29800"/>
            <a:ext cx="3490600" cy="5103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11700" y="445025"/>
            <a:ext cx="4007100" cy="165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5b: After dry harrowing, do shrimp move into untreated areas? </a:t>
            </a:r>
            <a:endParaRPr/>
          </a:p>
        </p:txBody>
      </p:sp>
      <p:sp>
        <p:nvSpPr>
          <p:cNvPr id="223" name="Google Shape;223;p38"/>
          <p:cNvSpPr txBox="1">
            <a:spLocks noGrp="1"/>
          </p:cNvSpPr>
          <p:nvPr>
            <p:ph type="body" idx="1"/>
          </p:nvPr>
        </p:nvSpPr>
        <p:spPr>
          <a:xfrm>
            <a:off x="311700" y="1644400"/>
            <a:ext cx="4054200" cy="292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In these graphs, the dotted line represents the edge of the treatment. The distance from the dotted line represents the distance of a plot from the border. </a:t>
            </a:r>
            <a:r>
              <a:rPr lang="en" sz="841">
                <a:solidFill>
                  <a:schemeClr val="dk1"/>
                </a:solidFill>
              </a:rPr>
              <a:t>Source: </a:t>
            </a:r>
            <a:r>
              <a:rPr lang="en" sz="841">
                <a:solidFill>
                  <a:schemeClr val="dk1"/>
                </a:solidFill>
                <a:latin typeface="Calibri"/>
                <a:ea typeface="Calibri"/>
                <a:cs typeface="Calibri"/>
                <a:sym typeface="Calibri"/>
              </a:rPr>
              <a:t>Willapa Bay Mechanical Management of Burrowing Shrimp, WADNR 2018</a:t>
            </a:r>
            <a:endParaRPr sz="841">
              <a:solidFill>
                <a:schemeClr val="dk1"/>
              </a:solidFill>
            </a:endParaRPr>
          </a:p>
          <a:p>
            <a:pPr marL="0" lvl="0" indent="0" algn="l" rtl="0">
              <a:spcBef>
                <a:spcPts val="1200"/>
              </a:spcBef>
              <a:spcAft>
                <a:spcPts val="1200"/>
              </a:spcAft>
              <a:buNone/>
            </a:pPr>
            <a:endParaRPr/>
          </a:p>
        </p:txBody>
      </p:sp>
      <p:pic>
        <p:nvPicPr>
          <p:cNvPr id="224" name="Google Shape;224;p38"/>
          <p:cNvPicPr preferRelativeResize="0"/>
          <p:nvPr/>
        </p:nvPicPr>
        <p:blipFill>
          <a:blip r:embed="rId3">
            <a:alphaModFix/>
          </a:blip>
          <a:stretch>
            <a:fillRect/>
          </a:stretch>
        </p:blipFill>
        <p:spPr>
          <a:xfrm>
            <a:off x="4318750" y="162238"/>
            <a:ext cx="4768451" cy="4819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311700" y="445025"/>
            <a:ext cx="5430900" cy="130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5: After dry harrowing, do shrimp move into untreated areas? </a:t>
            </a:r>
            <a:endParaRPr/>
          </a:p>
        </p:txBody>
      </p:sp>
      <p:sp>
        <p:nvSpPr>
          <p:cNvPr id="230" name="Google Shape;230;p39"/>
          <p:cNvSpPr txBox="1">
            <a:spLocks noGrp="1"/>
          </p:cNvSpPr>
          <p:nvPr>
            <p:ph type="body" idx="1"/>
          </p:nvPr>
        </p:nvSpPr>
        <p:spPr>
          <a:xfrm>
            <a:off x="273450" y="1644400"/>
            <a:ext cx="1970100" cy="292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r>
              <a:rPr lang="en"/>
              <a:t>What else do you need to know to solve your problem? </a:t>
            </a:r>
            <a:endParaRPr/>
          </a:p>
        </p:txBody>
      </p:sp>
      <p:pic>
        <p:nvPicPr>
          <p:cNvPr id="231" name="Google Shape;231;p39"/>
          <p:cNvPicPr preferRelativeResize="0"/>
          <p:nvPr/>
        </p:nvPicPr>
        <p:blipFill>
          <a:blip r:embed="rId3">
            <a:alphaModFix/>
          </a:blip>
          <a:stretch>
            <a:fillRect/>
          </a:stretch>
        </p:blipFill>
        <p:spPr>
          <a:xfrm>
            <a:off x="5653400" y="29800"/>
            <a:ext cx="3490600" cy="5103575"/>
          </a:xfrm>
          <a:prstGeom prst="rect">
            <a:avLst/>
          </a:prstGeom>
          <a:noFill/>
          <a:ln>
            <a:noFill/>
          </a:ln>
        </p:spPr>
      </p:pic>
      <p:pic>
        <p:nvPicPr>
          <p:cNvPr id="232" name="Google Shape;232;p39"/>
          <p:cNvPicPr preferRelativeResize="0"/>
          <p:nvPr/>
        </p:nvPicPr>
        <p:blipFill>
          <a:blip r:embed="rId4">
            <a:alphaModFix/>
          </a:blip>
          <a:stretch>
            <a:fillRect/>
          </a:stretch>
        </p:blipFill>
        <p:spPr>
          <a:xfrm>
            <a:off x="2243550" y="1593399"/>
            <a:ext cx="3428000" cy="3464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445025"/>
            <a:ext cx="5430900" cy="130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5a: After dry harrowing, do shrimp move into untreated areas? </a:t>
            </a:r>
            <a:endParaRPr/>
          </a:p>
        </p:txBody>
      </p:sp>
      <p:sp>
        <p:nvSpPr>
          <p:cNvPr id="238" name="Google Shape;238;p40"/>
          <p:cNvSpPr txBox="1">
            <a:spLocks noGrp="1"/>
          </p:cNvSpPr>
          <p:nvPr>
            <p:ph type="body" idx="1"/>
          </p:nvPr>
        </p:nvSpPr>
        <p:spPr>
          <a:xfrm>
            <a:off x="311700" y="1644400"/>
            <a:ext cx="5373600" cy="292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Answer: It does not appear that the shrimp are moving. In the control plots, population at each location fluctuates up and down. In the experiment plots, population decreases over time. If there was movement from control to experiment plots, you would expect to see the population on the red 3 meter mark increase or at least not decrease over time, but this didn’t happen. </a:t>
            </a:r>
            <a:endParaRPr/>
          </a:p>
        </p:txBody>
      </p:sp>
      <p:pic>
        <p:nvPicPr>
          <p:cNvPr id="239" name="Google Shape;239;p40"/>
          <p:cNvPicPr preferRelativeResize="0"/>
          <p:nvPr/>
        </p:nvPicPr>
        <p:blipFill>
          <a:blip r:embed="rId3">
            <a:alphaModFix/>
          </a:blip>
          <a:stretch>
            <a:fillRect/>
          </a:stretch>
        </p:blipFill>
        <p:spPr>
          <a:xfrm>
            <a:off x="5653400" y="29800"/>
            <a:ext cx="3490600" cy="5103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311700" y="445025"/>
            <a:ext cx="3863100" cy="159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5b: After dry harrowing, do shrimp move into untreated areas? </a:t>
            </a:r>
            <a:endParaRPr/>
          </a:p>
        </p:txBody>
      </p:sp>
      <p:sp>
        <p:nvSpPr>
          <p:cNvPr id="245" name="Google Shape;245;p41"/>
          <p:cNvSpPr txBox="1">
            <a:spLocks noGrp="1"/>
          </p:cNvSpPr>
          <p:nvPr>
            <p:ph type="body" idx="1"/>
          </p:nvPr>
        </p:nvSpPr>
        <p:spPr>
          <a:xfrm>
            <a:off x="311700" y="2109675"/>
            <a:ext cx="3863100" cy="2459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Answer: It does not appear that the shrimp are moving. In the control plots, population at each location does always decrease over time. In the experiment plots, population decreases more drastically. </a:t>
            </a:r>
            <a:endParaRPr/>
          </a:p>
          <a:p>
            <a:pPr marL="0" lvl="0" indent="0" algn="l" rtl="0">
              <a:spcBef>
                <a:spcPts val="1200"/>
              </a:spcBef>
              <a:spcAft>
                <a:spcPts val="1200"/>
              </a:spcAft>
              <a:buNone/>
            </a:pPr>
            <a:r>
              <a:rPr lang="en"/>
              <a:t>If there was movement from control to experiment plots, you would expect to see the population on the red 3 meter mark increase or at least not decrease over time, but this didn’t happen. </a:t>
            </a:r>
            <a:endParaRPr/>
          </a:p>
        </p:txBody>
      </p:sp>
      <p:pic>
        <p:nvPicPr>
          <p:cNvPr id="246" name="Google Shape;246;p41"/>
          <p:cNvPicPr preferRelativeResize="0"/>
          <p:nvPr/>
        </p:nvPicPr>
        <p:blipFill>
          <a:blip r:embed="rId3">
            <a:alphaModFix/>
          </a:blip>
          <a:stretch>
            <a:fillRect/>
          </a:stretch>
        </p:blipFill>
        <p:spPr>
          <a:xfrm>
            <a:off x="4174700" y="0"/>
            <a:ext cx="4969300" cy="502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744070" y="735105"/>
            <a:ext cx="3000000" cy="351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dirty="0">
                <a:solidFill>
                  <a:srgbClr val="37373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CCSS.MATH.CONTENT.HSS.ID.A.2</a:t>
            </a:r>
            <a:endParaRPr sz="900" dirty="0">
              <a:solidFill>
                <a:srgbClr val="373737"/>
              </a:solidFill>
              <a:latin typeface="Calibri"/>
              <a:ea typeface="Calibri"/>
              <a:cs typeface="Calibri"/>
              <a:sym typeface="Calibri"/>
            </a:endParaRPr>
          </a:p>
          <a:p>
            <a:pPr marL="0" lvl="0" indent="0" algn="l" rtl="0">
              <a:lnSpc>
                <a:spcPct val="115000"/>
              </a:lnSpc>
              <a:spcBef>
                <a:spcPts val="0"/>
              </a:spcBef>
              <a:spcAft>
                <a:spcPts val="0"/>
              </a:spcAft>
              <a:buNone/>
            </a:pPr>
            <a:r>
              <a:rPr lang="en" sz="1250" dirty="0">
                <a:solidFill>
                  <a:srgbClr val="202020"/>
                </a:solidFill>
                <a:latin typeface="Calibri"/>
                <a:ea typeface="Calibri"/>
                <a:cs typeface="Calibri"/>
                <a:sym typeface="Calibri"/>
              </a:rPr>
              <a:t>Use statistics appropriate to the shape of the data distribution to compare center (median, mean) and spread (interquartile range, standard deviation) of two or more different data sets.</a:t>
            </a:r>
            <a:endParaRPr sz="1250" dirty="0">
              <a:solidFill>
                <a:srgbClr val="202020"/>
              </a:solidFill>
              <a:latin typeface="Calibri"/>
              <a:ea typeface="Calibri"/>
              <a:cs typeface="Calibri"/>
              <a:sym typeface="Calibri"/>
            </a:endParaRPr>
          </a:p>
          <a:p>
            <a:pPr marL="0" lvl="0" indent="0" algn="l" rtl="0">
              <a:lnSpc>
                <a:spcPct val="115000"/>
              </a:lnSpc>
              <a:spcBef>
                <a:spcPts val="0"/>
              </a:spcBef>
              <a:spcAft>
                <a:spcPts val="0"/>
              </a:spcAft>
              <a:buNone/>
            </a:pPr>
            <a:r>
              <a:rPr lang="en" sz="900" dirty="0">
                <a:solidFill>
                  <a:srgbClr val="373737"/>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CCSS.MATH.CONTENT.HSS.IC.A.1</a:t>
            </a:r>
            <a:endParaRPr sz="900" dirty="0">
              <a:solidFill>
                <a:srgbClr val="373737"/>
              </a:solidFill>
              <a:latin typeface="Calibri"/>
              <a:ea typeface="Calibri"/>
              <a:cs typeface="Calibri"/>
              <a:sym typeface="Calibri"/>
            </a:endParaRPr>
          </a:p>
          <a:p>
            <a:pPr marL="0" lvl="0" indent="0" algn="l" rtl="0">
              <a:lnSpc>
                <a:spcPct val="115000"/>
              </a:lnSpc>
              <a:spcBef>
                <a:spcPts val="0"/>
              </a:spcBef>
              <a:spcAft>
                <a:spcPts val="0"/>
              </a:spcAft>
              <a:buNone/>
            </a:pPr>
            <a:r>
              <a:rPr lang="en" sz="1250" dirty="0">
                <a:solidFill>
                  <a:srgbClr val="202020"/>
                </a:solidFill>
                <a:latin typeface="Calibri"/>
                <a:ea typeface="Calibri"/>
                <a:cs typeface="Calibri"/>
                <a:sym typeface="Calibri"/>
              </a:rPr>
              <a:t>Understand statistics as a process for making inferences about population parameters based on a random sample from that population.</a:t>
            </a:r>
            <a:endParaRPr sz="1250" dirty="0">
              <a:solidFill>
                <a:srgbClr val="202020"/>
              </a:solidFill>
              <a:latin typeface="Calibri"/>
              <a:ea typeface="Calibri"/>
              <a:cs typeface="Calibri"/>
              <a:sym typeface="Calibri"/>
            </a:endParaRPr>
          </a:p>
          <a:p>
            <a:pPr marL="0" lvl="0" indent="0" algn="l" rtl="0">
              <a:lnSpc>
                <a:spcPct val="115000"/>
              </a:lnSpc>
              <a:spcBef>
                <a:spcPts val="0"/>
              </a:spcBef>
              <a:spcAft>
                <a:spcPts val="0"/>
              </a:spcAft>
              <a:buNone/>
            </a:pPr>
            <a:r>
              <a:rPr lang="en" sz="900" dirty="0">
                <a:solidFill>
                  <a:srgbClr val="373737"/>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CCSS.MATH.CONTENT.HSS.IC.B.4</a:t>
            </a:r>
            <a:endParaRPr sz="900" dirty="0">
              <a:solidFill>
                <a:srgbClr val="373737"/>
              </a:solidFill>
              <a:latin typeface="Calibri"/>
              <a:ea typeface="Calibri"/>
              <a:cs typeface="Calibri"/>
              <a:sym typeface="Calibri"/>
            </a:endParaRPr>
          </a:p>
          <a:p>
            <a:pPr marL="0" lvl="0" indent="0" algn="l" rtl="0">
              <a:lnSpc>
                <a:spcPct val="115000"/>
              </a:lnSpc>
              <a:spcBef>
                <a:spcPts val="0"/>
              </a:spcBef>
              <a:spcAft>
                <a:spcPts val="0"/>
              </a:spcAft>
              <a:buNone/>
            </a:pPr>
            <a:r>
              <a:rPr lang="en" sz="1250" dirty="0">
                <a:solidFill>
                  <a:srgbClr val="202020"/>
                </a:solidFill>
                <a:latin typeface="Calibri"/>
                <a:ea typeface="Calibri"/>
                <a:cs typeface="Calibri"/>
                <a:sym typeface="Calibri"/>
              </a:rPr>
              <a:t>Use data from a sample survey to estimate a population mean or proportion; develop a margin of error through the use of simulation models for random sampling.</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6: Notice and Wonder</a:t>
            </a:r>
            <a:endParaRPr/>
          </a:p>
        </p:txBody>
      </p:sp>
      <p:pic>
        <p:nvPicPr>
          <p:cNvPr id="252" name="Google Shape;252;p42"/>
          <p:cNvPicPr preferRelativeResize="0"/>
          <p:nvPr/>
        </p:nvPicPr>
        <p:blipFill>
          <a:blip r:embed="rId3">
            <a:alphaModFix/>
          </a:blip>
          <a:stretch>
            <a:fillRect/>
          </a:stretch>
        </p:blipFill>
        <p:spPr>
          <a:xfrm>
            <a:off x="1892975" y="1323775"/>
            <a:ext cx="3435375" cy="3819725"/>
          </a:xfrm>
          <a:prstGeom prst="rect">
            <a:avLst/>
          </a:prstGeom>
          <a:noFill/>
          <a:ln>
            <a:noFill/>
          </a:ln>
        </p:spPr>
      </p:pic>
      <p:pic>
        <p:nvPicPr>
          <p:cNvPr id="253" name="Google Shape;253;p42"/>
          <p:cNvPicPr preferRelativeResize="0"/>
          <p:nvPr/>
        </p:nvPicPr>
        <p:blipFill>
          <a:blip r:embed="rId4">
            <a:alphaModFix/>
          </a:blip>
          <a:stretch>
            <a:fillRect/>
          </a:stretch>
        </p:blipFill>
        <p:spPr>
          <a:xfrm>
            <a:off x="5653400" y="1161848"/>
            <a:ext cx="3490600" cy="39418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311700" y="445025"/>
            <a:ext cx="8520600" cy="83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6: Did dry harrowing reduce shrimp enough to make the sand more compacted? </a:t>
            </a:r>
            <a:endParaRPr/>
          </a:p>
        </p:txBody>
      </p:sp>
      <p:sp>
        <p:nvSpPr>
          <p:cNvPr id="259" name="Google Shape;259;p43"/>
          <p:cNvSpPr txBox="1">
            <a:spLocks noGrp="1"/>
          </p:cNvSpPr>
          <p:nvPr>
            <p:ph type="body" idx="1"/>
          </p:nvPr>
        </p:nvSpPr>
        <p:spPr>
          <a:xfrm>
            <a:off x="311700" y="1421325"/>
            <a:ext cx="1530300" cy="3147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Source: </a:t>
            </a:r>
            <a:r>
              <a:rPr lang="en" sz="1400">
                <a:solidFill>
                  <a:schemeClr val="dk1"/>
                </a:solidFill>
                <a:latin typeface="Calibri"/>
                <a:ea typeface="Calibri"/>
                <a:cs typeface="Calibri"/>
                <a:sym typeface="Calibri"/>
              </a:rPr>
              <a:t>Willapa Bay Mechanical Management of Burrowing Shrimp, WADNR 2018</a:t>
            </a:r>
            <a:endParaRPr/>
          </a:p>
        </p:txBody>
      </p:sp>
      <p:pic>
        <p:nvPicPr>
          <p:cNvPr id="260" name="Google Shape;260;p43"/>
          <p:cNvPicPr preferRelativeResize="0"/>
          <p:nvPr/>
        </p:nvPicPr>
        <p:blipFill>
          <a:blip r:embed="rId3">
            <a:alphaModFix/>
          </a:blip>
          <a:stretch>
            <a:fillRect/>
          </a:stretch>
        </p:blipFill>
        <p:spPr>
          <a:xfrm>
            <a:off x="1892975" y="1323775"/>
            <a:ext cx="3435375" cy="3819725"/>
          </a:xfrm>
          <a:prstGeom prst="rect">
            <a:avLst/>
          </a:prstGeom>
          <a:noFill/>
          <a:ln>
            <a:noFill/>
          </a:ln>
        </p:spPr>
      </p:pic>
      <p:pic>
        <p:nvPicPr>
          <p:cNvPr id="261" name="Google Shape;261;p43"/>
          <p:cNvPicPr preferRelativeResize="0"/>
          <p:nvPr/>
        </p:nvPicPr>
        <p:blipFill>
          <a:blip r:embed="rId4">
            <a:alphaModFix/>
          </a:blip>
          <a:stretch>
            <a:fillRect/>
          </a:stretch>
        </p:blipFill>
        <p:spPr>
          <a:xfrm>
            <a:off x="5653400" y="1161848"/>
            <a:ext cx="3490600" cy="39418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11700" y="445025"/>
            <a:ext cx="8520600" cy="83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6: Did dry harrowing reduce shrimp enough to make the sand more compacted? </a:t>
            </a:r>
            <a:endParaRPr/>
          </a:p>
        </p:txBody>
      </p:sp>
      <p:sp>
        <p:nvSpPr>
          <p:cNvPr id="267" name="Google Shape;267;p44"/>
          <p:cNvSpPr txBox="1">
            <a:spLocks noGrp="1"/>
          </p:cNvSpPr>
          <p:nvPr>
            <p:ph type="body" idx="1"/>
          </p:nvPr>
        </p:nvSpPr>
        <p:spPr>
          <a:xfrm>
            <a:off x="311700" y="1421325"/>
            <a:ext cx="1530300" cy="3147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do you need to know to answer your question? </a:t>
            </a:r>
            <a:endParaRPr/>
          </a:p>
        </p:txBody>
      </p:sp>
      <p:pic>
        <p:nvPicPr>
          <p:cNvPr id="268" name="Google Shape;268;p44"/>
          <p:cNvPicPr preferRelativeResize="0"/>
          <p:nvPr/>
        </p:nvPicPr>
        <p:blipFill>
          <a:blip r:embed="rId3">
            <a:alphaModFix/>
          </a:blip>
          <a:stretch>
            <a:fillRect/>
          </a:stretch>
        </p:blipFill>
        <p:spPr>
          <a:xfrm>
            <a:off x="1892975" y="1323775"/>
            <a:ext cx="3435375" cy="3819725"/>
          </a:xfrm>
          <a:prstGeom prst="rect">
            <a:avLst/>
          </a:prstGeom>
          <a:noFill/>
          <a:ln>
            <a:noFill/>
          </a:ln>
        </p:spPr>
      </p:pic>
      <p:pic>
        <p:nvPicPr>
          <p:cNvPr id="269" name="Google Shape;269;p44"/>
          <p:cNvPicPr preferRelativeResize="0"/>
          <p:nvPr/>
        </p:nvPicPr>
        <p:blipFill>
          <a:blip r:embed="rId4">
            <a:alphaModFix/>
          </a:blip>
          <a:stretch>
            <a:fillRect/>
          </a:stretch>
        </p:blipFill>
        <p:spPr>
          <a:xfrm>
            <a:off x="5653400" y="1161848"/>
            <a:ext cx="3490600" cy="39418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311700" y="445025"/>
            <a:ext cx="8520600" cy="83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6: Did dry harrowing reduce shrimp enough to make the sand more compacted? </a:t>
            </a:r>
            <a:endParaRPr/>
          </a:p>
        </p:txBody>
      </p:sp>
      <p:sp>
        <p:nvSpPr>
          <p:cNvPr id="275" name="Google Shape;275;p45"/>
          <p:cNvSpPr txBox="1">
            <a:spLocks noGrp="1"/>
          </p:cNvSpPr>
          <p:nvPr>
            <p:ph type="body" idx="1"/>
          </p:nvPr>
        </p:nvSpPr>
        <p:spPr>
          <a:xfrm>
            <a:off x="311700" y="1421325"/>
            <a:ext cx="1530300" cy="3147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Answer: Yes, it did. There does not appear to be any change in the control plots even though their population went down, too (as we saw on previous problems). </a:t>
            </a:r>
            <a:endParaRPr/>
          </a:p>
        </p:txBody>
      </p:sp>
      <p:pic>
        <p:nvPicPr>
          <p:cNvPr id="276" name="Google Shape;276;p45"/>
          <p:cNvPicPr preferRelativeResize="0"/>
          <p:nvPr/>
        </p:nvPicPr>
        <p:blipFill>
          <a:blip r:embed="rId3">
            <a:alphaModFix/>
          </a:blip>
          <a:stretch>
            <a:fillRect/>
          </a:stretch>
        </p:blipFill>
        <p:spPr>
          <a:xfrm>
            <a:off x="1892975" y="1323775"/>
            <a:ext cx="3435375" cy="3819725"/>
          </a:xfrm>
          <a:prstGeom prst="rect">
            <a:avLst/>
          </a:prstGeom>
          <a:noFill/>
          <a:ln>
            <a:noFill/>
          </a:ln>
        </p:spPr>
      </p:pic>
      <p:pic>
        <p:nvPicPr>
          <p:cNvPr id="277" name="Google Shape;277;p45"/>
          <p:cNvPicPr preferRelativeResize="0"/>
          <p:nvPr/>
        </p:nvPicPr>
        <p:blipFill>
          <a:blip r:embed="rId4">
            <a:alphaModFix/>
          </a:blip>
          <a:stretch>
            <a:fillRect/>
          </a:stretch>
        </p:blipFill>
        <p:spPr>
          <a:xfrm>
            <a:off x="5653400" y="1161848"/>
            <a:ext cx="3490600" cy="39418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7: Notice and Wonder</a:t>
            </a:r>
            <a:endParaRPr/>
          </a:p>
        </p:txBody>
      </p:sp>
      <p:pic>
        <p:nvPicPr>
          <p:cNvPr id="283" name="Google Shape;283;p46"/>
          <p:cNvPicPr preferRelativeResize="0"/>
          <p:nvPr/>
        </p:nvPicPr>
        <p:blipFill>
          <a:blip r:embed="rId3">
            <a:alphaModFix/>
          </a:blip>
          <a:stretch>
            <a:fillRect/>
          </a:stretch>
        </p:blipFill>
        <p:spPr>
          <a:xfrm>
            <a:off x="3097575" y="1304350"/>
            <a:ext cx="6046425" cy="3839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a:spLocks noGrp="1"/>
          </p:cNvSpPr>
          <p:nvPr>
            <p:ph type="title"/>
          </p:nvPr>
        </p:nvSpPr>
        <p:spPr>
          <a:xfrm>
            <a:off x="127475" y="445025"/>
            <a:ext cx="8935800" cy="93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7: </a:t>
            </a:r>
            <a:r>
              <a:rPr lang="en" sz="2133"/>
              <a:t>What is your recommendation to make the most accurate population estimates? Growers hope for less than two shrimp per sample. </a:t>
            </a:r>
            <a:endParaRPr sz="2133"/>
          </a:p>
        </p:txBody>
      </p:sp>
      <p:sp>
        <p:nvSpPr>
          <p:cNvPr id="289" name="Google Shape;289;p47"/>
          <p:cNvSpPr txBox="1">
            <a:spLocks noGrp="1"/>
          </p:cNvSpPr>
          <p:nvPr>
            <p:ph type="body" idx="1"/>
          </p:nvPr>
        </p:nvSpPr>
        <p:spPr>
          <a:xfrm>
            <a:off x="311700" y="1274725"/>
            <a:ext cx="2709300" cy="36585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Ghost shrimp populations were measured in both Grays Harbor and Willapa Harbor at different locations. </a:t>
            </a:r>
            <a:endParaRPr/>
          </a:p>
          <a:p>
            <a:pPr marL="0" lvl="0" indent="0" algn="l" rtl="0">
              <a:spcBef>
                <a:spcPts val="1200"/>
              </a:spcBef>
              <a:spcAft>
                <a:spcPts val="0"/>
              </a:spcAft>
              <a:buNone/>
            </a:pPr>
            <a:r>
              <a:rPr lang="en"/>
              <a:t>This figure shows the model output for randomized subsets of mean shrimp density data based on number of samples collected. </a:t>
            </a:r>
            <a:endParaRPr/>
          </a:p>
          <a:p>
            <a:pPr marL="0" lvl="0" indent="0" algn="l" rtl="0">
              <a:spcBef>
                <a:spcPts val="1200"/>
              </a:spcBef>
              <a:spcAft>
                <a:spcPts val="0"/>
              </a:spcAft>
              <a:buNone/>
            </a:pPr>
            <a:r>
              <a:rPr lang="en"/>
              <a:t>Mean number shrimp was calculated from a random subset of actual samples, without replacement. </a:t>
            </a:r>
            <a:endParaRPr/>
          </a:p>
          <a:p>
            <a:pPr marL="0" lvl="0" indent="0" algn="l" rtl="0">
              <a:spcBef>
                <a:spcPts val="1200"/>
              </a:spcBef>
              <a:spcAft>
                <a:spcPts val="0"/>
              </a:spcAft>
              <a:buNone/>
            </a:pPr>
            <a:r>
              <a:rPr lang="en"/>
              <a:t>Dashed lines represent thresholds of shrimp density. </a:t>
            </a:r>
            <a:endParaRPr/>
          </a:p>
          <a:p>
            <a:pPr marL="0" lvl="0" indent="0" algn="l" rtl="0">
              <a:spcBef>
                <a:spcPts val="1200"/>
              </a:spcBef>
              <a:spcAft>
                <a:spcPts val="1200"/>
              </a:spcAft>
              <a:buNone/>
            </a:pPr>
            <a:r>
              <a:rPr lang="en"/>
              <a:t>Source: Figure 8, Assessment of burrowing shrimp densities on shellfish aquaculture beds in Grays Harbor and Willapa Bay by hand-coring technique, Subbotin and Ruesink 2021.</a:t>
            </a:r>
            <a:endParaRPr/>
          </a:p>
        </p:txBody>
      </p:sp>
      <p:pic>
        <p:nvPicPr>
          <p:cNvPr id="290" name="Google Shape;290;p47"/>
          <p:cNvPicPr preferRelativeResize="0"/>
          <p:nvPr/>
        </p:nvPicPr>
        <p:blipFill>
          <a:blip r:embed="rId3">
            <a:alphaModFix/>
          </a:blip>
          <a:stretch>
            <a:fillRect/>
          </a:stretch>
        </p:blipFill>
        <p:spPr>
          <a:xfrm>
            <a:off x="3097575" y="1304350"/>
            <a:ext cx="6046425" cy="3839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a:spLocks noGrp="1"/>
          </p:cNvSpPr>
          <p:nvPr>
            <p:ph type="title"/>
          </p:nvPr>
        </p:nvSpPr>
        <p:spPr>
          <a:xfrm>
            <a:off x="311700" y="445025"/>
            <a:ext cx="8520600" cy="93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2 Problem 7: What is your recommendation to make the most accurate population estimates? </a:t>
            </a:r>
            <a:endParaRPr/>
          </a:p>
        </p:txBody>
      </p:sp>
      <p:sp>
        <p:nvSpPr>
          <p:cNvPr id="296" name="Google Shape;296;p48"/>
          <p:cNvSpPr txBox="1">
            <a:spLocks noGrp="1"/>
          </p:cNvSpPr>
          <p:nvPr>
            <p:ph type="body" idx="1"/>
          </p:nvPr>
        </p:nvSpPr>
        <p:spPr>
          <a:xfrm>
            <a:off x="311700" y="1274725"/>
            <a:ext cx="2709300" cy="3658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else do you need to know to solve your problem? </a:t>
            </a:r>
            <a:endParaRPr/>
          </a:p>
        </p:txBody>
      </p:sp>
      <p:pic>
        <p:nvPicPr>
          <p:cNvPr id="297" name="Google Shape;297;p48"/>
          <p:cNvPicPr preferRelativeResize="0"/>
          <p:nvPr/>
        </p:nvPicPr>
        <p:blipFill>
          <a:blip r:embed="rId3">
            <a:alphaModFix/>
          </a:blip>
          <a:stretch>
            <a:fillRect/>
          </a:stretch>
        </p:blipFill>
        <p:spPr>
          <a:xfrm>
            <a:off x="3097575" y="1304350"/>
            <a:ext cx="6046425" cy="3839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9"/>
          <p:cNvSpPr txBox="1">
            <a:spLocks noGrp="1"/>
          </p:cNvSpPr>
          <p:nvPr>
            <p:ph type="title"/>
          </p:nvPr>
        </p:nvSpPr>
        <p:spPr>
          <a:xfrm>
            <a:off x="311700" y="445025"/>
            <a:ext cx="8520600" cy="93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3 Problem 7: What is your recommendation to make the most accurate population estimates? </a:t>
            </a:r>
            <a:endParaRPr/>
          </a:p>
        </p:txBody>
      </p:sp>
      <p:sp>
        <p:nvSpPr>
          <p:cNvPr id="303" name="Google Shape;303;p49"/>
          <p:cNvSpPr txBox="1">
            <a:spLocks noGrp="1"/>
          </p:cNvSpPr>
          <p:nvPr>
            <p:ph type="body" idx="1"/>
          </p:nvPr>
        </p:nvSpPr>
        <p:spPr>
          <a:xfrm>
            <a:off x="311700" y="1274725"/>
            <a:ext cx="5303400" cy="3658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Answer: the more samples you can take, the more accurate your population estimate will be. </a:t>
            </a:r>
            <a:endParaRPr/>
          </a:p>
          <a:p>
            <a:pPr marL="0" lvl="0" indent="0" algn="l" rtl="0">
              <a:spcBef>
                <a:spcPts val="1200"/>
              </a:spcBef>
              <a:spcAft>
                <a:spcPts val="0"/>
              </a:spcAft>
              <a:buNone/>
            </a:pPr>
            <a:r>
              <a:rPr lang="en"/>
              <a:t>For sites in the top row that had low populations and low variability, four samples will be enough to know if the population is under 2 shrimp per sample. </a:t>
            </a:r>
            <a:endParaRPr/>
          </a:p>
          <a:p>
            <a:pPr marL="0" lvl="0" indent="0" algn="l" rtl="0">
              <a:spcBef>
                <a:spcPts val="1200"/>
              </a:spcBef>
              <a:spcAft>
                <a:spcPts val="1200"/>
              </a:spcAft>
              <a:buNone/>
            </a:pPr>
            <a:r>
              <a:rPr lang="en"/>
              <a:t>When there is a population gradient, meaning there is a lot of variability in the population, you need to take 10 to 20 samples in order to get an accurate estimate. So if your first 10 samples have a lot of variability, take 10 more.  </a:t>
            </a:r>
            <a:endParaRPr/>
          </a:p>
        </p:txBody>
      </p:sp>
      <p:pic>
        <p:nvPicPr>
          <p:cNvPr id="304" name="Google Shape;304;p49"/>
          <p:cNvPicPr preferRelativeResize="0"/>
          <p:nvPr/>
        </p:nvPicPr>
        <p:blipFill>
          <a:blip r:embed="rId3">
            <a:alphaModFix/>
          </a:blip>
          <a:stretch>
            <a:fillRect/>
          </a:stretch>
        </p:blipFill>
        <p:spPr>
          <a:xfrm>
            <a:off x="5747650" y="1561550"/>
            <a:ext cx="3332600" cy="2116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311700" y="445025"/>
            <a:ext cx="8520600" cy="84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Information: What do burrows on the sand look like? </a:t>
            </a:r>
            <a:endParaRPr/>
          </a:p>
        </p:txBody>
      </p:sp>
      <p:pic>
        <p:nvPicPr>
          <p:cNvPr id="310" name="Google Shape;310;p50"/>
          <p:cNvPicPr preferRelativeResize="0"/>
          <p:nvPr/>
        </p:nvPicPr>
        <p:blipFill>
          <a:blip r:embed="rId3">
            <a:alphaModFix/>
          </a:blip>
          <a:stretch>
            <a:fillRect/>
          </a:stretch>
        </p:blipFill>
        <p:spPr>
          <a:xfrm>
            <a:off x="3269100" y="1650075"/>
            <a:ext cx="5495925" cy="3152775"/>
          </a:xfrm>
          <a:prstGeom prst="rect">
            <a:avLst/>
          </a:prstGeom>
          <a:noFill/>
          <a:ln>
            <a:noFill/>
          </a:ln>
        </p:spPr>
      </p:pic>
      <p:sp>
        <p:nvSpPr>
          <p:cNvPr id="311" name="Google Shape;311;p50"/>
          <p:cNvSpPr txBox="1"/>
          <p:nvPr/>
        </p:nvSpPr>
        <p:spPr>
          <a:xfrm>
            <a:off x="458900" y="1561525"/>
            <a:ext cx="25113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Here are examples of how the surfaces of different sites can appear. The holes usually indicate the burrow of some type of animal, including the ghost shrimp. </a:t>
            </a:r>
            <a:endParaRPr/>
          </a:p>
          <a:p>
            <a:pPr marL="0" lvl="0" indent="0" algn="l" rtl="0">
              <a:spcBef>
                <a:spcPts val="0"/>
              </a:spcBef>
              <a:spcAft>
                <a:spcPts val="0"/>
              </a:spcAft>
              <a:buNone/>
            </a:pPr>
            <a:endParaRPr/>
          </a:p>
          <a:p>
            <a:pPr marL="0" lvl="0" indent="0" algn="l" rtl="0">
              <a:spcBef>
                <a:spcPts val="0"/>
              </a:spcBef>
              <a:spcAft>
                <a:spcPts val="0"/>
              </a:spcAft>
              <a:buNone/>
            </a:pPr>
            <a:r>
              <a:rPr lang="en"/>
              <a:t>Source: Assessment of burrowing shrimp densities on shellfish aquaculture beds in Grays Harbor and</a:t>
            </a:r>
            <a:endParaRPr/>
          </a:p>
          <a:p>
            <a:pPr marL="0" lvl="0" indent="0" algn="l" rtl="0">
              <a:spcBef>
                <a:spcPts val="0"/>
              </a:spcBef>
              <a:spcAft>
                <a:spcPts val="0"/>
              </a:spcAft>
              <a:buNone/>
            </a:pPr>
            <a:r>
              <a:rPr lang="en"/>
              <a:t>Willapa Bay by hand-coring technique (Subbotin and Ruesink 2021)</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15"/>
        <p:cNvGrpSpPr/>
        <p:nvPr/>
      </p:nvGrpSpPr>
      <p:grpSpPr>
        <a:xfrm>
          <a:off x="0" y="0"/>
          <a:ext cx="0" cy="0"/>
          <a:chOff x="0" y="0"/>
          <a:chExt cx="0" cy="0"/>
        </a:xfrm>
      </p:grpSpPr>
      <p:sp>
        <p:nvSpPr>
          <p:cNvPr id="316" name="Google Shape;316;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What is dry harrowing?</a:t>
            </a:r>
            <a:endParaRPr/>
          </a:p>
        </p:txBody>
      </p:sp>
      <p:sp>
        <p:nvSpPr>
          <p:cNvPr id="317" name="Google Shape;317;p5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n"/>
              <a:t>Dry Harrow Treatment:  Dry harrowing involved towing a robust steel roller behind an amphibious tracked vehicle called the “Marsh Master-2LX” (Figure 2). The roller is a product from Coast Machinery LLC., weighs 700 pounds empty, and is designed to cut an 8-foot wide swath through marsh and wetland cat-tail (Coast Machinery LLC. 2018). It has a series of flat plates welded to it, which penetrate into the sediment approximately 30 cm. The implement can be either hooked up to a 4 point hydraulic hitch, or towed with load bearing rope. It both crushes and forces shrimp out of their burrows where they can be consumed by birds.</a:t>
            </a:r>
            <a:endParaRPr/>
          </a:p>
          <a:p>
            <a:pPr marL="0" lvl="0" indent="0" algn="l" rtl="0">
              <a:spcBef>
                <a:spcPts val="1200"/>
              </a:spcBef>
              <a:spcAft>
                <a:spcPts val="1200"/>
              </a:spcAft>
              <a:buNone/>
            </a:pPr>
            <a:r>
              <a:rPr lang="en"/>
              <a:t>Source: Willapa Bay Mechanical Management of Burrowing Shrimp Supplement July 2018 WA Dept of Natural Resources. </a:t>
            </a:r>
            <a:endParaRPr/>
          </a:p>
        </p:txBody>
      </p:sp>
      <p:pic>
        <p:nvPicPr>
          <p:cNvPr id="318" name="Google Shape;318;p51"/>
          <p:cNvPicPr preferRelativeResize="0"/>
          <p:nvPr/>
        </p:nvPicPr>
        <p:blipFill>
          <a:blip r:embed="rId3">
            <a:alphaModFix/>
          </a:blip>
          <a:stretch>
            <a:fillRect/>
          </a:stretch>
        </p:blipFill>
        <p:spPr>
          <a:xfrm>
            <a:off x="4571996" y="1435296"/>
            <a:ext cx="4453025" cy="268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472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a:t>
            </a:r>
            <a:endParaRPr/>
          </a:p>
        </p:txBody>
      </p:sp>
      <p:sp>
        <p:nvSpPr>
          <p:cNvPr id="71" name="Google Shape;71;p16"/>
          <p:cNvSpPr txBox="1">
            <a:spLocks noGrp="1"/>
          </p:cNvSpPr>
          <p:nvPr>
            <p:ph type="body" idx="1"/>
          </p:nvPr>
        </p:nvSpPr>
        <p:spPr>
          <a:xfrm>
            <a:off x="311700" y="1152475"/>
            <a:ext cx="4725900" cy="3799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When populations of native ghost shrimp are too high, then it harms the population of oysters. </a:t>
            </a:r>
            <a:endParaRPr/>
          </a:p>
          <a:p>
            <a:pPr marL="0" lvl="0" indent="0" algn="l" rtl="0">
              <a:spcBef>
                <a:spcPts val="1200"/>
              </a:spcBef>
              <a:spcAft>
                <a:spcPts val="0"/>
              </a:spcAft>
              <a:buNone/>
            </a:pPr>
            <a:r>
              <a:rPr lang="en"/>
              <a:t>The problem: Ghost shrimp are a native species that lives in this environment. The ghost shrimp feed by “bioturbation”, meaning they shuffle up the sand in search of food. Their search for food causes any baby oysters nearby to be covered by sand and then suffocated. Instead of hard packed sand, which is better for oysters, the bioturbation causes the sand to be very soft, with the texture of quicksand.</a:t>
            </a:r>
            <a:endParaRPr/>
          </a:p>
          <a:p>
            <a:pPr marL="0" lvl="0" indent="0" algn="l" rtl="0">
              <a:spcBef>
                <a:spcPts val="1200"/>
              </a:spcBef>
              <a:spcAft>
                <a:spcPts val="0"/>
              </a:spcAft>
              <a:buNone/>
            </a:pPr>
            <a:r>
              <a:rPr lang="en"/>
              <a:t>Oyster growers did an experiment to see if the “dry harrowing” method would reduce population growth of ghost shrimp enough to use that area of the aquaculture of oysters. </a:t>
            </a:r>
            <a:endParaRPr/>
          </a:p>
          <a:p>
            <a:pPr marL="0" lvl="0" indent="0" algn="l" rtl="0">
              <a:spcBef>
                <a:spcPts val="1200"/>
              </a:spcBef>
              <a:spcAft>
                <a:spcPts val="0"/>
              </a:spcAft>
              <a:buNone/>
            </a:pPr>
            <a:r>
              <a:rPr lang="en"/>
              <a:t>This image shows Willapa Bay, and the plots where the monitoring of shrimp populations occurred. </a:t>
            </a:r>
            <a:endParaRPr/>
          </a:p>
          <a:p>
            <a:pPr marL="0" lvl="0" indent="0" algn="l" rtl="0">
              <a:spcBef>
                <a:spcPts val="1200"/>
              </a:spcBef>
              <a:spcAft>
                <a:spcPts val="1200"/>
              </a:spcAft>
              <a:buNone/>
            </a:pPr>
            <a:r>
              <a:rPr lang="en"/>
              <a:t>(source: Willapa Bay Mechanical Management of Burrowing Shrimp WA DNR 2018)</a:t>
            </a:r>
            <a:endParaRPr/>
          </a:p>
        </p:txBody>
      </p:sp>
      <p:pic>
        <p:nvPicPr>
          <p:cNvPr id="72" name="Google Shape;72;p16"/>
          <p:cNvPicPr preferRelativeResize="0"/>
          <p:nvPr/>
        </p:nvPicPr>
        <p:blipFill>
          <a:blip r:embed="rId3">
            <a:alphaModFix/>
          </a:blip>
          <a:stretch>
            <a:fillRect/>
          </a:stretch>
        </p:blipFill>
        <p:spPr>
          <a:xfrm>
            <a:off x="5070125" y="298050"/>
            <a:ext cx="3386278" cy="44609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What is a pumped core?</a:t>
            </a:r>
            <a:endParaRPr/>
          </a:p>
        </p:txBody>
      </p:sp>
      <p:sp>
        <p:nvSpPr>
          <p:cNvPr id="324" name="Google Shape;324;p52"/>
          <p:cNvSpPr txBox="1">
            <a:spLocks noGrp="1"/>
          </p:cNvSpPr>
          <p:nvPr>
            <p:ph type="body" idx="1"/>
          </p:nvPr>
        </p:nvSpPr>
        <p:spPr>
          <a:xfrm>
            <a:off x="311700" y="1152475"/>
            <a:ext cx="42198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To assess shrimp density and biomass at each plot, the entire contents of a 1/8 meter² (m²) surface area core was liquified. Shrimp are buoyant and float to the surface of the core, where they are scooped up, placed in site-specific labelled bags then frozen for later lab processing.</a:t>
            </a:r>
            <a:endParaRPr/>
          </a:p>
          <a:p>
            <a:pPr marL="0" lvl="0" indent="0" algn="l" rtl="0">
              <a:spcBef>
                <a:spcPts val="1200"/>
              </a:spcBef>
              <a:spcAft>
                <a:spcPts val="1200"/>
              </a:spcAft>
              <a:buClr>
                <a:schemeClr val="dk1"/>
              </a:buClr>
              <a:buSzPct val="61111"/>
              <a:buFont typeface="Arial"/>
              <a:buNone/>
            </a:pPr>
            <a:r>
              <a:rPr lang="en"/>
              <a:t>Source: Willapa Bay Mechanical Management of Burrowing Shrimp Supplement July 2018 WA Dept of Natural Resources. </a:t>
            </a:r>
            <a:endParaRPr/>
          </a:p>
        </p:txBody>
      </p:sp>
      <p:pic>
        <p:nvPicPr>
          <p:cNvPr id="325" name="Google Shape;325;p52"/>
          <p:cNvPicPr preferRelativeResize="0"/>
          <p:nvPr/>
        </p:nvPicPr>
        <p:blipFill>
          <a:blip r:embed="rId3">
            <a:alphaModFix/>
          </a:blip>
          <a:stretch>
            <a:fillRect/>
          </a:stretch>
        </p:blipFill>
        <p:spPr>
          <a:xfrm>
            <a:off x="4683900" y="1170125"/>
            <a:ext cx="4252687" cy="3820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29"/>
        <p:cNvGrpSpPr/>
        <p:nvPr/>
      </p:nvGrpSpPr>
      <p:grpSpPr>
        <a:xfrm>
          <a:off x="0" y="0"/>
          <a:ext cx="0" cy="0"/>
          <a:chOff x="0" y="0"/>
          <a:chExt cx="0" cy="0"/>
        </a:xfrm>
      </p:grpSpPr>
      <p:sp>
        <p:nvSpPr>
          <p:cNvPr id="330" name="Google Shape;33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What is a manual core?</a:t>
            </a:r>
            <a:endParaRPr/>
          </a:p>
        </p:txBody>
      </p:sp>
      <p:sp>
        <p:nvSpPr>
          <p:cNvPr id="331" name="Google Shape;331;p53"/>
          <p:cNvSpPr txBox="1">
            <a:spLocks noGrp="1"/>
          </p:cNvSpPr>
          <p:nvPr>
            <p:ph type="body" idx="1"/>
          </p:nvPr>
        </p:nvSpPr>
        <p:spPr>
          <a:xfrm>
            <a:off x="311700" y="1152475"/>
            <a:ext cx="3996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Clam guns are used to excavate sediment cores of one meter in depth and approximately .078 m</a:t>
            </a:r>
            <a:r>
              <a:rPr lang="en" baseline="30000"/>
              <a:t>2</a:t>
            </a:r>
            <a:r>
              <a:rPr lang="en"/>
              <a:t> in surface area (Figure 6). Once the sand is excavated, then organisms are counted. </a:t>
            </a:r>
            <a:endParaRPr/>
          </a:p>
          <a:p>
            <a:pPr marL="0" lvl="0" indent="0" algn="l" rtl="0">
              <a:spcBef>
                <a:spcPts val="1200"/>
              </a:spcBef>
              <a:spcAft>
                <a:spcPts val="1200"/>
              </a:spcAft>
              <a:buNone/>
            </a:pPr>
            <a:r>
              <a:rPr lang="en"/>
              <a:t>Source: Willapa Bay Mechanical Management of Burrowing Shrimp Supplement July 2018 WA Dept of Natural Resources. </a:t>
            </a:r>
            <a:endParaRPr/>
          </a:p>
        </p:txBody>
      </p:sp>
      <p:pic>
        <p:nvPicPr>
          <p:cNvPr id="332" name="Google Shape;332;p53"/>
          <p:cNvPicPr preferRelativeResize="0"/>
          <p:nvPr/>
        </p:nvPicPr>
        <p:blipFill>
          <a:blip r:embed="rId3">
            <a:alphaModFix/>
          </a:blip>
          <a:stretch>
            <a:fillRect/>
          </a:stretch>
        </p:blipFill>
        <p:spPr>
          <a:xfrm>
            <a:off x="4461000" y="1170125"/>
            <a:ext cx="4530600" cy="335172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36"/>
        <p:cNvGrpSpPr/>
        <p:nvPr/>
      </p:nvGrpSpPr>
      <p:grpSpPr>
        <a:xfrm>
          <a:off x="0" y="0"/>
          <a:ext cx="0" cy="0"/>
          <a:chOff x="0" y="0"/>
          <a:chExt cx="0" cy="0"/>
        </a:xfrm>
      </p:grpSpPr>
      <p:sp>
        <p:nvSpPr>
          <p:cNvPr id="337" name="Google Shape;33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How did they set up the core samples? </a:t>
            </a:r>
            <a:endParaRPr/>
          </a:p>
        </p:txBody>
      </p:sp>
      <p:sp>
        <p:nvSpPr>
          <p:cNvPr id="338" name="Google Shape;338;p54"/>
          <p:cNvSpPr txBox="1">
            <a:spLocks noGrp="1"/>
          </p:cNvSpPr>
          <p:nvPr>
            <p:ph type="body" idx="1"/>
          </p:nvPr>
        </p:nvSpPr>
        <p:spPr>
          <a:xfrm>
            <a:off x="311700" y="1152475"/>
            <a:ext cx="39969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The axes are measured in meters. For a manual core, the entire m</a:t>
            </a:r>
            <a:r>
              <a:rPr lang="en" baseline="30000"/>
              <a:t>2</a:t>
            </a:r>
            <a:r>
              <a:rPr lang="en"/>
              <a:t> was dug up and shrimp were counted. For the pumped core, a ⅛ m2 core was taken and its contents multiplied by 8 to determine the population in that m</a:t>
            </a:r>
            <a:r>
              <a:rPr lang="en" baseline="30000"/>
              <a:t>2</a:t>
            </a:r>
            <a:r>
              <a:rPr lang="en"/>
              <a:t> section. </a:t>
            </a:r>
            <a:endParaRPr/>
          </a:p>
          <a:p>
            <a:pPr marL="0" lvl="0" indent="0" algn="l" rtl="0">
              <a:spcBef>
                <a:spcPts val="1200"/>
              </a:spcBef>
              <a:spcAft>
                <a:spcPts val="1200"/>
              </a:spcAft>
              <a:buNone/>
            </a:pPr>
            <a:r>
              <a:rPr lang="en"/>
              <a:t>Source: Willapa Bay Mechanical Management of Burrowing Shrimp Supplement July 2018 WA Dept of Natural Resources. </a:t>
            </a:r>
            <a:endParaRPr/>
          </a:p>
        </p:txBody>
      </p:sp>
      <p:pic>
        <p:nvPicPr>
          <p:cNvPr id="339" name="Google Shape;339;p54"/>
          <p:cNvPicPr preferRelativeResize="0"/>
          <p:nvPr/>
        </p:nvPicPr>
        <p:blipFill>
          <a:blip r:embed="rId3">
            <a:alphaModFix/>
          </a:blip>
          <a:stretch>
            <a:fillRect/>
          </a:stretch>
        </p:blipFill>
        <p:spPr>
          <a:xfrm>
            <a:off x="4461000" y="1170125"/>
            <a:ext cx="4518317" cy="3820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43"/>
        <p:cNvGrpSpPr/>
        <p:nvPr/>
      </p:nvGrpSpPr>
      <p:grpSpPr>
        <a:xfrm>
          <a:off x="0" y="0"/>
          <a:ext cx="0" cy="0"/>
          <a:chOff x="0" y="0"/>
          <a:chExt cx="0" cy="0"/>
        </a:xfrm>
      </p:grpSpPr>
      <p:sp>
        <p:nvSpPr>
          <p:cNvPr id="344" name="Google Shape;34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How did they determine sand compactness?</a:t>
            </a:r>
            <a:endParaRPr/>
          </a:p>
        </p:txBody>
      </p:sp>
      <p:sp>
        <p:nvSpPr>
          <p:cNvPr id="345" name="Google Shape;345;p55"/>
          <p:cNvSpPr txBox="1">
            <a:spLocks noGrp="1"/>
          </p:cNvSpPr>
          <p:nvPr>
            <p:ph type="body" idx="1"/>
          </p:nvPr>
        </p:nvSpPr>
        <p:spPr>
          <a:xfrm>
            <a:off x="311700" y="1152475"/>
            <a:ext cx="3996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They used this tool. The base plate started on the surface of the sand and got driven into the sand by dropping the weight. The softer the sand, the farther the base plate would drive into the sand.</a:t>
            </a:r>
            <a:endParaRPr/>
          </a:p>
          <a:p>
            <a:pPr marL="0" lvl="0" indent="0" algn="l" rtl="0">
              <a:spcBef>
                <a:spcPts val="1200"/>
              </a:spcBef>
              <a:spcAft>
                <a:spcPts val="1200"/>
              </a:spcAft>
              <a:buNone/>
            </a:pPr>
            <a:r>
              <a:rPr lang="en"/>
              <a:t>Source: Willapa Bay Mechanical Management of Burrowing Shrimp Supplement July 2018 WA Dept of Natural Resources. </a:t>
            </a:r>
            <a:endParaRPr/>
          </a:p>
        </p:txBody>
      </p:sp>
      <p:pic>
        <p:nvPicPr>
          <p:cNvPr id="346" name="Google Shape;346;p55"/>
          <p:cNvPicPr preferRelativeResize="0"/>
          <p:nvPr/>
        </p:nvPicPr>
        <p:blipFill>
          <a:blip r:embed="rId3">
            <a:alphaModFix/>
          </a:blip>
          <a:stretch>
            <a:fillRect/>
          </a:stretch>
        </p:blipFill>
        <p:spPr>
          <a:xfrm>
            <a:off x="4461000" y="1170125"/>
            <a:ext cx="3363222" cy="38209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50"/>
        <p:cNvGrpSpPr/>
        <p:nvPr/>
      </p:nvGrpSpPr>
      <p:grpSpPr>
        <a:xfrm>
          <a:off x="0" y="0"/>
          <a:ext cx="0" cy="0"/>
          <a:chOff x="0" y="0"/>
          <a:chExt cx="0" cy="0"/>
        </a:xfrm>
      </p:grpSpPr>
      <p:sp>
        <p:nvSpPr>
          <p:cNvPr id="351" name="Google Shape;35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Where was the study for problem 7? </a:t>
            </a:r>
            <a:endParaRPr/>
          </a:p>
        </p:txBody>
      </p:sp>
      <p:sp>
        <p:nvSpPr>
          <p:cNvPr id="352" name="Google Shape;352;p56"/>
          <p:cNvSpPr txBox="1">
            <a:spLocks noGrp="1"/>
          </p:cNvSpPr>
          <p:nvPr>
            <p:ph type="body" idx="1"/>
          </p:nvPr>
        </p:nvSpPr>
        <p:spPr>
          <a:xfrm>
            <a:off x="311700" y="1152475"/>
            <a:ext cx="3996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These areas were studied. </a:t>
            </a:r>
            <a:endParaRPr/>
          </a:p>
          <a:p>
            <a:pPr marL="0" lvl="0" indent="0" algn="l" rtl="0">
              <a:spcBef>
                <a:spcPts val="1200"/>
              </a:spcBef>
              <a:spcAft>
                <a:spcPts val="1200"/>
              </a:spcAft>
              <a:buNone/>
            </a:pPr>
            <a:r>
              <a:rPr lang="en"/>
              <a:t>Source: Figure 1, Assessment of burrowing shrimp densities on shellfish aquaculture beds in Grays Harbor and Willapa Bay by hand-coring technique, Subbotin and Ruesink 2021.</a:t>
            </a:r>
            <a:endParaRPr/>
          </a:p>
        </p:txBody>
      </p:sp>
      <p:pic>
        <p:nvPicPr>
          <p:cNvPr id="353" name="Google Shape;353;p56"/>
          <p:cNvPicPr preferRelativeResize="0"/>
          <p:nvPr/>
        </p:nvPicPr>
        <p:blipFill>
          <a:blip r:embed="rId3">
            <a:alphaModFix/>
          </a:blip>
          <a:stretch>
            <a:fillRect/>
          </a:stretch>
        </p:blipFill>
        <p:spPr>
          <a:xfrm>
            <a:off x="4461000" y="1170125"/>
            <a:ext cx="3467181"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472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a:t>
            </a:r>
            <a:endParaRPr/>
          </a:p>
        </p:txBody>
      </p:sp>
      <p:sp>
        <p:nvSpPr>
          <p:cNvPr id="78" name="Google Shape;78;p17"/>
          <p:cNvSpPr txBox="1">
            <a:spLocks noGrp="1"/>
          </p:cNvSpPr>
          <p:nvPr>
            <p:ph type="body" idx="1"/>
          </p:nvPr>
        </p:nvSpPr>
        <p:spPr>
          <a:xfrm>
            <a:off x="1766047" y="207575"/>
            <a:ext cx="7262777" cy="16203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dirty="0"/>
              <a:t>Oyster growers did an experiment to see if the “dry harrowing” method would reduce population growth of ghost shrimp enough to use that area of the aquaculture of oysters. </a:t>
            </a:r>
            <a:endParaRPr dirty="0"/>
          </a:p>
          <a:p>
            <a:pPr marL="0" lvl="0" indent="0" algn="l" rtl="0">
              <a:spcBef>
                <a:spcPts val="1200"/>
              </a:spcBef>
              <a:spcAft>
                <a:spcPts val="1200"/>
              </a:spcAft>
              <a:buNone/>
            </a:pPr>
            <a:r>
              <a:rPr lang="en" dirty="0"/>
              <a:t>This image is zoomed in to the plots where the monitoring of shrimp populations occurred. Yellow was experimental plots that were dry harrowed and white was the control plots that did not get a treatment.</a:t>
            </a:r>
            <a:endParaRPr dirty="0"/>
          </a:p>
        </p:txBody>
      </p:sp>
      <p:pic>
        <p:nvPicPr>
          <p:cNvPr id="79" name="Google Shape;79;p17"/>
          <p:cNvPicPr preferRelativeResize="0"/>
          <p:nvPr/>
        </p:nvPicPr>
        <p:blipFill>
          <a:blip r:embed="rId3">
            <a:alphaModFix/>
          </a:blip>
          <a:stretch>
            <a:fillRect/>
          </a:stretch>
        </p:blipFill>
        <p:spPr>
          <a:xfrm>
            <a:off x="115176" y="1608597"/>
            <a:ext cx="8913648" cy="345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Aquaculture companies have to maximize profits</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There is a cost associated with any treatment to reduce ghost shrimp populations. </a:t>
            </a:r>
            <a:endParaRPr/>
          </a:p>
          <a:p>
            <a:pPr marL="0" lvl="0" indent="0" algn="l" rtl="0">
              <a:spcBef>
                <a:spcPts val="1200"/>
              </a:spcBef>
              <a:spcAft>
                <a:spcPts val="0"/>
              </a:spcAft>
              <a:buNone/>
            </a:pPr>
            <a:r>
              <a:rPr lang="en"/>
              <a:t>As you work through your solution, consider:</a:t>
            </a:r>
            <a:endParaRPr/>
          </a:p>
          <a:p>
            <a:pPr marL="0" lvl="0" indent="0" algn="l" rtl="0">
              <a:spcBef>
                <a:spcPts val="1200"/>
              </a:spcBef>
              <a:spcAft>
                <a:spcPts val="0"/>
              </a:spcAft>
              <a:buNone/>
            </a:pPr>
            <a:r>
              <a:rPr lang="en"/>
              <a:t>How do you know if you have too many ghost shrimp? </a:t>
            </a:r>
            <a:endParaRPr/>
          </a:p>
          <a:p>
            <a:pPr marL="0" lvl="0" indent="0" algn="l" rtl="0">
              <a:spcBef>
                <a:spcPts val="1200"/>
              </a:spcBef>
              <a:spcAft>
                <a:spcPts val="0"/>
              </a:spcAft>
              <a:buNone/>
            </a:pPr>
            <a:r>
              <a:rPr lang="en"/>
              <a:t>How can I determine shrimp populations? </a:t>
            </a:r>
            <a:endParaRPr/>
          </a:p>
          <a:p>
            <a:pPr marL="0" lvl="0" indent="0" algn="l" rtl="0">
              <a:spcBef>
                <a:spcPts val="1200"/>
              </a:spcBef>
              <a:spcAft>
                <a:spcPts val="0"/>
              </a:spcAft>
              <a:buNone/>
            </a:pPr>
            <a:r>
              <a:rPr lang="en"/>
              <a:t>How can I determine the density of populations? </a:t>
            </a:r>
            <a:endParaRPr/>
          </a:p>
          <a:p>
            <a:pPr marL="0" lvl="0" indent="0" algn="l" rtl="0">
              <a:spcBef>
                <a:spcPts val="1200"/>
              </a:spcBef>
              <a:spcAft>
                <a:spcPts val="0"/>
              </a:spcAft>
              <a:buNone/>
            </a:pPr>
            <a:r>
              <a:rPr lang="en"/>
              <a:t>How can I tell if the dry harrowing treatment works? How long does it work?</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1: Notice and Wonder</a:t>
            </a:r>
            <a:endParaRPr/>
          </a:p>
        </p:txBody>
      </p:sp>
      <p:pic>
        <p:nvPicPr>
          <p:cNvPr id="91" name="Google Shape;91;p19"/>
          <p:cNvPicPr preferRelativeResize="0"/>
          <p:nvPr/>
        </p:nvPicPr>
        <p:blipFill>
          <a:blip r:embed="rId3">
            <a:alphaModFix/>
          </a:blip>
          <a:stretch>
            <a:fillRect/>
          </a:stretch>
        </p:blipFill>
        <p:spPr>
          <a:xfrm>
            <a:off x="4109025" y="1982200"/>
            <a:ext cx="5034975" cy="3161300"/>
          </a:xfrm>
          <a:prstGeom prst="rect">
            <a:avLst/>
          </a:prstGeom>
          <a:noFill/>
          <a:ln>
            <a:noFill/>
          </a:ln>
        </p:spPr>
      </p:pic>
      <p:pic>
        <p:nvPicPr>
          <p:cNvPr id="92" name="Google Shape;92;p19"/>
          <p:cNvPicPr preferRelativeResize="0"/>
          <p:nvPr/>
        </p:nvPicPr>
        <p:blipFill>
          <a:blip r:embed="rId4">
            <a:alphaModFix/>
          </a:blip>
          <a:stretch>
            <a:fillRect/>
          </a:stretch>
        </p:blipFill>
        <p:spPr>
          <a:xfrm>
            <a:off x="216700" y="1185475"/>
            <a:ext cx="4156875" cy="301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84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1a: Can you look at the surface burrows to determine the underlying shrimp population? </a:t>
            </a:r>
            <a:endParaRPr/>
          </a:p>
        </p:txBody>
      </p:sp>
      <p:sp>
        <p:nvSpPr>
          <p:cNvPr id="98" name="Google Shape;98;p20"/>
          <p:cNvSpPr txBox="1"/>
          <p:nvPr/>
        </p:nvSpPr>
        <p:spPr>
          <a:xfrm>
            <a:off x="458900" y="1561525"/>
            <a:ext cx="2511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Willapa Bay Mechanical Management of Burrowing Shrimp Supplement July 2018 WA Dept of Natural Resources.</a:t>
            </a:r>
            <a:endParaRPr/>
          </a:p>
        </p:txBody>
      </p:sp>
      <p:pic>
        <p:nvPicPr>
          <p:cNvPr id="99" name="Google Shape;99;p20"/>
          <p:cNvPicPr preferRelativeResize="0"/>
          <p:nvPr/>
        </p:nvPicPr>
        <p:blipFill>
          <a:blip r:embed="rId3">
            <a:alphaModFix/>
          </a:blip>
          <a:stretch>
            <a:fillRect/>
          </a:stretch>
        </p:blipFill>
        <p:spPr>
          <a:xfrm>
            <a:off x="3161300" y="1420850"/>
            <a:ext cx="5538699" cy="347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84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 1 Problem 1b: Can you look at the surface burrows to determine the underlying shrimp population? </a:t>
            </a:r>
            <a:endParaRPr/>
          </a:p>
        </p:txBody>
      </p:sp>
      <p:sp>
        <p:nvSpPr>
          <p:cNvPr id="105" name="Google Shape;105;p21"/>
          <p:cNvSpPr txBox="1"/>
          <p:nvPr/>
        </p:nvSpPr>
        <p:spPr>
          <a:xfrm>
            <a:off x="458900" y="1561525"/>
            <a:ext cx="2511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Willapa Bay Mechanical Management of Burrowing Shrimp Supplement July 2018 WA Dept of Natural Resources.</a:t>
            </a:r>
            <a:endParaRPr/>
          </a:p>
        </p:txBody>
      </p:sp>
      <p:pic>
        <p:nvPicPr>
          <p:cNvPr id="106" name="Google Shape;106;p21"/>
          <p:cNvPicPr preferRelativeResize="0"/>
          <p:nvPr/>
        </p:nvPicPr>
        <p:blipFill>
          <a:blip r:embed="rId3">
            <a:alphaModFix/>
          </a:blip>
          <a:stretch>
            <a:fillRect/>
          </a:stretch>
        </p:blipFill>
        <p:spPr>
          <a:xfrm>
            <a:off x="3122600" y="1446125"/>
            <a:ext cx="4888005" cy="3544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55b3bb5-80c2-477b-9cd7-7ce0abcb6fe5" xsi:nil="true"/>
    <lcf76f155ced4ddcb4097134ff3c332f xmlns="b4615043-0953-40f0-b552-beb50d0343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6B1A9E55D56245B650D2153B67D5EB" ma:contentTypeVersion="16" ma:contentTypeDescription="Create a new document." ma:contentTypeScope="" ma:versionID="9a4274c002c3e21fe1dc2f4cbd38ec74">
  <xsd:schema xmlns:xsd="http://www.w3.org/2001/XMLSchema" xmlns:xs="http://www.w3.org/2001/XMLSchema" xmlns:p="http://schemas.microsoft.com/office/2006/metadata/properties" xmlns:ns2="b4615043-0953-40f0-b552-beb50d03437e" xmlns:ns3="c55b3bb5-80c2-477b-9cd7-7ce0abcb6fe5" targetNamespace="http://schemas.microsoft.com/office/2006/metadata/properties" ma:root="true" ma:fieldsID="e691dc91264191bc39dbe4c62555b6a6" ns2:_="" ns3:_="">
    <xsd:import namespace="b4615043-0953-40f0-b552-beb50d03437e"/>
    <xsd:import namespace="c55b3bb5-80c2-477b-9cd7-7ce0abcb6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15043-0953-40f0-b552-beb50d0343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3c615c-052f-4139-b716-6714c17f8f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b3bb5-80c2-477b-9cd7-7ce0abcb6f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303d496-115a-4d25-b5de-28b41a64acfc}" ma:internalName="TaxCatchAll" ma:showField="CatchAllData" ma:web="c55b3bb5-80c2-477b-9cd7-7ce0abcb6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1E711-FF09-4470-84A1-39F0FB6B3F78}">
  <ds:schemaRefs>
    <ds:schemaRef ds:uri="http://schemas.microsoft.com/sharepoint/v3/contenttype/forms"/>
  </ds:schemaRefs>
</ds:datastoreItem>
</file>

<file path=customXml/itemProps2.xml><?xml version="1.0" encoding="utf-8"?>
<ds:datastoreItem xmlns:ds="http://schemas.openxmlformats.org/officeDocument/2006/customXml" ds:itemID="{CE15EC43-A33F-4727-A373-4899B8C7D16C}">
  <ds:schemaRefs>
    <ds:schemaRef ds:uri="http://schemas.microsoft.com/office/2006/metadata/properties"/>
    <ds:schemaRef ds:uri="http://schemas.microsoft.com/office/infopath/2007/PartnerControls"/>
    <ds:schemaRef ds:uri="c55b3bb5-80c2-477b-9cd7-7ce0abcb6fe5"/>
    <ds:schemaRef ds:uri="b4615043-0953-40f0-b552-beb50d03437e"/>
  </ds:schemaRefs>
</ds:datastoreItem>
</file>

<file path=customXml/itemProps3.xml><?xml version="1.0" encoding="utf-8"?>
<ds:datastoreItem xmlns:ds="http://schemas.openxmlformats.org/officeDocument/2006/customXml" ds:itemID="{4ED20D34-4F1D-4EC4-A65F-D2998336A0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15043-0953-40f0-b552-beb50d03437e"/>
    <ds:schemaRef ds:uri="c55b3bb5-80c2-477b-9cd7-7ce0abcb6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2510</Words>
  <Application>Microsoft Office PowerPoint</Application>
  <PresentationFormat>On-screen Show (16:9)</PresentationFormat>
  <Paragraphs>122</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Lato</vt:lpstr>
      <vt:lpstr>Calibri</vt:lpstr>
      <vt:lpstr>Simple Light</vt:lpstr>
      <vt:lpstr>Aquaculture in Willapa Bay</vt:lpstr>
      <vt:lpstr>PowerPoint Presentation</vt:lpstr>
      <vt:lpstr>PowerPoint Presentation</vt:lpstr>
      <vt:lpstr>Scenario: </vt:lpstr>
      <vt:lpstr>Scenario:</vt:lpstr>
      <vt:lpstr>Aquaculture companies have to maximize profits</vt:lpstr>
      <vt:lpstr>Problem 1: Notice and Wonder</vt:lpstr>
      <vt:lpstr>Act 1 Problem 1a: Can you look at the surface burrows to determine the underlying shrimp population? </vt:lpstr>
      <vt:lpstr>Act 1 Problem 1b: Can you look at the surface burrows to determine the underlying shrimp population? </vt:lpstr>
      <vt:lpstr>Act 2 Problem 1</vt:lpstr>
      <vt:lpstr>Act 3 Problem 1: The Reveal</vt:lpstr>
      <vt:lpstr>Problem 2: Notice and Wonder</vt:lpstr>
      <vt:lpstr>Act 1 Problem 2: How many passes are needed? </vt:lpstr>
      <vt:lpstr>Act 2 Problem 2: How many passes are needed? </vt:lpstr>
      <vt:lpstr>Act 3 Problem 2: How many passes are needed? </vt:lpstr>
      <vt:lpstr>Problem 3: Notice and Wonder</vt:lpstr>
      <vt:lpstr>Act 1 Problem 3: Are pumped cores as accurate as manual? </vt:lpstr>
      <vt:lpstr>Act 2 Problem 3: Are pumped cores as accurate as manual? Because they are quicker and cheaper!</vt:lpstr>
      <vt:lpstr>Act 3 Problem 3: Are pumped cores as accurate as manual? </vt:lpstr>
      <vt:lpstr>Problem 4: Notice and Wonder</vt:lpstr>
      <vt:lpstr>Act 1 Problem 4: How did size of shrimp change after treatment compared to control?</vt:lpstr>
      <vt:lpstr>Act 2 Problem 4: How did size of shrimp change after treatment compared to control?</vt:lpstr>
      <vt:lpstr>Act 3 Problem 4: How did size of shrimp change after treatment compared to control?</vt:lpstr>
      <vt:lpstr>Problem 5: Notice and Wonder</vt:lpstr>
      <vt:lpstr>Act 1 Problem 5a: After dry harrowing, do shrimp move into untreated areas? </vt:lpstr>
      <vt:lpstr>Act 1 Problem 5b: After dry harrowing, do shrimp move into untreated areas? </vt:lpstr>
      <vt:lpstr>Act 2 Problem 5: After dry harrowing, do shrimp move into untreated areas? </vt:lpstr>
      <vt:lpstr>Act 3 Problem 5a: After dry harrowing, do shrimp move into untreated areas? </vt:lpstr>
      <vt:lpstr>Act 3 Problem 5b: After dry harrowing, do shrimp move into untreated areas? </vt:lpstr>
      <vt:lpstr>Problem 6: Notice and Wonder</vt:lpstr>
      <vt:lpstr>Act 1 Problem 6: Did dry harrowing reduce shrimp enough to make the sand more compacted? </vt:lpstr>
      <vt:lpstr>Act 2 Problem 6: Did dry harrowing reduce shrimp enough to make the sand more compacted? </vt:lpstr>
      <vt:lpstr>Act 3 Problem 6: Did dry harrowing reduce shrimp enough to make the sand more compacted? </vt:lpstr>
      <vt:lpstr>Problem 7: Notice and Wonder</vt:lpstr>
      <vt:lpstr>Act 1 Problem 7: What is your recommendation to make the most accurate population estimates? Growers hope for less than two shrimp per sample. </vt:lpstr>
      <vt:lpstr>Act 2 Problem 7: What is your recommendation to make the most accurate population estimates? </vt:lpstr>
      <vt:lpstr>Act 3 Problem 7: What is your recommendation to make the most accurate population estimates? </vt:lpstr>
      <vt:lpstr>Information: What do burrows on the sand look like? </vt:lpstr>
      <vt:lpstr>Information: What is dry harrowing?</vt:lpstr>
      <vt:lpstr>Information: What is a pumped core?</vt:lpstr>
      <vt:lpstr>Information: What is a manual core?</vt:lpstr>
      <vt:lpstr>Information: How did they set up the core samples? </vt:lpstr>
      <vt:lpstr>Information: How did they determine sand compactness?</vt:lpstr>
      <vt:lpstr>Information: Where was the study for problem 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Aquaculture in Willapa Bay</dc:title>
  <cp:lastModifiedBy>Denise Buck</cp:lastModifiedBy>
  <cp:revision>1</cp:revision>
  <dcterms:modified xsi:type="dcterms:W3CDTF">2023-04-20T23:31:00Z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0x010100E96B1A9E55D56245B650D2153B67D5EB</vt:lpwstr>
  </property>
  <property fmtid="{D5CDD505-2E9C-101B-9397-08002B2CF9AE}" pid="3" name="MediaServiceImageTags">
    <vt:lpwstr/>
  </property>
</Properties>
</file>