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4"/>
  </p:sldMasterIdLst>
  <p:notesMasterIdLst>
    <p:notesMasterId r:id="rId17"/>
  </p:notesMasterIdLst>
  <p:sldIdLst>
    <p:sldId id="256" r:id="rId5"/>
    <p:sldId id="257" r:id="rId6"/>
    <p:sldId id="258" r:id="rId7"/>
    <p:sldId id="259" r:id="rId8"/>
    <p:sldId id="261" r:id="rId9"/>
    <p:sldId id="260" r:id="rId10"/>
    <p:sldId id="267" r:id="rId11"/>
    <p:sldId id="264" r:id="rId12"/>
    <p:sldId id="265" r:id="rId13"/>
    <p:sldId id="269" r:id="rId14"/>
    <p:sldId id="263"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CB83D-7B06-004E-C799-E668D16DF368}" v="11" dt="2023-04-20T23:06:24.485"/>
    <p1510:client id="{5F3EBD2C-52EB-4663-8AE9-4ECC60F83867}" v="18" dt="2023-04-20T23:10:57.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Buck" userId="S::dbuck@pacificeducationinstitute.org::9b0ece15-f0d0-4639-80fc-b3ded2abafaa" providerId="AD" clId="Web-{265CB83D-7B06-004E-C799-E668D16DF368}"/>
    <pc:docChg chg="modSld">
      <pc:chgData name="Denise Buck" userId="S::dbuck@pacificeducationinstitute.org::9b0ece15-f0d0-4639-80fc-b3ded2abafaa" providerId="AD" clId="Web-{265CB83D-7B06-004E-C799-E668D16DF368}" dt="2023-04-20T23:06:24.485" v="10" actId="20577"/>
      <pc:docMkLst>
        <pc:docMk/>
      </pc:docMkLst>
      <pc:sldChg chg="modSp">
        <pc:chgData name="Denise Buck" userId="S::dbuck@pacificeducationinstitute.org::9b0ece15-f0d0-4639-80fc-b3ded2abafaa" providerId="AD" clId="Web-{265CB83D-7B06-004E-C799-E668D16DF368}" dt="2023-04-20T23:06:24.485" v="10" actId="20577"/>
        <pc:sldMkLst>
          <pc:docMk/>
          <pc:sldMk cId="543168251" sldId="260"/>
        </pc:sldMkLst>
        <pc:spChg chg="mod">
          <ac:chgData name="Denise Buck" userId="S::dbuck@pacificeducationinstitute.org::9b0ece15-f0d0-4639-80fc-b3ded2abafaa" providerId="AD" clId="Web-{265CB83D-7B06-004E-C799-E668D16DF368}" dt="2023-04-20T23:06:24.485" v="10" actId="20577"/>
          <ac:spMkLst>
            <pc:docMk/>
            <pc:sldMk cId="543168251" sldId="260"/>
            <ac:spMk id="3" creationId="{15FA41F6-2231-3048-9B93-72340DB52581}"/>
          </ac:spMkLst>
        </pc:spChg>
      </pc:sldChg>
    </pc:docChg>
  </pc:docChgLst>
  <pc:docChgLst>
    <pc:chgData name="Denise Buck" userId="9b0ece15-f0d0-4639-80fc-b3ded2abafaa" providerId="ADAL" clId="{5F3EBD2C-52EB-4663-8AE9-4ECC60F83867}"/>
    <pc:docChg chg="modSld modShowInfo">
      <pc:chgData name="Denise Buck" userId="9b0ece15-f0d0-4639-80fc-b3ded2abafaa" providerId="ADAL" clId="{5F3EBD2C-52EB-4663-8AE9-4ECC60F83867}" dt="2023-04-20T23:11:37.350" v="19" actId="14100"/>
      <pc:docMkLst>
        <pc:docMk/>
      </pc:docMkLst>
      <pc:sldChg chg="modSp mod">
        <pc:chgData name="Denise Buck" userId="9b0ece15-f0d0-4639-80fc-b3ded2abafaa" providerId="ADAL" clId="{5F3EBD2C-52EB-4663-8AE9-4ECC60F83867}" dt="2023-04-20T23:10:12.328" v="13" actId="20577"/>
        <pc:sldMkLst>
          <pc:docMk/>
          <pc:sldMk cId="1681445853" sldId="259"/>
        </pc:sldMkLst>
        <pc:spChg chg="mod">
          <ac:chgData name="Denise Buck" userId="9b0ece15-f0d0-4639-80fc-b3ded2abafaa" providerId="ADAL" clId="{5F3EBD2C-52EB-4663-8AE9-4ECC60F83867}" dt="2023-04-20T23:10:12.328" v="13" actId="20577"/>
          <ac:spMkLst>
            <pc:docMk/>
            <pc:sldMk cId="1681445853" sldId="259"/>
            <ac:spMk id="3" creationId="{4A1A3797-C1BF-0087-171D-973A9117F9CC}"/>
          </ac:spMkLst>
        </pc:spChg>
        <pc:spChg chg="mod">
          <ac:chgData name="Denise Buck" userId="9b0ece15-f0d0-4639-80fc-b3ded2abafaa" providerId="ADAL" clId="{5F3EBD2C-52EB-4663-8AE9-4ECC60F83867}" dt="2023-04-20T23:06:43.885" v="2" actId="207"/>
          <ac:spMkLst>
            <pc:docMk/>
            <pc:sldMk cId="1681445853" sldId="259"/>
            <ac:spMk id="8" creationId="{654FB0E9-E4BB-3511-6E63-1E1013C8FDC2}"/>
          </ac:spMkLst>
        </pc:spChg>
      </pc:sldChg>
      <pc:sldChg chg="modSp">
        <pc:chgData name="Denise Buck" userId="9b0ece15-f0d0-4639-80fc-b3ded2abafaa" providerId="ADAL" clId="{5F3EBD2C-52EB-4663-8AE9-4ECC60F83867}" dt="2023-04-20T23:07:39.656" v="7" actId="5793"/>
        <pc:sldMkLst>
          <pc:docMk/>
          <pc:sldMk cId="543168251" sldId="260"/>
        </pc:sldMkLst>
        <pc:spChg chg="mod">
          <ac:chgData name="Denise Buck" userId="9b0ece15-f0d0-4639-80fc-b3ded2abafaa" providerId="ADAL" clId="{5F3EBD2C-52EB-4663-8AE9-4ECC60F83867}" dt="2023-04-20T23:07:39.656" v="7" actId="5793"/>
          <ac:spMkLst>
            <pc:docMk/>
            <pc:sldMk cId="543168251" sldId="260"/>
            <ac:spMk id="3" creationId="{15FA41F6-2231-3048-9B93-72340DB52581}"/>
          </ac:spMkLst>
        </pc:spChg>
      </pc:sldChg>
      <pc:sldChg chg="modSp mod">
        <pc:chgData name="Denise Buck" userId="9b0ece15-f0d0-4639-80fc-b3ded2abafaa" providerId="ADAL" clId="{5F3EBD2C-52EB-4663-8AE9-4ECC60F83867}" dt="2023-04-20T23:07:08.785" v="3" actId="1076"/>
        <pc:sldMkLst>
          <pc:docMk/>
          <pc:sldMk cId="2878364772" sldId="261"/>
        </pc:sldMkLst>
        <pc:spChg chg="mod">
          <ac:chgData name="Denise Buck" userId="9b0ece15-f0d0-4639-80fc-b3ded2abafaa" providerId="ADAL" clId="{5F3EBD2C-52EB-4663-8AE9-4ECC60F83867}" dt="2023-04-20T23:07:08.785" v="3" actId="1076"/>
          <ac:spMkLst>
            <pc:docMk/>
            <pc:sldMk cId="2878364772" sldId="261"/>
            <ac:spMk id="4" creationId="{0DA4C7B6-C862-5E9B-A4C9-DDFC68836A98}"/>
          </ac:spMkLst>
        </pc:spChg>
      </pc:sldChg>
      <pc:sldChg chg="modSp mod">
        <pc:chgData name="Denise Buck" userId="9b0ece15-f0d0-4639-80fc-b3ded2abafaa" providerId="ADAL" clId="{5F3EBD2C-52EB-4663-8AE9-4ECC60F83867}" dt="2023-04-20T23:11:37.350" v="19" actId="14100"/>
        <pc:sldMkLst>
          <pc:docMk/>
          <pc:sldMk cId="1807642723" sldId="264"/>
        </pc:sldMkLst>
        <pc:spChg chg="mod">
          <ac:chgData name="Denise Buck" userId="9b0ece15-f0d0-4639-80fc-b3ded2abafaa" providerId="ADAL" clId="{5F3EBD2C-52EB-4663-8AE9-4ECC60F83867}" dt="2023-04-20T23:08:36.055" v="10" actId="20577"/>
          <ac:spMkLst>
            <pc:docMk/>
            <pc:sldMk cId="1807642723" sldId="264"/>
            <ac:spMk id="3" creationId="{723C55A7-59E5-65BA-D9D2-2627953E2FA4}"/>
          </ac:spMkLst>
        </pc:spChg>
        <pc:spChg chg="mod">
          <ac:chgData name="Denise Buck" userId="9b0ece15-f0d0-4639-80fc-b3ded2abafaa" providerId="ADAL" clId="{5F3EBD2C-52EB-4663-8AE9-4ECC60F83867}" dt="2023-04-20T23:11:37.350" v="19" actId="14100"/>
          <ac:spMkLst>
            <pc:docMk/>
            <pc:sldMk cId="1807642723" sldId="264"/>
            <ac:spMk id="7" creationId="{DD12098A-B97A-93A6-F28B-77865D518327}"/>
          </ac:spMkLst>
        </pc:spChg>
      </pc:sldChg>
      <pc:sldChg chg="modSp">
        <pc:chgData name="Denise Buck" userId="9b0ece15-f0d0-4639-80fc-b3ded2abafaa" providerId="ADAL" clId="{5F3EBD2C-52EB-4663-8AE9-4ECC60F83867}" dt="2023-04-20T23:10:57.969" v="16" actId="20577"/>
        <pc:sldMkLst>
          <pc:docMk/>
          <pc:sldMk cId="3775850829" sldId="267"/>
        </pc:sldMkLst>
        <pc:spChg chg="mod">
          <ac:chgData name="Denise Buck" userId="9b0ece15-f0d0-4639-80fc-b3ded2abafaa" providerId="ADAL" clId="{5F3EBD2C-52EB-4663-8AE9-4ECC60F83867}" dt="2023-04-20T23:10:57.969" v="16" actId="20577"/>
          <ac:spMkLst>
            <pc:docMk/>
            <pc:sldMk cId="3775850829" sldId="267"/>
            <ac:spMk id="3" creationId="{15FA41F6-2231-3048-9B93-72340DB525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F5D7E-2350-1949-BBBD-CC9800026D6B}"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7A1F0-BCC5-6445-A8D8-11C1657EF7D2}" type="slidenum">
              <a:rPr lang="en-US" smtClean="0"/>
              <a:t>‹#›</a:t>
            </a:fld>
            <a:endParaRPr lang="en-US"/>
          </a:p>
        </p:txBody>
      </p:sp>
    </p:spTree>
    <p:extLst>
      <p:ext uri="{BB962C8B-B14F-4D97-AF65-F5344CB8AC3E}">
        <p14:creationId xmlns:p14="http://schemas.microsoft.com/office/powerpoint/2010/main" val="176650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1</a:t>
            </a:fld>
            <a:endParaRPr lang="en-US"/>
          </a:p>
        </p:txBody>
      </p:sp>
    </p:spTree>
    <p:extLst>
      <p:ext uri="{BB962C8B-B14F-4D97-AF65-F5344CB8AC3E}">
        <p14:creationId xmlns:p14="http://schemas.microsoft.com/office/powerpoint/2010/main" val="2206973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11</a:t>
            </a:fld>
            <a:endParaRPr lang="en-US"/>
          </a:p>
        </p:txBody>
      </p:sp>
    </p:spTree>
    <p:extLst>
      <p:ext uri="{BB962C8B-B14F-4D97-AF65-F5344CB8AC3E}">
        <p14:creationId xmlns:p14="http://schemas.microsoft.com/office/powerpoint/2010/main" val="3458189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12</a:t>
            </a:fld>
            <a:endParaRPr lang="en-US"/>
          </a:p>
        </p:txBody>
      </p:sp>
    </p:spTree>
    <p:extLst>
      <p:ext uri="{BB962C8B-B14F-4D97-AF65-F5344CB8AC3E}">
        <p14:creationId xmlns:p14="http://schemas.microsoft.com/office/powerpoint/2010/main" val="348808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2</a:t>
            </a:fld>
            <a:endParaRPr lang="en-US"/>
          </a:p>
        </p:txBody>
      </p:sp>
    </p:spTree>
    <p:extLst>
      <p:ext uri="{BB962C8B-B14F-4D97-AF65-F5344CB8AC3E}">
        <p14:creationId xmlns:p14="http://schemas.microsoft.com/office/powerpoint/2010/main" val="91280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7A1F0-BCC5-6445-A8D8-11C1657EF7D2}" type="slidenum">
              <a:rPr lang="en-US" smtClean="0"/>
              <a:t>4</a:t>
            </a:fld>
            <a:endParaRPr lang="en-US"/>
          </a:p>
        </p:txBody>
      </p:sp>
    </p:spTree>
    <p:extLst>
      <p:ext uri="{BB962C8B-B14F-4D97-AF65-F5344CB8AC3E}">
        <p14:creationId xmlns:p14="http://schemas.microsoft.com/office/powerpoint/2010/main" val="614071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5</a:t>
            </a:fld>
            <a:endParaRPr lang="en-US"/>
          </a:p>
        </p:txBody>
      </p:sp>
    </p:spTree>
    <p:extLst>
      <p:ext uri="{BB962C8B-B14F-4D97-AF65-F5344CB8AC3E}">
        <p14:creationId xmlns:p14="http://schemas.microsoft.com/office/powerpoint/2010/main" val="32341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6</a:t>
            </a:fld>
            <a:endParaRPr lang="en-US"/>
          </a:p>
        </p:txBody>
      </p:sp>
    </p:spTree>
    <p:extLst>
      <p:ext uri="{BB962C8B-B14F-4D97-AF65-F5344CB8AC3E}">
        <p14:creationId xmlns:p14="http://schemas.microsoft.com/office/powerpoint/2010/main" val="406388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7</a:t>
            </a:fld>
            <a:endParaRPr lang="en-US"/>
          </a:p>
        </p:txBody>
      </p:sp>
    </p:spTree>
    <p:extLst>
      <p:ext uri="{BB962C8B-B14F-4D97-AF65-F5344CB8AC3E}">
        <p14:creationId xmlns:p14="http://schemas.microsoft.com/office/powerpoint/2010/main" val="2092752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8</a:t>
            </a:fld>
            <a:endParaRPr lang="en-US"/>
          </a:p>
        </p:txBody>
      </p:sp>
    </p:spTree>
    <p:extLst>
      <p:ext uri="{BB962C8B-B14F-4D97-AF65-F5344CB8AC3E}">
        <p14:creationId xmlns:p14="http://schemas.microsoft.com/office/powerpoint/2010/main" val="3632844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9</a:t>
            </a:fld>
            <a:endParaRPr lang="en-US"/>
          </a:p>
        </p:txBody>
      </p:sp>
    </p:spTree>
    <p:extLst>
      <p:ext uri="{BB962C8B-B14F-4D97-AF65-F5344CB8AC3E}">
        <p14:creationId xmlns:p14="http://schemas.microsoft.com/office/powerpoint/2010/main" val="354657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7A1F0-BCC5-6445-A8D8-11C1657EF7D2}" type="slidenum">
              <a:rPr lang="en-US" smtClean="0"/>
              <a:t>10</a:t>
            </a:fld>
            <a:endParaRPr lang="en-US"/>
          </a:p>
        </p:txBody>
      </p:sp>
    </p:spTree>
    <p:extLst>
      <p:ext uri="{BB962C8B-B14F-4D97-AF65-F5344CB8AC3E}">
        <p14:creationId xmlns:p14="http://schemas.microsoft.com/office/powerpoint/2010/main" val="2033288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4/20/2023</a:t>
            </a:fld>
            <a:endParaRPr lang="en-US"/>
          </a:p>
        </p:txBody>
      </p:sp>
      <p:sp>
        <p:nvSpPr>
          <p:cNvPr id="5" name="Footer Placeholder 4"/>
          <p:cNvSpPr>
            <a:spLocks noGrp="1"/>
          </p:cNvSpPr>
          <p:nvPr>
            <p:ph type="ftr" sz="quarter" idx="11"/>
          </p:nvPr>
        </p:nvSpPr>
        <p:spPr/>
        <p:txBody>
          <a:bodyPr/>
          <a:lstStyle/>
          <a:p>
            <a:endParaRPr lang="en-US">
              <a:solidFill>
                <a:schemeClr val="bg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60186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6" name="Footer Placeholder 5"/>
          <p:cNvSpPr>
            <a:spLocks noGrp="1"/>
          </p:cNvSpPr>
          <p:nvPr>
            <p:ph type="ftr" sz="quarter" idx="11"/>
          </p:nvPr>
        </p:nvSpPr>
        <p:spPr/>
        <p:txBody>
          <a:bodyPr/>
          <a:lstStyle/>
          <a:p>
            <a:endParaRPr lang="en-US" spc="50"/>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525856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6" name="Footer Placeholder 5"/>
          <p:cNvSpPr>
            <a:spLocks noGrp="1"/>
          </p:cNvSpPr>
          <p:nvPr>
            <p:ph type="ftr" sz="quarter" idx="11"/>
          </p:nvPr>
        </p:nvSpPr>
        <p:spPr/>
        <p:txBody>
          <a:bodyPr/>
          <a:lstStyle/>
          <a:p>
            <a:endParaRPr lang="en-US" spc="50"/>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4715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6" name="Footer Placeholder 5"/>
          <p:cNvSpPr>
            <a:spLocks noGrp="1"/>
          </p:cNvSpPr>
          <p:nvPr>
            <p:ph type="ftr" sz="quarter" idx="11"/>
          </p:nvPr>
        </p:nvSpPr>
        <p:spPr/>
        <p:txBody>
          <a:bodyPr/>
          <a:lstStyle/>
          <a:p>
            <a:endParaRPr lang="en-US" spc="50"/>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504356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6" name="Footer Placeholder 5"/>
          <p:cNvSpPr>
            <a:spLocks noGrp="1"/>
          </p:cNvSpPr>
          <p:nvPr>
            <p:ph type="ftr" sz="quarter" idx="11"/>
          </p:nvPr>
        </p:nvSpPr>
        <p:spPr/>
        <p:txBody>
          <a:bodyPr/>
          <a:lstStyle/>
          <a:p>
            <a:endParaRPr lang="en-US" spc="50"/>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479934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4" name="Footer Placeholder 3"/>
          <p:cNvSpPr>
            <a:spLocks noGrp="1"/>
          </p:cNvSpPr>
          <p:nvPr>
            <p:ph type="ftr" sz="quarter" idx="11"/>
          </p:nvPr>
        </p:nvSpPr>
        <p:spPr/>
        <p:txBody>
          <a:bodyPr/>
          <a:lstStyle/>
          <a:p>
            <a:endParaRPr lang="en-US" spc="50"/>
          </a:p>
        </p:txBody>
      </p:sp>
      <p:sp>
        <p:nvSpPr>
          <p:cNvPr id="5" name="Slide Number Placeholder 4"/>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72928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4" name="Footer Placeholder 3"/>
          <p:cNvSpPr>
            <a:spLocks noGrp="1"/>
          </p:cNvSpPr>
          <p:nvPr>
            <p:ph type="ftr" sz="quarter" idx="11"/>
          </p:nvPr>
        </p:nvSpPr>
        <p:spPr/>
        <p:txBody>
          <a:bodyPr/>
          <a:lstStyle/>
          <a:p>
            <a:endParaRPr lang="en-US" spc="50"/>
          </a:p>
        </p:txBody>
      </p:sp>
      <p:sp>
        <p:nvSpPr>
          <p:cNvPr id="5" name="Slide Number Placeholder 4"/>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405400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5" name="Footer Placeholder 4"/>
          <p:cNvSpPr>
            <a:spLocks noGrp="1"/>
          </p:cNvSpPr>
          <p:nvPr>
            <p:ph type="ftr" sz="quarter" idx="11"/>
          </p:nvPr>
        </p:nvSpPr>
        <p:spPr/>
        <p:txBody>
          <a:bodyPr/>
          <a:lstStyle/>
          <a:p>
            <a:endParaRPr lang="en-US" spc="5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6863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5" name="Footer Placeholder 4"/>
          <p:cNvSpPr>
            <a:spLocks noGrp="1"/>
          </p:cNvSpPr>
          <p:nvPr>
            <p:ph type="ftr" sz="quarter" idx="11"/>
          </p:nvPr>
        </p:nvSpPr>
        <p:spPr/>
        <p:txBody>
          <a:bodyPr/>
          <a:lstStyle/>
          <a:p>
            <a:endParaRPr lang="en-US" spc="5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19330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5" name="Footer Placeholder 4"/>
          <p:cNvSpPr>
            <a:spLocks noGrp="1"/>
          </p:cNvSpPr>
          <p:nvPr>
            <p:ph type="ftr" sz="quarter" idx="11"/>
          </p:nvPr>
        </p:nvSpPr>
        <p:spPr/>
        <p:txBody>
          <a:bodyPr/>
          <a:lstStyle/>
          <a:p>
            <a:endParaRPr lang="en-US" spc="5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732280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5" name="Footer Placeholder 4"/>
          <p:cNvSpPr>
            <a:spLocks noGrp="1"/>
          </p:cNvSpPr>
          <p:nvPr>
            <p:ph type="ftr" sz="quarter" idx="11"/>
          </p:nvPr>
        </p:nvSpPr>
        <p:spPr/>
        <p:txBody>
          <a:bodyPr/>
          <a:lstStyle/>
          <a:p>
            <a:endParaRPr lang="en-US" spc="50"/>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08461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4/20/2023</a:t>
            </a:fld>
            <a:endParaRPr lang="en-US"/>
          </a:p>
        </p:txBody>
      </p:sp>
      <p:sp>
        <p:nvSpPr>
          <p:cNvPr id="5" name="Footer Placeholder 4"/>
          <p:cNvSpPr>
            <a:spLocks noGrp="1"/>
          </p:cNvSpPr>
          <p:nvPr>
            <p:ph type="ftr" sz="quarter" idx="11"/>
          </p:nvPr>
        </p:nvSpPr>
        <p:spPr/>
        <p:txBody>
          <a:bodyPr/>
          <a:lstStyle/>
          <a:p>
            <a:endParaRPr lang="en-US">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66450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6" name="Footer Placeholder 5"/>
          <p:cNvSpPr>
            <a:spLocks noGrp="1"/>
          </p:cNvSpPr>
          <p:nvPr>
            <p:ph type="ftr" sz="quarter" idx="11"/>
          </p:nvPr>
        </p:nvSpPr>
        <p:spPr/>
        <p:txBody>
          <a:bodyPr/>
          <a:lstStyle/>
          <a:p>
            <a:endParaRPr lang="en-US" spc="50"/>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26648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8" name="Footer Placeholder 7"/>
          <p:cNvSpPr>
            <a:spLocks noGrp="1"/>
          </p:cNvSpPr>
          <p:nvPr>
            <p:ph type="ftr" sz="quarter" idx="11"/>
          </p:nvPr>
        </p:nvSpPr>
        <p:spPr/>
        <p:txBody>
          <a:bodyPr/>
          <a:lstStyle/>
          <a:p>
            <a:endParaRPr lang="en-US" spc="50"/>
          </a:p>
        </p:txBody>
      </p:sp>
      <p:sp>
        <p:nvSpPr>
          <p:cNvPr id="9" name="Slide Number Placeholder 8"/>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379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lgn="r"/>
            <a:fld id="{A37D6D71-8B28-4ED6-B932-04B197003D23}" type="datetimeFigureOut">
              <a:rPr lang="en-US" smtClean="0"/>
              <a:pPr algn="r"/>
              <a:t>4/20/2023</a:t>
            </a:fld>
            <a:endParaRPr lang="en-US"/>
          </a:p>
        </p:txBody>
      </p:sp>
      <p:sp>
        <p:nvSpPr>
          <p:cNvPr id="4" name="Footer Placeholder 3"/>
          <p:cNvSpPr>
            <a:spLocks noGrp="1"/>
          </p:cNvSpPr>
          <p:nvPr>
            <p:ph type="ftr" sz="quarter" idx="11"/>
          </p:nvPr>
        </p:nvSpPr>
        <p:spPr/>
        <p:txBody>
          <a:bodyPr/>
          <a:lstStyle/>
          <a:p>
            <a:endParaRPr lang="en-US">
              <a:solidFill>
                <a:schemeClr val="tx1"/>
              </a:solidFill>
            </a:endParaRPr>
          </a:p>
        </p:txBody>
      </p:sp>
      <p:sp>
        <p:nvSpPr>
          <p:cNvPr id="5" name="Slide Number Placeholder 4"/>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34038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lgn="r"/>
            <a:fld id="{A37D6D71-8B28-4ED6-B932-04B197003D23}" type="datetimeFigureOut">
              <a:rPr lang="en-US" smtClean="0"/>
              <a:pPr algn="r"/>
              <a:t>4/20/2023</a:t>
            </a:fld>
            <a:endParaRPr lang="en-US"/>
          </a:p>
        </p:txBody>
      </p:sp>
      <p:sp>
        <p:nvSpPr>
          <p:cNvPr id="3" name="Footer Placeholder 2"/>
          <p:cNvSpPr>
            <a:spLocks noGrp="1"/>
          </p:cNvSpPr>
          <p:nvPr>
            <p:ph type="ftr" sz="quarter" idx="11"/>
          </p:nvPr>
        </p:nvSpPr>
        <p:spPr/>
        <p:txBody>
          <a:bodyPr/>
          <a:lstStyle/>
          <a:p>
            <a:endParaRPr lang="en-US">
              <a:solidFill>
                <a:schemeClr val="tx1"/>
              </a:solidFill>
            </a:endParaRPr>
          </a:p>
        </p:txBody>
      </p:sp>
      <p:sp>
        <p:nvSpPr>
          <p:cNvPr id="4" name="Slide Number Placeholder 3"/>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35885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4/20/2023</a:t>
            </a:fld>
            <a:endParaRPr lang="en-US" spc="50"/>
          </a:p>
        </p:txBody>
      </p:sp>
      <p:sp>
        <p:nvSpPr>
          <p:cNvPr id="6" name="Footer Placeholder 5"/>
          <p:cNvSpPr>
            <a:spLocks noGrp="1"/>
          </p:cNvSpPr>
          <p:nvPr>
            <p:ph type="ftr" sz="quarter" idx="11"/>
          </p:nvPr>
        </p:nvSpPr>
        <p:spPr/>
        <p:txBody>
          <a:bodyPr/>
          <a:lstStyle/>
          <a:p>
            <a:endParaRPr lang="en-US" spc="50"/>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34003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4/20/2023</a:t>
            </a:fld>
            <a:endParaRPr lang="en-US"/>
          </a:p>
        </p:txBody>
      </p:sp>
      <p:sp>
        <p:nvSpPr>
          <p:cNvPr id="6" name="Footer Placeholder 5"/>
          <p:cNvSpPr>
            <a:spLocks noGrp="1"/>
          </p:cNvSpPr>
          <p:nvPr>
            <p:ph type="ftr" sz="quarter" idx="11"/>
          </p:nvPr>
        </p:nvSpPr>
        <p:spPr/>
        <p:txBody>
          <a:bodyPr/>
          <a:lstStyle/>
          <a:p>
            <a:endParaRPr lang="en-US">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578305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algn="r"/>
            <a:fld id="{A37D6D71-8B28-4ED6-B932-04B197003D23}" type="datetimeFigureOut">
              <a:rPr lang="en-US" smtClean="0"/>
              <a:pPr algn="r"/>
              <a:t>4/20/2023</a:t>
            </a:fld>
            <a:endParaRPr lang="en-US" spc="5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spc="5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66540144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1.m4a"/><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sg.washington.edu/crabteam/greencrab/" TargetMode="External"/><Relationship Id="rId3" Type="http://schemas.microsoft.com/office/2007/relationships/media" Target="../media/media13.m4a"/><Relationship Id="rId7" Type="http://schemas.openxmlformats.org/officeDocument/2006/relationships/image" Target="../media/image4.png"/><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1.xml"/><Relationship Id="rId11" Type="http://schemas.openxmlformats.org/officeDocument/2006/relationships/hyperlink" Target="https://www.greencrab.org/blog/2021/7/30/green-crabs-at-the-beach" TargetMode="External"/><Relationship Id="rId5" Type="http://schemas.openxmlformats.org/officeDocument/2006/relationships/slideLayout" Target="../slideLayouts/slideLayout2.xml"/><Relationship Id="rId10" Type="http://schemas.openxmlformats.org/officeDocument/2006/relationships/hyperlink" Target="https://wdfw.wa.gov/sites/default/files/2022-06/WA%20Sea%20Grant%20Crab%20Team%20ID%20guide%202022%20version.pdf" TargetMode="External"/><Relationship Id="rId4" Type="http://schemas.openxmlformats.org/officeDocument/2006/relationships/audio" Target="../media/media13.m4a"/><Relationship Id="rId9" Type="http://schemas.openxmlformats.org/officeDocument/2006/relationships/hyperlink" Target="https://wdfw.wa.gov/species-habitats/invasive/carcinus-maenas#resources"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3.png"/><Relationship Id="rId12"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png"/><Relationship Id="rId11" Type="http://schemas.openxmlformats.org/officeDocument/2006/relationships/image" Target="../media/image8.png"/><Relationship Id="rId5" Type="http://schemas.openxmlformats.org/officeDocument/2006/relationships/notesSlide" Target="../notesSlides/notesSlide3.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7DCC2AAD-721A-0D4F-938A-90A357F7A6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84" r="-1" b="-1"/>
          <a:stretch/>
        </p:blipFill>
        <p:spPr>
          <a:xfrm>
            <a:off x="20" y="0"/>
            <a:ext cx="12191980" cy="6857990"/>
          </a:xfrm>
          <a:prstGeom prst="rect">
            <a:avLst/>
          </a:prstGeom>
        </p:spPr>
      </p:pic>
      <p:sp>
        <p:nvSpPr>
          <p:cNvPr id="2" name="Title 1">
            <a:extLst>
              <a:ext uri="{FF2B5EF4-FFF2-40B4-BE49-F238E27FC236}">
                <a16:creationId xmlns:a16="http://schemas.microsoft.com/office/drawing/2014/main" id="{93FFD939-6DB1-057F-A7B6-2DDFF6FA61C7}"/>
              </a:ext>
            </a:extLst>
          </p:cNvPr>
          <p:cNvSpPr>
            <a:spLocks noGrp="1"/>
          </p:cNvSpPr>
          <p:nvPr>
            <p:ph type="ctrTitle"/>
          </p:nvPr>
        </p:nvSpPr>
        <p:spPr>
          <a:xfrm>
            <a:off x="647319" y="937971"/>
            <a:ext cx="10268712" cy="846223"/>
          </a:xfrm>
        </p:spPr>
        <p:txBody>
          <a:bodyPr anchor="b">
            <a:normAutofit/>
          </a:bodyPr>
          <a:lstStyle/>
          <a:p>
            <a:r>
              <a:rPr lang="en-US" sz="5400">
                <a:solidFill>
                  <a:srgbClr val="FFFFFF"/>
                </a:solidFill>
              </a:rPr>
              <a:t>European Green CRAB</a:t>
            </a:r>
          </a:p>
        </p:txBody>
      </p:sp>
      <p:sp>
        <p:nvSpPr>
          <p:cNvPr id="3" name="Subtitle 2">
            <a:extLst>
              <a:ext uri="{FF2B5EF4-FFF2-40B4-BE49-F238E27FC236}">
                <a16:creationId xmlns:a16="http://schemas.microsoft.com/office/drawing/2014/main" id="{5F629440-E3F2-C94A-355E-220006883A74}"/>
              </a:ext>
            </a:extLst>
          </p:cNvPr>
          <p:cNvSpPr>
            <a:spLocks noGrp="1"/>
          </p:cNvSpPr>
          <p:nvPr>
            <p:ph type="subTitle" idx="1"/>
          </p:nvPr>
        </p:nvSpPr>
        <p:spPr>
          <a:xfrm>
            <a:off x="647319" y="1669894"/>
            <a:ext cx="10268712" cy="513449"/>
          </a:xfrm>
        </p:spPr>
        <p:txBody>
          <a:bodyPr anchor="t">
            <a:normAutofit/>
          </a:bodyPr>
          <a:lstStyle/>
          <a:p>
            <a:r>
              <a:rPr lang="en-US" sz="2400"/>
              <a:t>5</a:t>
            </a:r>
            <a:r>
              <a:rPr lang="en-US" sz="2400" baseline="30000"/>
              <a:t>th</a:t>
            </a:r>
            <a:r>
              <a:rPr lang="en-US" sz="2400"/>
              <a:t> Grade Workshop</a:t>
            </a:r>
          </a:p>
        </p:txBody>
      </p:sp>
      <p:pic>
        <p:nvPicPr>
          <p:cNvPr id="5" name="Audio 4">
            <a:hlinkClick r:id="" action="ppaction://media"/>
            <a:extLst>
              <a:ext uri="{FF2B5EF4-FFF2-40B4-BE49-F238E27FC236}">
                <a16:creationId xmlns:a16="http://schemas.microsoft.com/office/drawing/2014/main" id="{BAD1BE79-498C-1832-7B64-9574E8DFEA4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12079201"/>
      </p:ext>
    </p:extLst>
  </p:cSld>
  <p:clrMapOvr>
    <a:masterClrMapping/>
  </p:clrMapOvr>
  <mc:AlternateContent xmlns:mc="http://schemas.openxmlformats.org/markup-compatibility/2006" xmlns:p14="http://schemas.microsoft.com/office/powerpoint/2010/main">
    <mc:Choice Requires="p14">
      <p:transition spd="slow" p14:dur="2000" advTm="24241"/>
    </mc:Choice>
    <mc:Fallback xmlns="">
      <p:transition spd="slow" advTm="2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 objId="4"/>
        <p14:playEvt time="10339" objId="4"/>
        <p14:playEvt time="20439" objId="4"/>
        <p14:stopEvt time="2421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3">
            <a:extLst>
              <a:ext uri="{FF2B5EF4-FFF2-40B4-BE49-F238E27FC236}">
                <a16:creationId xmlns:a16="http://schemas.microsoft.com/office/drawing/2014/main" id="{B6917C0B-D279-98A9-329C-335AB6BF05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84"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961F7E30-057A-D262-A0EA-C877CCCC7007}"/>
              </a:ext>
            </a:extLst>
          </p:cNvPr>
          <p:cNvSpPr>
            <a:spLocks noGrp="1"/>
          </p:cNvSpPr>
          <p:nvPr>
            <p:ph type="title"/>
          </p:nvPr>
        </p:nvSpPr>
        <p:spPr>
          <a:xfrm>
            <a:off x="862349" y="223622"/>
            <a:ext cx="10364451" cy="1596177"/>
          </a:xfrm>
        </p:spPr>
        <p:txBody>
          <a:bodyPr/>
          <a:lstStyle/>
          <a:p>
            <a:r>
              <a:rPr lang="en-US"/>
              <a:t>What can you do?</a:t>
            </a:r>
          </a:p>
        </p:txBody>
      </p:sp>
      <p:sp>
        <p:nvSpPr>
          <p:cNvPr id="3" name="Content Placeholder 2">
            <a:extLst>
              <a:ext uri="{FF2B5EF4-FFF2-40B4-BE49-F238E27FC236}">
                <a16:creationId xmlns:a16="http://schemas.microsoft.com/office/drawing/2014/main" id="{C2E7E80B-8445-0619-5458-C0A1EAD95C72}"/>
              </a:ext>
            </a:extLst>
          </p:cNvPr>
          <p:cNvSpPr>
            <a:spLocks noGrp="1"/>
          </p:cNvSpPr>
          <p:nvPr>
            <p:ph sz="quarter" idx="13"/>
          </p:nvPr>
        </p:nvSpPr>
        <p:spPr>
          <a:xfrm>
            <a:off x="1981734" y="1468978"/>
            <a:ext cx="8228533" cy="1460202"/>
          </a:xfrm>
        </p:spPr>
        <p:txBody>
          <a:bodyPr>
            <a:normAutofit lnSpcReduction="10000"/>
          </a:bodyPr>
          <a:lstStyle/>
          <a:p>
            <a:pPr algn="ctr"/>
            <a:r>
              <a:rPr lang="en-US" sz="2400" cap="none"/>
              <a:t>If you see a green crab, report it as soon as possible.</a:t>
            </a:r>
          </a:p>
          <a:p>
            <a:pPr algn="ctr"/>
            <a:r>
              <a:rPr lang="en-US" sz="2400" cap="none"/>
              <a:t>It is illegal to possess a green crab in Washington state, so if you find one, report it and leave it there.</a:t>
            </a:r>
          </a:p>
        </p:txBody>
      </p:sp>
      <p:pic>
        <p:nvPicPr>
          <p:cNvPr id="5" name="Picture 4" descr="Text&#10;&#10;Description automatically generated">
            <a:extLst>
              <a:ext uri="{FF2B5EF4-FFF2-40B4-BE49-F238E27FC236}">
                <a16:creationId xmlns:a16="http://schemas.microsoft.com/office/drawing/2014/main" id="{C54A98E6-DA6F-FD5D-F452-7B2564B66103}"/>
              </a:ext>
            </a:extLst>
          </p:cNvPr>
          <p:cNvPicPr>
            <a:picLocks noChangeAspect="1"/>
          </p:cNvPicPr>
          <p:nvPr/>
        </p:nvPicPr>
        <p:blipFill>
          <a:blip r:embed="rId8"/>
          <a:stretch>
            <a:fillRect/>
          </a:stretch>
        </p:blipFill>
        <p:spPr>
          <a:xfrm>
            <a:off x="1981734" y="3149709"/>
            <a:ext cx="8228533" cy="3106502"/>
          </a:xfrm>
          <a:prstGeom prst="rect">
            <a:avLst/>
          </a:prstGeom>
        </p:spPr>
      </p:pic>
      <p:pic>
        <p:nvPicPr>
          <p:cNvPr id="13" name="Audio 12">
            <a:hlinkClick r:id="" action="ppaction://media"/>
            <a:extLst>
              <a:ext uri="{FF2B5EF4-FFF2-40B4-BE49-F238E27FC236}">
                <a16:creationId xmlns:a16="http://schemas.microsoft.com/office/drawing/2014/main" id="{9E64566A-F475-CB7F-EE8D-651637654B5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98990736"/>
      </p:ext>
    </p:extLst>
  </p:cSld>
  <p:clrMapOvr>
    <a:masterClrMapping/>
  </p:clrMapOvr>
  <mc:AlternateContent xmlns:mc="http://schemas.openxmlformats.org/markup-compatibility/2006" xmlns:p14="http://schemas.microsoft.com/office/powerpoint/2010/main">
    <mc:Choice Requires="p14">
      <p:transition spd="slow" p14:dur="2000" advTm="22674"/>
    </mc:Choice>
    <mc:Fallback xmlns="">
      <p:transition spd="slow" advTm="2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98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mute="1">
                <p:cTn id="15" repeatCount="indefinite" fill="hold" display="0">
                  <p:stCondLst>
                    <p:cond delay="indefinite"/>
                  </p:stCondLst>
                </p:cTn>
                <p:tgtEl>
                  <p:spTgt spid="9"/>
                </p:tgtEl>
              </p:cMediaNode>
            </p:video>
            <p:audio isNarration="1">
              <p:cMediaNode vol="80000" showWhenStopped="0">
                <p:cTn id="16"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19" objId="9"/>
        <p14:playEvt time="10242" objId="9"/>
        <p14:playEvt time="20412" objId="9"/>
        <p14:stopEvt time="22631" objId="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1956-F8C8-8CF9-584A-FD72BEFC0919}"/>
              </a:ext>
            </a:extLst>
          </p:cNvPr>
          <p:cNvSpPr>
            <a:spLocks noGrp="1"/>
          </p:cNvSpPr>
          <p:nvPr>
            <p:ph type="title"/>
          </p:nvPr>
        </p:nvSpPr>
        <p:spPr>
          <a:xfrm>
            <a:off x="1307118" y="634559"/>
            <a:ext cx="9577762" cy="1596177"/>
          </a:xfrm>
        </p:spPr>
        <p:txBody>
          <a:bodyPr/>
          <a:lstStyle/>
          <a:p>
            <a:r>
              <a:rPr lang="en-US"/>
              <a:t>The Washington seagrant’s crab team needs your help!</a:t>
            </a:r>
          </a:p>
        </p:txBody>
      </p:sp>
      <p:sp>
        <p:nvSpPr>
          <p:cNvPr id="3" name="Content Placeholder 2">
            <a:extLst>
              <a:ext uri="{FF2B5EF4-FFF2-40B4-BE49-F238E27FC236}">
                <a16:creationId xmlns:a16="http://schemas.microsoft.com/office/drawing/2014/main" id="{596D5FE8-2CA3-BF49-0ED1-45EDDE1C7022}"/>
              </a:ext>
            </a:extLst>
          </p:cNvPr>
          <p:cNvSpPr>
            <a:spLocks noGrp="1"/>
          </p:cNvSpPr>
          <p:nvPr>
            <p:ph sz="quarter" idx="13"/>
          </p:nvPr>
        </p:nvSpPr>
        <p:spPr>
          <a:xfrm>
            <a:off x="792480" y="2096429"/>
            <a:ext cx="10607040" cy="3951446"/>
          </a:xfrm>
        </p:spPr>
        <p:txBody>
          <a:bodyPr>
            <a:normAutofit fontScale="92500" lnSpcReduction="10000"/>
          </a:bodyPr>
          <a:lstStyle/>
          <a:p>
            <a:r>
              <a:rPr lang="en-US" sz="2400" cap="none"/>
              <a:t>There are 10,000 clams along your local beach’s shoreline. There are also 50 European green crabs. </a:t>
            </a:r>
          </a:p>
          <a:p>
            <a:pPr lvl="1"/>
            <a:r>
              <a:rPr lang="en-US" sz="2400" cap="none"/>
              <a:t>The crab team needs your help figuring out how long it would take for the green crabs to eat all the clams on your shoreline.</a:t>
            </a:r>
          </a:p>
          <a:p>
            <a:r>
              <a:rPr lang="en-US" sz="2400" cap="none"/>
              <a:t>Then they need your help figuring out how many traps to put out to get rid of all the green crabs in the area. </a:t>
            </a:r>
          </a:p>
          <a:p>
            <a:r>
              <a:rPr lang="en-US" sz="2400" cap="none"/>
              <a:t>Finally, they will need your help identifying some of the crabs they caught to figure out which are green crabs and need to be disposed of and which are not green crabs and are safe to return to the water.</a:t>
            </a:r>
          </a:p>
          <a:p>
            <a:pPr marL="457200" lvl="1" indent="0">
              <a:buNone/>
            </a:pPr>
            <a:endParaRPr lang="en-US"/>
          </a:p>
          <a:p>
            <a:pPr marL="457200" lvl="1" indent="0">
              <a:buNone/>
            </a:pPr>
            <a:endParaRPr lang="en-US"/>
          </a:p>
        </p:txBody>
      </p:sp>
      <p:pic>
        <p:nvPicPr>
          <p:cNvPr id="4" name="Audio 3">
            <a:hlinkClick r:id="" action="ppaction://media"/>
            <a:extLst>
              <a:ext uri="{FF2B5EF4-FFF2-40B4-BE49-F238E27FC236}">
                <a16:creationId xmlns:a16="http://schemas.microsoft.com/office/drawing/2014/main" id="{4A5D1114-60C5-6FD9-57B1-25203846168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307214080"/>
      </p:ext>
    </p:extLst>
  </p:cSld>
  <p:clrMapOvr>
    <a:masterClrMapping/>
  </p:clrMapOvr>
  <mc:AlternateContent xmlns:mc="http://schemas.openxmlformats.org/markup-compatibility/2006" xmlns:p14="http://schemas.microsoft.com/office/powerpoint/2010/main">
    <mc:Choice Requires="p14">
      <p:transition spd="slow" p14:dur="2000" advTm="32438"/>
    </mc:Choice>
    <mc:Fallback xmlns="">
      <p:transition spd="slow" advTm="32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3">
            <a:extLst>
              <a:ext uri="{FF2B5EF4-FFF2-40B4-BE49-F238E27FC236}">
                <a16:creationId xmlns:a16="http://schemas.microsoft.com/office/drawing/2014/main" id="{12DBA103-6F6C-AEBD-4377-04359C7FFA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84" r="-1" b="-1"/>
          <a:stretch/>
        </p:blipFill>
        <p:spPr>
          <a:xfrm>
            <a:off x="-303" y="0"/>
            <a:ext cx="12191980" cy="6857990"/>
          </a:xfrm>
          <a:prstGeom prst="rect">
            <a:avLst/>
          </a:prstGeom>
        </p:spPr>
      </p:pic>
      <p:sp>
        <p:nvSpPr>
          <p:cNvPr id="2" name="Title 1">
            <a:extLst>
              <a:ext uri="{FF2B5EF4-FFF2-40B4-BE49-F238E27FC236}">
                <a16:creationId xmlns:a16="http://schemas.microsoft.com/office/drawing/2014/main" id="{C5034CB5-C0A4-8009-D38A-C52ACDA4BDE8}"/>
              </a:ext>
            </a:extLst>
          </p:cNvPr>
          <p:cNvSpPr>
            <a:spLocks noGrp="1"/>
          </p:cNvSpPr>
          <p:nvPr>
            <p:ph type="title"/>
          </p:nvPr>
        </p:nvSpPr>
        <p:spPr>
          <a:xfrm>
            <a:off x="559748" y="774929"/>
            <a:ext cx="2936331" cy="1596177"/>
          </a:xfrm>
        </p:spPr>
        <p:txBody>
          <a:bodyPr/>
          <a:lstStyle/>
          <a:p>
            <a:r>
              <a:rPr lang="en-US"/>
              <a:t>Resources </a:t>
            </a:r>
          </a:p>
        </p:txBody>
      </p:sp>
      <p:sp>
        <p:nvSpPr>
          <p:cNvPr id="3" name="Content Placeholder 2">
            <a:extLst>
              <a:ext uri="{FF2B5EF4-FFF2-40B4-BE49-F238E27FC236}">
                <a16:creationId xmlns:a16="http://schemas.microsoft.com/office/drawing/2014/main" id="{C88E00D9-FBED-B383-D9CB-4C31FFA41916}"/>
              </a:ext>
            </a:extLst>
          </p:cNvPr>
          <p:cNvSpPr>
            <a:spLocks noGrp="1"/>
          </p:cNvSpPr>
          <p:nvPr>
            <p:ph sz="quarter" idx="13"/>
          </p:nvPr>
        </p:nvSpPr>
        <p:spPr>
          <a:xfrm>
            <a:off x="4025943" y="120316"/>
            <a:ext cx="8013657" cy="3424107"/>
          </a:xfrm>
        </p:spPr>
        <p:txBody>
          <a:bodyPr>
            <a:normAutofit/>
          </a:bodyPr>
          <a:lstStyle/>
          <a:p>
            <a:r>
              <a:rPr lang="en-US" sz="1400" b="1">
                <a:solidFill>
                  <a:schemeClr val="tx1">
                    <a:lumMod val="95000"/>
                    <a:lumOff val="5000"/>
                  </a:schemeClr>
                </a:solidFill>
              </a:rPr>
              <a:t>Washington Sea Grant Green crab Information</a:t>
            </a:r>
          </a:p>
          <a:p>
            <a:pPr lvl="1"/>
            <a:r>
              <a:rPr lang="en-US" sz="1400" b="1" cap="none">
                <a:solidFill>
                  <a:schemeClr val="tx1">
                    <a:lumMod val="95000"/>
                    <a:lumOff val="5000"/>
                  </a:schemeClr>
                </a:solidFill>
                <a:hlinkClick r:id="rId8">
                  <a:extLst>
                    <a:ext uri="{A12FA001-AC4F-418D-AE19-62706E023703}">
                      <ahyp:hlinkClr xmlns:ahyp="http://schemas.microsoft.com/office/drawing/2018/hyperlinkcolor" val="tx"/>
                    </a:ext>
                  </a:extLst>
                </a:hlinkClick>
              </a:rPr>
              <a:t>https://wsg.washington.edu/crabteam/greencrab/</a:t>
            </a:r>
            <a:r>
              <a:rPr lang="en-US" sz="1400" b="1" cap="none">
                <a:solidFill>
                  <a:schemeClr val="tx1">
                    <a:lumMod val="95000"/>
                    <a:lumOff val="5000"/>
                  </a:schemeClr>
                </a:solidFill>
              </a:rPr>
              <a:t> </a:t>
            </a:r>
          </a:p>
          <a:p>
            <a:r>
              <a:rPr lang="en-US" sz="1400" b="1">
                <a:solidFill>
                  <a:schemeClr val="tx1">
                    <a:lumMod val="95000"/>
                    <a:lumOff val="5000"/>
                  </a:schemeClr>
                </a:solidFill>
              </a:rPr>
              <a:t>Washington Department of fish and wildlife</a:t>
            </a:r>
          </a:p>
          <a:p>
            <a:pPr lvl="1"/>
            <a:r>
              <a:rPr lang="en-US" sz="1400" b="1" cap="none">
                <a:solidFill>
                  <a:schemeClr val="tx1">
                    <a:lumMod val="95000"/>
                    <a:lumOff val="5000"/>
                  </a:schemeClr>
                </a:solidFill>
                <a:hlinkClick r:id="rId9">
                  <a:extLst>
                    <a:ext uri="{A12FA001-AC4F-418D-AE19-62706E023703}">
                      <ahyp:hlinkClr xmlns:ahyp="http://schemas.microsoft.com/office/drawing/2018/hyperlinkcolor" val="tx"/>
                    </a:ext>
                  </a:extLst>
                </a:hlinkClick>
              </a:rPr>
              <a:t>https://wdfw.wa.gov/species-habitats/invasive/carcinus-maenas#resources</a:t>
            </a:r>
            <a:endParaRPr lang="en-US" sz="1400" b="1" cap="none">
              <a:solidFill>
                <a:schemeClr val="tx1">
                  <a:lumMod val="95000"/>
                  <a:lumOff val="5000"/>
                </a:schemeClr>
              </a:solidFill>
            </a:endParaRPr>
          </a:p>
          <a:p>
            <a:r>
              <a:rPr lang="en-US" sz="1400" b="1">
                <a:solidFill>
                  <a:schemeClr val="tx1">
                    <a:lumMod val="95000"/>
                    <a:lumOff val="5000"/>
                  </a:schemeClr>
                </a:solidFill>
              </a:rPr>
              <a:t>Guide to identifying crab </a:t>
            </a:r>
          </a:p>
          <a:p>
            <a:pPr lvl="1"/>
            <a:r>
              <a:rPr lang="en-US" sz="1400" b="1" cap="none">
                <a:solidFill>
                  <a:schemeClr val="tx1">
                    <a:lumMod val="95000"/>
                    <a:lumOff val="5000"/>
                  </a:schemeClr>
                </a:solidFill>
                <a:hlinkClick r:id="rId10">
                  <a:extLst>
                    <a:ext uri="{A12FA001-AC4F-418D-AE19-62706E023703}">
                      <ahyp:hlinkClr xmlns:ahyp="http://schemas.microsoft.com/office/drawing/2018/hyperlinkcolor" val="tx"/>
                    </a:ext>
                  </a:extLst>
                </a:hlinkClick>
              </a:rPr>
              <a:t>https://wdfw.wa.gov/sites/default/files/2022-06/wa%20sea%20grant%20crab%20team%20id%20guide%202022%20version.pdf</a:t>
            </a:r>
            <a:r>
              <a:rPr lang="en-US" sz="1400" b="1" cap="none">
                <a:solidFill>
                  <a:schemeClr val="tx1">
                    <a:lumMod val="95000"/>
                    <a:lumOff val="5000"/>
                  </a:schemeClr>
                </a:solidFill>
              </a:rPr>
              <a:t>	</a:t>
            </a:r>
          </a:p>
          <a:p>
            <a:r>
              <a:rPr lang="en-US" sz="1400" b="1">
                <a:solidFill>
                  <a:schemeClr val="tx1">
                    <a:lumMod val="95000"/>
                    <a:lumOff val="5000"/>
                  </a:schemeClr>
                </a:solidFill>
              </a:rPr>
              <a:t>Free Green crab coloring book</a:t>
            </a:r>
          </a:p>
          <a:p>
            <a:pPr lvl="1"/>
            <a:r>
              <a:rPr lang="en-US" sz="1400" b="1" cap="none">
                <a:solidFill>
                  <a:schemeClr val="tx1">
                    <a:lumMod val="95000"/>
                    <a:lumOff val="5000"/>
                  </a:schemeClr>
                </a:solidFill>
                <a:hlinkClick r:id="rId11">
                  <a:extLst>
                    <a:ext uri="{A12FA001-AC4F-418D-AE19-62706E023703}">
                      <ahyp:hlinkClr xmlns:ahyp="http://schemas.microsoft.com/office/drawing/2018/hyperlinkcolor" val="tx"/>
                    </a:ext>
                  </a:extLst>
                </a:hlinkClick>
              </a:rPr>
              <a:t>https://www.greencrab.org/blog/2021/7/30/green-crabs-at-the-beach</a:t>
            </a:r>
            <a:r>
              <a:rPr lang="en-US" sz="1400" b="1" cap="none">
                <a:solidFill>
                  <a:schemeClr val="tx1">
                    <a:lumMod val="95000"/>
                    <a:lumOff val="5000"/>
                  </a:schemeClr>
                </a:solidFill>
              </a:rPr>
              <a:t> </a:t>
            </a:r>
          </a:p>
          <a:p>
            <a:pPr marL="457200" lvl="1" indent="0">
              <a:buNone/>
            </a:pPr>
            <a:endParaRPr lang="en-US"/>
          </a:p>
        </p:txBody>
      </p:sp>
      <p:pic>
        <p:nvPicPr>
          <p:cNvPr id="8" name="Audio 7">
            <a:hlinkClick r:id="" action="ppaction://media"/>
            <a:extLst>
              <a:ext uri="{FF2B5EF4-FFF2-40B4-BE49-F238E27FC236}">
                <a16:creationId xmlns:a16="http://schemas.microsoft.com/office/drawing/2014/main" id="{52AAE6EE-AFF8-84C3-7DFF-7CEDFDCEA0B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7134389"/>
      </p:ext>
    </p:extLst>
  </p:cSld>
  <p:clrMapOvr>
    <a:masterClrMapping/>
  </p:clrMapOvr>
  <mc:AlternateContent xmlns:mc="http://schemas.openxmlformats.org/markup-compatibility/2006" xmlns:p14="http://schemas.microsoft.com/office/powerpoint/2010/main">
    <mc:Choice Requires="p14">
      <p:transition spd="slow" p14:dur="2000" advTm="11911"/>
    </mc:Choice>
    <mc:Fallback xmlns="">
      <p:transition spd="slow" advTm="1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9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mute="1">
                <p:cTn id="15" repeatCount="indefinite" fill="hold" display="0">
                  <p:stCondLst>
                    <p:cond delay="indefinite"/>
                  </p:stCondLst>
                </p:cTn>
                <p:tgtEl>
                  <p:spTgt spid="5"/>
                </p:tgtEl>
              </p:cMediaNode>
            </p:video>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8" objId="5"/>
        <p14:playEvt time="10259" objId="5"/>
        <p14:stopEvt time="11872"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6F50-12C7-A77C-85DB-E60F665BFF08}"/>
              </a:ext>
            </a:extLst>
          </p:cNvPr>
          <p:cNvSpPr>
            <a:spLocks noGrp="1"/>
          </p:cNvSpPr>
          <p:nvPr>
            <p:ph type="title"/>
          </p:nvPr>
        </p:nvSpPr>
        <p:spPr/>
        <p:txBody>
          <a:bodyPr>
            <a:normAutofit/>
          </a:bodyPr>
          <a:lstStyle/>
          <a:p>
            <a:r>
              <a:rPr lang="en-US"/>
              <a:t>Learning Goals:</a:t>
            </a:r>
          </a:p>
        </p:txBody>
      </p:sp>
      <p:sp>
        <p:nvSpPr>
          <p:cNvPr id="3" name="Content Placeholder 2">
            <a:extLst>
              <a:ext uri="{FF2B5EF4-FFF2-40B4-BE49-F238E27FC236}">
                <a16:creationId xmlns:a16="http://schemas.microsoft.com/office/drawing/2014/main" id="{73AEB8B5-D02B-D79D-9473-2E7D65B531F4}"/>
              </a:ext>
            </a:extLst>
          </p:cNvPr>
          <p:cNvSpPr>
            <a:spLocks noGrp="1"/>
          </p:cNvSpPr>
          <p:nvPr>
            <p:ph idx="1"/>
          </p:nvPr>
        </p:nvSpPr>
        <p:spPr>
          <a:xfrm>
            <a:off x="913774" y="1989222"/>
            <a:ext cx="10364452" cy="3978442"/>
          </a:xfrm>
        </p:spPr>
        <p:txBody>
          <a:bodyPr>
            <a:noAutofit/>
          </a:bodyPr>
          <a:lstStyle/>
          <a:p>
            <a:r>
              <a:rPr lang="en-US" sz="2500" cap="none" dirty="0"/>
              <a:t>I can explain the effects green crabs are having on shellfish and other parts of the environment.</a:t>
            </a:r>
          </a:p>
          <a:p>
            <a:r>
              <a:rPr lang="en-US" sz="2500" cap="none" dirty="0"/>
              <a:t>I can explain what environmental specialists are doing to protect sensitive habitats from green crabs.</a:t>
            </a:r>
          </a:p>
          <a:p>
            <a:r>
              <a:rPr lang="en-US" sz="2500" cap="none" dirty="0"/>
              <a:t>I can solve multi-step word problems.</a:t>
            </a:r>
          </a:p>
          <a:p>
            <a:r>
              <a:rPr lang="en-US" sz="2500" cap="none" dirty="0"/>
              <a:t>I can multiply and divide multi-digit numbers.</a:t>
            </a:r>
          </a:p>
          <a:p>
            <a:r>
              <a:rPr lang="en-US" sz="2500" cap="none" dirty="0"/>
              <a:t>I can identify green crabs based on their features.</a:t>
            </a:r>
          </a:p>
          <a:p>
            <a:endParaRPr lang="en-US" sz="2500" dirty="0"/>
          </a:p>
        </p:txBody>
      </p:sp>
      <p:pic>
        <p:nvPicPr>
          <p:cNvPr id="4" name="Audio 3">
            <a:hlinkClick r:id="" action="ppaction://media"/>
            <a:extLst>
              <a:ext uri="{FF2B5EF4-FFF2-40B4-BE49-F238E27FC236}">
                <a16:creationId xmlns:a16="http://schemas.microsoft.com/office/drawing/2014/main" id="{45A67F09-72EA-6CDA-BAC4-C5FC627650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406988167"/>
      </p:ext>
    </p:extLst>
  </p:cSld>
  <p:clrMapOvr>
    <a:masterClrMapping/>
  </p:clrMapOvr>
  <mc:AlternateContent xmlns:mc="http://schemas.openxmlformats.org/markup-compatibility/2006" xmlns:p14="http://schemas.microsoft.com/office/powerpoint/2010/main">
    <mc:Choice Requires="p14">
      <p:transition spd="slow" p14:dur="2000" advTm="25356"/>
    </mc:Choice>
    <mc:Fallback xmlns="">
      <p:transition spd="slow" advTm="2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3">
            <a:extLst>
              <a:ext uri="{FF2B5EF4-FFF2-40B4-BE49-F238E27FC236}">
                <a16:creationId xmlns:a16="http://schemas.microsoft.com/office/drawing/2014/main" id="{320AD9DB-038F-B2D8-32F1-C8D527B0C92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4" r="-1" b="-1"/>
          <a:stretch/>
        </p:blipFill>
        <p:spPr>
          <a:xfrm>
            <a:off x="20" y="10"/>
            <a:ext cx="12191980" cy="6857990"/>
          </a:xfrm>
          <a:prstGeom prst="rect">
            <a:avLst/>
          </a:prstGeom>
        </p:spPr>
      </p:pic>
      <p:graphicFrame>
        <p:nvGraphicFramePr>
          <p:cNvPr id="2" name="Table 2">
            <a:extLst>
              <a:ext uri="{FF2B5EF4-FFF2-40B4-BE49-F238E27FC236}">
                <a16:creationId xmlns:a16="http://schemas.microsoft.com/office/drawing/2014/main" id="{2E788AE0-B097-4D94-7E6E-CB316C5ECF91}"/>
              </a:ext>
            </a:extLst>
          </p:cNvPr>
          <p:cNvGraphicFramePr>
            <a:graphicFrameLocks noGrp="1"/>
          </p:cNvGraphicFramePr>
          <p:nvPr>
            <p:extLst>
              <p:ext uri="{D42A27DB-BD31-4B8C-83A1-F6EECF244321}">
                <p14:modId xmlns:p14="http://schemas.microsoft.com/office/powerpoint/2010/main" val="2900515231"/>
              </p:ext>
            </p:extLst>
          </p:nvPr>
        </p:nvGraphicFramePr>
        <p:xfrm>
          <a:off x="1252279" y="586141"/>
          <a:ext cx="9687442" cy="5648913"/>
        </p:xfrm>
        <a:graphic>
          <a:graphicData uri="http://schemas.openxmlformats.org/drawingml/2006/table">
            <a:tbl>
              <a:tblPr firstRow="1" bandRow="1">
                <a:tableStyleId>{22838BEF-8BB2-4498-84A7-C5851F593DF1}</a:tableStyleId>
              </a:tblPr>
              <a:tblGrid>
                <a:gridCol w="4843721">
                  <a:extLst>
                    <a:ext uri="{9D8B030D-6E8A-4147-A177-3AD203B41FA5}">
                      <a16:colId xmlns:a16="http://schemas.microsoft.com/office/drawing/2014/main" val="2473738621"/>
                    </a:ext>
                  </a:extLst>
                </a:gridCol>
                <a:gridCol w="4843721">
                  <a:extLst>
                    <a:ext uri="{9D8B030D-6E8A-4147-A177-3AD203B41FA5}">
                      <a16:colId xmlns:a16="http://schemas.microsoft.com/office/drawing/2014/main" val="3735926566"/>
                    </a:ext>
                  </a:extLst>
                </a:gridCol>
              </a:tblGrid>
              <a:tr h="1426235">
                <a:tc>
                  <a:txBody>
                    <a:bodyPr/>
                    <a:lstStyle/>
                    <a:p>
                      <a:pPr algn="ctr"/>
                      <a:r>
                        <a:rPr lang="en-US" sz="3000"/>
                        <a:t>What do we already know about European green crabs?</a:t>
                      </a:r>
                    </a:p>
                  </a:txBody>
                  <a:tcPr/>
                </a:tc>
                <a:tc>
                  <a:txBody>
                    <a:bodyPr/>
                    <a:lstStyle/>
                    <a:p>
                      <a:pPr algn="ctr"/>
                      <a:r>
                        <a:rPr lang="en-US" sz="3000"/>
                        <a:t>What do we want to know more about?</a:t>
                      </a:r>
                    </a:p>
                  </a:txBody>
                  <a:tcPr/>
                </a:tc>
                <a:extLst>
                  <a:ext uri="{0D108BD9-81ED-4DB2-BD59-A6C34878D82A}">
                    <a16:rowId xmlns:a16="http://schemas.microsoft.com/office/drawing/2014/main" val="3464509465"/>
                  </a:ext>
                </a:extLst>
              </a:tr>
              <a:tr h="4222678">
                <a:tc>
                  <a:txBody>
                    <a:bodyPr/>
                    <a:lstStyle/>
                    <a:p>
                      <a:pPr marL="457200" indent="-457200">
                        <a:buFont typeface="Arial" panose="020B0604020202020204" pitchFamily="34" charset="0"/>
                        <a:buChar char="•"/>
                      </a:pPr>
                      <a:endParaRPr lang="en-US" sz="3000"/>
                    </a:p>
                  </a:txBody>
                  <a:tcPr/>
                </a:tc>
                <a:tc>
                  <a:txBody>
                    <a:bodyPr/>
                    <a:lstStyle/>
                    <a:p>
                      <a:pPr marL="457200" indent="-457200">
                        <a:buFont typeface="Arial" panose="020B0604020202020204" pitchFamily="34" charset="0"/>
                        <a:buChar char="•"/>
                      </a:pPr>
                      <a:endParaRPr lang="en-US" sz="3000"/>
                    </a:p>
                  </a:txBody>
                  <a:tcPr/>
                </a:tc>
                <a:extLst>
                  <a:ext uri="{0D108BD9-81ED-4DB2-BD59-A6C34878D82A}">
                    <a16:rowId xmlns:a16="http://schemas.microsoft.com/office/drawing/2014/main" val="3134816159"/>
                  </a:ext>
                </a:extLst>
              </a:tr>
            </a:tbl>
          </a:graphicData>
        </a:graphic>
      </p:graphicFrame>
      <p:pic>
        <p:nvPicPr>
          <p:cNvPr id="6" name="Audio 5">
            <a:hlinkClick r:id="" action="ppaction://media"/>
            <a:extLst>
              <a:ext uri="{FF2B5EF4-FFF2-40B4-BE49-F238E27FC236}">
                <a16:creationId xmlns:a16="http://schemas.microsoft.com/office/drawing/2014/main" id="{824792E7-7B8A-F0D2-8EFC-C565A7B6064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4803454"/>
      </p:ext>
    </p:extLst>
  </p:cSld>
  <p:clrMapOvr>
    <a:masterClrMapping/>
  </p:clrMapOvr>
  <mc:AlternateContent xmlns:mc="http://schemas.openxmlformats.org/markup-compatibility/2006" xmlns:p14="http://schemas.microsoft.com/office/powerpoint/2010/main">
    <mc:Choice Requires="p14">
      <p:transition spd="slow" p14:dur="2000" advTm="12986"/>
    </mc:Choice>
    <mc:Fallback xmlns="">
      <p:transition spd="slow" advTm="12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mute="1">
                <p:cTn id="16" repeatCount="indefinite"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4789EB8-C7B9-41CD-9B95-DCCECF1EB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09523DF8-9928-4EF3-8A60-071169D97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DBE017B-E5E7-4BF1-81B6-346D7281AB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CC168-49BC-3000-144B-10F73EF08255}"/>
              </a:ext>
            </a:extLst>
          </p:cNvPr>
          <p:cNvSpPr>
            <a:spLocks noGrp="1"/>
          </p:cNvSpPr>
          <p:nvPr>
            <p:ph type="title"/>
          </p:nvPr>
        </p:nvSpPr>
        <p:spPr>
          <a:xfrm>
            <a:off x="4461358" y="-227159"/>
            <a:ext cx="6672886" cy="1596177"/>
          </a:xfrm>
        </p:spPr>
        <p:txBody>
          <a:bodyPr>
            <a:normAutofit/>
          </a:bodyPr>
          <a:lstStyle/>
          <a:p>
            <a:r>
              <a:rPr lang="en-US"/>
              <a:t>European green crab</a:t>
            </a:r>
          </a:p>
        </p:txBody>
      </p:sp>
      <p:sp>
        <p:nvSpPr>
          <p:cNvPr id="3" name="Content Placeholder 2">
            <a:extLst>
              <a:ext uri="{FF2B5EF4-FFF2-40B4-BE49-F238E27FC236}">
                <a16:creationId xmlns:a16="http://schemas.microsoft.com/office/drawing/2014/main" id="{4A1A3797-C1BF-0087-171D-973A9117F9CC}"/>
              </a:ext>
            </a:extLst>
          </p:cNvPr>
          <p:cNvSpPr>
            <a:spLocks noGrp="1"/>
          </p:cNvSpPr>
          <p:nvPr>
            <p:ph sz="quarter" idx="13"/>
          </p:nvPr>
        </p:nvSpPr>
        <p:spPr>
          <a:xfrm>
            <a:off x="4476758" y="1123986"/>
            <a:ext cx="7391969" cy="5175214"/>
          </a:xfrm>
        </p:spPr>
        <p:txBody>
          <a:bodyPr wrap="square">
            <a:normAutofit fontScale="92500" lnSpcReduction="20000"/>
          </a:bodyPr>
          <a:lstStyle/>
          <a:p>
            <a:pPr>
              <a:lnSpc>
                <a:spcPct val="110000"/>
              </a:lnSpc>
            </a:pPr>
            <a:r>
              <a:rPr lang="en-US" sz="1800" cap="none" dirty="0"/>
              <a:t>Green crabs made their way to the united states from Europe in the 1800s by ship transportation of young green crab.</a:t>
            </a:r>
          </a:p>
          <a:p>
            <a:pPr>
              <a:lnSpc>
                <a:spcPct val="110000"/>
              </a:lnSpc>
            </a:pPr>
            <a:r>
              <a:rPr lang="en-US" sz="1800" cap="none" dirty="0"/>
              <a:t>Green crabs were first discovered in the pacific northwest in 1998.</a:t>
            </a:r>
          </a:p>
          <a:p>
            <a:pPr>
              <a:lnSpc>
                <a:spcPct val="110000"/>
              </a:lnSpc>
            </a:pPr>
            <a:r>
              <a:rPr lang="en-US" sz="1800" cap="none" dirty="0"/>
              <a:t>An adult green crab measures only about 			           3-4 inches across (about the size of a crayon).</a:t>
            </a:r>
          </a:p>
          <a:p>
            <a:pPr>
              <a:lnSpc>
                <a:spcPct val="110000"/>
              </a:lnSpc>
            </a:pPr>
            <a:r>
              <a:rPr lang="en-US" sz="1800" cap="none" dirty="0"/>
              <a:t>They range in color from dark green to brown 			          with yellow or brown patches. They can be an 			    orange-red color underneath.</a:t>
            </a:r>
          </a:p>
          <a:p>
            <a:pPr>
              <a:lnSpc>
                <a:spcPct val="110000"/>
              </a:lnSpc>
            </a:pPr>
            <a:r>
              <a:rPr lang="en-US" sz="1800" cap="none" dirty="0"/>
              <a:t>They can be identified by the set of five 		               triangular teeth, or spines, evenly spaced on 			       each side of their shell between the eyes and 			          the widest part of the shell.</a:t>
            </a:r>
          </a:p>
          <a:p>
            <a:pPr>
              <a:lnSpc>
                <a:spcPct val="110000"/>
              </a:lnSpc>
            </a:pPr>
            <a:r>
              <a:rPr lang="en-US" sz="1800" cap="none" dirty="0"/>
              <a:t>Female green crabs can reproduce twice in a 			     season.</a:t>
            </a:r>
          </a:p>
          <a:p>
            <a:pPr lvl="1">
              <a:lnSpc>
                <a:spcPct val="110000"/>
              </a:lnSpc>
            </a:pPr>
            <a:r>
              <a:rPr lang="en-US" cap="none" dirty="0"/>
              <a:t>They can produce </a:t>
            </a:r>
            <a:r>
              <a:rPr lang="en-US" b="1" cap="none" dirty="0"/>
              <a:t>175,000-250,000 </a:t>
            </a:r>
            <a:r>
              <a:rPr lang="en-US" cap="none" dirty="0"/>
              <a:t>eggs each time!</a:t>
            </a:r>
          </a:p>
          <a:p>
            <a:pPr>
              <a:lnSpc>
                <a:spcPct val="110000"/>
              </a:lnSpc>
            </a:pPr>
            <a:r>
              <a:rPr lang="en-US" sz="1800" cap="none" dirty="0"/>
              <a:t>Green crabs prefer estuary habitats that are protected from waves but can also survive on the open coastline.</a:t>
            </a:r>
          </a:p>
        </p:txBody>
      </p:sp>
      <p:cxnSp>
        <p:nvCxnSpPr>
          <p:cNvPr id="26" name="Straight Connector 25">
            <a:extLst>
              <a:ext uri="{FF2B5EF4-FFF2-40B4-BE49-F238E27FC236}">
                <a16:creationId xmlns:a16="http://schemas.microsoft.com/office/drawing/2014/main" id="{C1A230AA-FCCE-4008-A77C-D74AB0F513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4239"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878B9D9-DF4F-35AA-0D2B-6B55544551A9}"/>
              </a:ext>
            </a:extLst>
          </p:cNvPr>
          <p:cNvPicPr>
            <a:picLocks noChangeAspect="1"/>
          </p:cNvPicPr>
          <p:nvPr/>
        </p:nvPicPr>
        <p:blipFill rotWithShape="1">
          <a:blip r:embed="rId8"/>
          <a:srcRect b="11459"/>
          <a:stretch/>
        </p:blipFill>
        <p:spPr>
          <a:xfrm>
            <a:off x="-40969" y="3240424"/>
            <a:ext cx="4085797" cy="3617576"/>
          </a:xfrm>
          <a:prstGeom prst="rect">
            <a:avLst/>
          </a:prstGeom>
        </p:spPr>
      </p:pic>
      <p:pic>
        <p:nvPicPr>
          <p:cNvPr id="6" name="Picture 5">
            <a:extLst>
              <a:ext uri="{FF2B5EF4-FFF2-40B4-BE49-F238E27FC236}">
                <a16:creationId xmlns:a16="http://schemas.microsoft.com/office/drawing/2014/main" id="{51A0DC2A-89C6-08F7-7737-4D6EA2CCB68D}"/>
              </a:ext>
            </a:extLst>
          </p:cNvPr>
          <p:cNvPicPr>
            <a:picLocks noChangeAspect="1"/>
          </p:cNvPicPr>
          <p:nvPr/>
        </p:nvPicPr>
        <p:blipFill>
          <a:blip r:embed="rId9"/>
          <a:stretch>
            <a:fillRect/>
          </a:stretch>
        </p:blipFill>
        <p:spPr>
          <a:xfrm>
            <a:off x="-48643" y="-306497"/>
            <a:ext cx="4085797" cy="4085797"/>
          </a:xfrm>
          <a:prstGeom prst="rect">
            <a:avLst/>
          </a:prstGeom>
        </p:spPr>
      </p:pic>
      <p:pic>
        <p:nvPicPr>
          <p:cNvPr id="10" name="Audio 9">
            <a:hlinkClick r:id="" action="ppaction://media"/>
            <a:extLst>
              <a:ext uri="{FF2B5EF4-FFF2-40B4-BE49-F238E27FC236}">
                <a16:creationId xmlns:a16="http://schemas.microsoft.com/office/drawing/2014/main" id="{704717A5-447A-9624-E1EB-B74B894AC34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
        <p:nvSpPr>
          <p:cNvPr id="8" name="TextBox 7">
            <a:extLst>
              <a:ext uri="{FF2B5EF4-FFF2-40B4-BE49-F238E27FC236}">
                <a16:creationId xmlns:a16="http://schemas.microsoft.com/office/drawing/2014/main" id="{654FB0E9-E4BB-3511-6E63-1E1013C8FDC2}"/>
              </a:ext>
            </a:extLst>
          </p:cNvPr>
          <p:cNvSpPr txBox="1"/>
          <p:nvPr/>
        </p:nvSpPr>
        <p:spPr>
          <a:xfrm>
            <a:off x="4390170" y="6574795"/>
            <a:ext cx="3407631" cy="261610"/>
          </a:xfrm>
          <a:prstGeom prst="rect">
            <a:avLst/>
          </a:prstGeom>
          <a:noFill/>
        </p:spPr>
        <p:txBody>
          <a:bodyPr wrap="square">
            <a:spAutoFit/>
          </a:bodyPr>
          <a:lstStyle/>
          <a:p>
            <a:r>
              <a:rPr lang="en-US" sz="1100" b="1" dirty="0"/>
              <a:t>https://wsg.washington.edu/crabteam/greencrab/id/</a:t>
            </a:r>
          </a:p>
        </p:txBody>
      </p:sp>
      <p:grpSp>
        <p:nvGrpSpPr>
          <p:cNvPr id="4" name="Group 3">
            <a:extLst>
              <a:ext uri="{FF2B5EF4-FFF2-40B4-BE49-F238E27FC236}">
                <a16:creationId xmlns:a16="http://schemas.microsoft.com/office/drawing/2014/main" id="{BCC3B464-2D42-2560-84C2-6A81FC5B29F2}"/>
              </a:ext>
            </a:extLst>
          </p:cNvPr>
          <p:cNvGrpSpPr/>
          <p:nvPr/>
        </p:nvGrpSpPr>
        <p:grpSpPr>
          <a:xfrm>
            <a:off x="9116170" y="2330024"/>
            <a:ext cx="2837993" cy="2722687"/>
            <a:chOff x="8795207" y="2459850"/>
            <a:chExt cx="2837993" cy="2722687"/>
          </a:xfrm>
        </p:grpSpPr>
        <p:pic>
          <p:nvPicPr>
            <p:cNvPr id="7" name="Picture 6">
              <a:extLst>
                <a:ext uri="{FF2B5EF4-FFF2-40B4-BE49-F238E27FC236}">
                  <a16:creationId xmlns:a16="http://schemas.microsoft.com/office/drawing/2014/main" id="{10FC11AA-4E48-37F6-F7BB-AB47FD16BCE6}"/>
                </a:ext>
              </a:extLst>
            </p:cNvPr>
            <p:cNvPicPr>
              <a:picLocks noChangeAspect="1"/>
            </p:cNvPicPr>
            <p:nvPr/>
          </p:nvPicPr>
          <p:blipFill>
            <a:blip r:embed="rId11"/>
            <a:stretch>
              <a:fillRect/>
            </a:stretch>
          </p:blipFill>
          <p:spPr>
            <a:xfrm>
              <a:off x="8795207" y="2459850"/>
              <a:ext cx="2722687" cy="2722687"/>
            </a:xfrm>
            <a:prstGeom prst="rect">
              <a:avLst/>
            </a:prstGeom>
          </p:spPr>
        </p:pic>
        <p:sp>
          <p:nvSpPr>
            <p:cNvPr id="9" name="TextBox 8">
              <a:extLst>
                <a:ext uri="{FF2B5EF4-FFF2-40B4-BE49-F238E27FC236}">
                  <a16:creationId xmlns:a16="http://schemas.microsoft.com/office/drawing/2014/main" id="{93BE53A7-292C-B709-1DEC-9FA1985E6206}"/>
                </a:ext>
              </a:extLst>
            </p:cNvPr>
            <p:cNvSpPr txBox="1"/>
            <p:nvPr/>
          </p:nvSpPr>
          <p:spPr>
            <a:xfrm>
              <a:off x="8795207" y="4818162"/>
              <a:ext cx="2837993" cy="230832"/>
            </a:xfrm>
            <a:prstGeom prst="rect">
              <a:avLst/>
            </a:prstGeom>
            <a:noFill/>
          </p:spPr>
          <p:txBody>
            <a:bodyPr wrap="square">
              <a:spAutoFit/>
            </a:bodyPr>
            <a:lstStyle/>
            <a:p>
              <a:r>
                <a:rPr lang="en-US" sz="900" b="1">
                  <a:solidFill>
                    <a:schemeClr val="bg1"/>
                  </a:solidFill>
                </a:rPr>
                <a:t>https://</a:t>
              </a:r>
              <a:r>
                <a:rPr lang="en-US" sz="900" b="1" err="1">
                  <a:solidFill>
                    <a:schemeClr val="bg1"/>
                  </a:solidFill>
                </a:rPr>
                <a:t>wsg.washington.edu</a:t>
              </a:r>
              <a:r>
                <a:rPr lang="en-US" sz="900" b="1">
                  <a:solidFill>
                    <a:schemeClr val="bg1"/>
                  </a:solidFill>
                </a:rPr>
                <a:t>/</a:t>
              </a:r>
              <a:r>
                <a:rPr lang="en-US" sz="900" b="1" err="1">
                  <a:solidFill>
                    <a:schemeClr val="bg1"/>
                  </a:solidFill>
                </a:rPr>
                <a:t>crabteam</a:t>
              </a:r>
              <a:r>
                <a:rPr lang="en-US" sz="900" b="1">
                  <a:solidFill>
                    <a:schemeClr val="bg1"/>
                  </a:solidFill>
                </a:rPr>
                <a:t>/</a:t>
              </a:r>
              <a:r>
                <a:rPr lang="en-US" sz="900" b="1" err="1">
                  <a:solidFill>
                    <a:schemeClr val="bg1"/>
                  </a:solidFill>
                </a:rPr>
                <a:t>greencrab</a:t>
              </a:r>
              <a:r>
                <a:rPr lang="en-US" sz="900" b="1">
                  <a:solidFill>
                    <a:schemeClr val="bg1"/>
                  </a:solidFill>
                </a:rPr>
                <a:t>/id/</a:t>
              </a:r>
            </a:p>
          </p:txBody>
        </p:sp>
      </p:grpSp>
      <p:pic>
        <p:nvPicPr>
          <p:cNvPr id="25" name="Picture 24" descr="A picture containing text&#10;&#10;Description automatically generated">
            <a:extLst>
              <a:ext uri="{FF2B5EF4-FFF2-40B4-BE49-F238E27FC236}">
                <a16:creationId xmlns:a16="http://schemas.microsoft.com/office/drawing/2014/main" id="{3C449595-0743-5C4B-5349-A5DB867C1B5B}"/>
              </a:ext>
            </a:extLst>
          </p:cNvPr>
          <p:cNvPicPr>
            <a:picLocks noChangeAspect="1"/>
          </p:cNvPicPr>
          <p:nvPr/>
        </p:nvPicPr>
        <p:blipFill>
          <a:blip r:embed="rId12"/>
          <a:stretch>
            <a:fillRect/>
          </a:stretch>
        </p:blipFill>
        <p:spPr>
          <a:xfrm rot="16200000">
            <a:off x="10338112" y="1245727"/>
            <a:ext cx="228600" cy="1828800"/>
          </a:xfrm>
          <a:prstGeom prst="rect">
            <a:avLst/>
          </a:prstGeom>
        </p:spPr>
      </p:pic>
    </p:spTree>
    <p:custDataLst>
      <p:tags r:id="rId1"/>
    </p:custDataLst>
    <p:extLst>
      <p:ext uri="{BB962C8B-B14F-4D97-AF65-F5344CB8AC3E}">
        <p14:creationId xmlns:p14="http://schemas.microsoft.com/office/powerpoint/2010/main" val="1681445853"/>
      </p:ext>
    </p:extLst>
  </p:cSld>
  <p:clrMapOvr>
    <a:masterClrMapping/>
  </p:clrMapOvr>
  <mc:AlternateContent xmlns:mc="http://schemas.openxmlformats.org/markup-compatibility/2006" xmlns:p14="http://schemas.microsoft.com/office/powerpoint/2010/main">
    <mc:Choice Requires="p14">
      <p:transition spd="slow" p14:dur="2000" advTm="56099"/>
    </mc:Choice>
    <mc:Fallback xmlns="">
      <p:transition spd="slow" advTm="5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B690EE-E995-4D13-9D5F-A72EA9CAC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A0E633B9-FE4A-4F0D-B7F5-EA63CD6F8F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C82D2E27-E3C1-4F29-BC6A-7C7C3B07BF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8202" y="0"/>
            <a:ext cx="0" cy="685800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0306955-0FC8-4AB2-8488-8825A0F51B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8D8656-F7AC-1096-12E2-BD3968D055EC}"/>
              </a:ext>
            </a:extLst>
          </p:cNvPr>
          <p:cNvSpPr>
            <a:spLocks noGrp="1"/>
          </p:cNvSpPr>
          <p:nvPr>
            <p:ph type="title"/>
          </p:nvPr>
        </p:nvSpPr>
        <p:spPr>
          <a:xfrm>
            <a:off x="7942616" y="609598"/>
            <a:ext cx="3814970" cy="1573863"/>
          </a:xfrm>
        </p:spPr>
        <p:txBody>
          <a:bodyPr>
            <a:normAutofit/>
          </a:bodyPr>
          <a:lstStyle/>
          <a:p>
            <a:pPr algn="l"/>
            <a:r>
              <a:rPr lang="en-US"/>
              <a:t>Green Crab diet</a:t>
            </a:r>
          </a:p>
        </p:txBody>
      </p:sp>
      <p:sp>
        <p:nvSpPr>
          <p:cNvPr id="3" name="Content Placeholder 2">
            <a:extLst>
              <a:ext uri="{FF2B5EF4-FFF2-40B4-BE49-F238E27FC236}">
                <a16:creationId xmlns:a16="http://schemas.microsoft.com/office/drawing/2014/main" id="{CD41F218-D47F-B34D-6BC1-CBA3E099FF98}"/>
              </a:ext>
            </a:extLst>
          </p:cNvPr>
          <p:cNvSpPr>
            <a:spLocks noGrp="1"/>
          </p:cNvSpPr>
          <p:nvPr>
            <p:ph sz="quarter" idx="13"/>
          </p:nvPr>
        </p:nvSpPr>
        <p:spPr>
          <a:xfrm>
            <a:off x="7942612" y="1994558"/>
            <a:ext cx="3572625" cy="3881309"/>
          </a:xfrm>
        </p:spPr>
        <p:txBody>
          <a:bodyPr>
            <a:noAutofit/>
          </a:bodyPr>
          <a:lstStyle/>
          <a:p>
            <a:r>
              <a:rPr lang="en-US" sz="2400" cap="none" dirty="0"/>
              <a:t>Green crabs can eat just about anything, but enjoy eating species such as: mussels, snails, algae, crabs, oysters, and clams.</a:t>
            </a:r>
          </a:p>
          <a:p>
            <a:r>
              <a:rPr lang="en-US" sz="2400" cap="none" dirty="0"/>
              <a:t>One green crab can </a:t>
            </a:r>
            <a:r>
              <a:rPr lang="en-US" sz="2400" i="1" cap="none" dirty="0"/>
              <a:t>consume</a:t>
            </a:r>
            <a:r>
              <a:rPr lang="en-US" sz="2400" cap="none" dirty="0"/>
              <a:t> </a:t>
            </a:r>
            <a:r>
              <a:rPr lang="en-US" sz="2400" b="1" cap="none" dirty="0"/>
              <a:t>40</a:t>
            </a:r>
            <a:r>
              <a:rPr lang="en-US" sz="2400" cap="none" dirty="0"/>
              <a:t> clams in a single day.</a:t>
            </a:r>
          </a:p>
        </p:txBody>
      </p:sp>
      <p:pic>
        <p:nvPicPr>
          <p:cNvPr id="10" name="Picture 9">
            <a:extLst>
              <a:ext uri="{FF2B5EF4-FFF2-40B4-BE49-F238E27FC236}">
                <a16:creationId xmlns:a16="http://schemas.microsoft.com/office/drawing/2014/main" id="{C7B58A10-BDEA-EC4B-5376-2BA8492644AD}"/>
              </a:ext>
            </a:extLst>
          </p:cNvPr>
          <p:cNvPicPr>
            <a:picLocks noChangeAspect="1"/>
          </p:cNvPicPr>
          <p:nvPr/>
        </p:nvPicPr>
        <p:blipFill>
          <a:blip r:embed="rId8"/>
          <a:stretch>
            <a:fillRect/>
          </a:stretch>
        </p:blipFill>
        <p:spPr>
          <a:xfrm>
            <a:off x="-1676398" y="-2"/>
            <a:ext cx="9144000" cy="6858000"/>
          </a:xfrm>
          <a:prstGeom prst="rect">
            <a:avLst/>
          </a:prstGeom>
        </p:spPr>
      </p:pic>
      <p:pic>
        <p:nvPicPr>
          <p:cNvPr id="16" name="Audio 15">
            <a:hlinkClick r:id="" action="ppaction://media"/>
            <a:extLst>
              <a:ext uri="{FF2B5EF4-FFF2-40B4-BE49-F238E27FC236}">
                <a16:creationId xmlns:a16="http://schemas.microsoft.com/office/drawing/2014/main" id="{17E9E023-4166-C7D2-B63B-790BAD6143B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
        <p:nvSpPr>
          <p:cNvPr id="4" name="TextBox 3">
            <a:extLst>
              <a:ext uri="{FF2B5EF4-FFF2-40B4-BE49-F238E27FC236}">
                <a16:creationId xmlns:a16="http://schemas.microsoft.com/office/drawing/2014/main" id="{0DA4C7B6-C862-5E9B-A4C9-DDFC68836A98}"/>
              </a:ext>
            </a:extLst>
          </p:cNvPr>
          <p:cNvSpPr txBox="1"/>
          <p:nvPr/>
        </p:nvSpPr>
        <p:spPr>
          <a:xfrm>
            <a:off x="7902011" y="5821262"/>
            <a:ext cx="3407631" cy="261610"/>
          </a:xfrm>
          <a:prstGeom prst="rect">
            <a:avLst/>
          </a:prstGeom>
          <a:noFill/>
        </p:spPr>
        <p:txBody>
          <a:bodyPr wrap="square">
            <a:spAutoFit/>
          </a:bodyPr>
          <a:lstStyle/>
          <a:p>
            <a:r>
              <a:rPr lang="en-US" sz="1100" b="1" dirty="0">
                <a:solidFill>
                  <a:srgbClr val="002060"/>
                </a:solidFill>
              </a:rPr>
              <a:t>https://wsg.washington.edu/crabteam/greencrab/id/</a:t>
            </a:r>
          </a:p>
        </p:txBody>
      </p:sp>
    </p:spTree>
    <p:custDataLst>
      <p:tags r:id="rId1"/>
    </p:custDataLst>
    <p:extLst>
      <p:ext uri="{BB962C8B-B14F-4D97-AF65-F5344CB8AC3E}">
        <p14:creationId xmlns:p14="http://schemas.microsoft.com/office/powerpoint/2010/main" val="2878364772"/>
      </p:ext>
    </p:extLst>
  </p:cSld>
  <p:clrMapOvr>
    <a:masterClrMapping/>
  </p:clrMapOvr>
  <mc:AlternateContent xmlns:mc="http://schemas.openxmlformats.org/markup-compatibility/2006" xmlns:p14="http://schemas.microsoft.com/office/powerpoint/2010/main">
    <mc:Choice Requires="p14">
      <p:transition spd="slow" p14:dur="2000" advTm="17417"/>
    </mc:Choice>
    <mc:Fallback xmlns="">
      <p:transition spd="slow" advTm="1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6"/>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99F7-4388-52C1-094B-7AD4C5E324E3}"/>
              </a:ext>
            </a:extLst>
          </p:cNvPr>
          <p:cNvSpPr>
            <a:spLocks noGrp="1"/>
          </p:cNvSpPr>
          <p:nvPr>
            <p:ph type="title"/>
          </p:nvPr>
        </p:nvSpPr>
        <p:spPr>
          <a:xfrm>
            <a:off x="913774" y="0"/>
            <a:ext cx="10364451" cy="1596177"/>
          </a:xfrm>
        </p:spPr>
        <p:txBody>
          <a:bodyPr/>
          <a:lstStyle/>
          <a:p>
            <a:r>
              <a:rPr lang="en-US"/>
              <a:t>What’s the problem?</a:t>
            </a:r>
          </a:p>
        </p:txBody>
      </p:sp>
      <p:sp>
        <p:nvSpPr>
          <p:cNvPr id="3" name="Content Placeholder 2">
            <a:extLst>
              <a:ext uri="{FF2B5EF4-FFF2-40B4-BE49-F238E27FC236}">
                <a16:creationId xmlns:a16="http://schemas.microsoft.com/office/drawing/2014/main" id="{15FA41F6-2231-3048-9B93-72340DB52581}"/>
              </a:ext>
            </a:extLst>
          </p:cNvPr>
          <p:cNvSpPr>
            <a:spLocks noGrp="1"/>
          </p:cNvSpPr>
          <p:nvPr>
            <p:ph sz="quarter" idx="13"/>
          </p:nvPr>
        </p:nvSpPr>
        <p:spPr>
          <a:xfrm>
            <a:off x="792480" y="1178690"/>
            <a:ext cx="10607040" cy="5526909"/>
          </a:xfrm>
        </p:spPr>
        <p:txBody>
          <a:bodyPr vert="horz" lIns="91440" tIns="45720" rIns="91440" bIns="45720" rtlCol="0" anchor="t">
            <a:noAutofit/>
          </a:bodyPr>
          <a:lstStyle/>
          <a:p>
            <a:pPr marL="0" indent="0">
              <a:lnSpc>
                <a:spcPct val="110000"/>
              </a:lnSpc>
              <a:buNone/>
            </a:pPr>
            <a:r>
              <a:rPr lang="en-US" sz="1800" b="1" cap="none" dirty="0"/>
              <a:t>Green crabs are an invasive species.</a:t>
            </a:r>
            <a:endParaRPr lang="en-US" dirty="0"/>
          </a:p>
          <a:p>
            <a:pPr lvl="1">
              <a:lnSpc>
                <a:spcPct val="110000"/>
              </a:lnSpc>
              <a:buClr>
                <a:srgbClr val="000000"/>
              </a:buClr>
            </a:pPr>
            <a:r>
              <a:rPr lang="en-US" cap="none" dirty="0"/>
              <a:t>An invasive species is any new species that, when introduced to a new area outside of its native range, can cause great ecological harm to that ecosystem if it becomes widespread.</a:t>
            </a:r>
            <a:endParaRPr lang="en-US" dirty="0"/>
          </a:p>
          <a:p>
            <a:pPr marL="0" indent="0">
              <a:buNone/>
            </a:pPr>
            <a:r>
              <a:rPr lang="en-US" sz="1800" b="1" cap="none" dirty="0"/>
              <a:t>Since green crabs can reproduce extremely fast, they can cause serious damage to ecosystems.</a:t>
            </a:r>
          </a:p>
          <a:p>
            <a:pPr lvl="1"/>
            <a:r>
              <a:rPr lang="en-US" cap="none" dirty="0"/>
              <a:t>They can disperse over a large area and eat a large quantity of prey.</a:t>
            </a:r>
          </a:p>
          <a:p>
            <a:pPr lvl="1"/>
            <a:r>
              <a:rPr lang="en-US" cap="none" dirty="0"/>
              <a:t>They are direct competition for local crabs (such as Dungeness crab) to get the food they need.</a:t>
            </a:r>
          </a:p>
          <a:p>
            <a:pPr lvl="1"/>
            <a:r>
              <a:rPr lang="en-US" cap="none" dirty="0"/>
              <a:t>They slice through seagrass destroying many other creature’s habitats.</a:t>
            </a:r>
          </a:p>
          <a:p>
            <a:pPr marL="0" indent="0">
              <a:buNone/>
            </a:pPr>
            <a:r>
              <a:rPr lang="en-US" sz="1800" b="1" cap="none" dirty="0"/>
              <a:t>They can also cause coastal erosion.</a:t>
            </a:r>
          </a:p>
          <a:p>
            <a:pPr lvl="1"/>
            <a:r>
              <a:rPr lang="en-US" cap="none" dirty="0"/>
              <a:t>Coastal erosion happens when sediment or rocks get removed from the shoreline by waves, storms, and wind.</a:t>
            </a:r>
          </a:p>
          <a:p>
            <a:pPr lvl="1"/>
            <a:r>
              <a:rPr lang="en-US" cap="none" dirty="0"/>
              <a:t>Green crabs burrow in the sediment to look for food, which causes more sediment to be swept away.</a:t>
            </a:r>
          </a:p>
          <a:p>
            <a:pPr lvl="1"/>
            <a:r>
              <a:rPr lang="en-US" cap="none" dirty="0"/>
              <a:t>Seagrass does a good job at protecting the coast because it can trap rocks and sediment.</a:t>
            </a:r>
          </a:p>
          <a:p>
            <a:pPr lvl="1"/>
            <a:r>
              <a:rPr lang="en-US" cap="none" dirty="0"/>
              <a:t>When green crabs destroy the seagrass, they destroy that natural barrier, and more rock and sediment can escape the shoreline.</a:t>
            </a:r>
          </a:p>
        </p:txBody>
      </p:sp>
      <p:pic>
        <p:nvPicPr>
          <p:cNvPr id="4" name="Audio 3">
            <a:hlinkClick r:id="" action="ppaction://media"/>
            <a:extLst>
              <a:ext uri="{FF2B5EF4-FFF2-40B4-BE49-F238E27FC236}">
                <a16:creationId xmlns:a16="http://schemas.microsoft.com/office/drawing/2014/main" id="{8D2390F5-53A2-8433-6FDD-67C8261CFD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43168251"/>
      </p:ext>
    </p:extLst>
  </p:cSld>
  <p:clrMapOvr>
    <a:masterClrMapping/>
  </p:clrMapOvr>
  <mc:AlternateContent xmlns:mc="http://schemas.openxmlformats.org/markup-compatibility/2006" xmlns:p14="http://schemas.microsoft.com/office/powerpoint/2010/main">
    <mc:Choice Requires="p14">
      <p:transition spd="slow" p14:dur="2000" advTm="61544"/>
    </mc:Choice>
    <mc:Fallback xmlns="">
      <p:transition spd="slow" advTm="6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4" end="4"/>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6" end="6"/>
                                            </p:txEl>
                                          </p:spTgt>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7" end="7"/>
                                            </p:txEl>
                                          </p:spTgt>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8" end="8"/>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99F7-4388-52C1-094B-7AD4C5E324E3}"/>
              </a:ext>
            </a:extLst>
          </p:cNvPr>
          <p:cNvSpPr>
            <a:spLocks noGrp="1"/>
          </p:cNvSpPr>
          <p:nvPr>
            <p:ph type="title"/>
          </p:nvPr>
        </p:nvSpPr>
        <p:spPr>
          <a:xfrm>
            <a:off x="913774" y="0"/>
            <a:ext cx="10364451" cy="1596177"/>
          </a:xfrm>
        </p:spPr>
        <p:txBody>
          <a:bodyPr/>
          <a:lstStyle/>
          <a:p>
            <a:r>
              <a:rPr lang="en-US"/>
              <a:t>What’s the problem? </a:t>
            </a:r>
            <a:r>
              <a:rPr lang="en-US" sz="2000"/>
              <a:t>(</a:t>
            </a:r>
            <a:r>
              <a:rPr lang="en-US" sz="2000" cap="none"/>
              <a:t>continued)</a:t>
            </a:r>
            <a:endParaRPr lang="en-US" sz="2000"/>
          </a:p>
        </p:txBody>
      </p:sp>
      <p:sp>
        <p:nvSpPr>
          <p:cNvPr id="3" name="Content Placeholder 2">
            <a:extLst>
              <a:ext uri="{FF2B5EF4-FFF2-40B4-BE49-F238E27FC236}">
                <a16:creationId xmlns:a16="http://schemas.microsoft.com/office/drawing/2014/main" id="{15FA41F6-2231-3048-9B93-72340DB52581}"/>
              </a:ext>
            </a:extLst>
          </p:cNvPr>
          <p:cNvSpPr>
            <a:spLocks noGrp="1"/>
          </p:cNvSpPr>
          <p:nvPr>
            <p:ph sz="quarter" idx="13"/>
          </p:nvPr>
        </p:nvSpPr>
        <p:spPr>
          <a:xfrm>
            <a:off x="792480" y="1256303"/>
            <a:ext cx="10607040" cy="4218051"/>
          </a:xfrm>
        </p:spPr>
        <p:txBody>
          <a:bodyPr>
            <a:normAutofit/>
          </a:bodyPr>
          <a:lstStyle/>
          <a:p>
            <a:pPr>
              <a:lnSpc>
                <a:spcPct val="110000"/>
              </a:lnSpc>
            </a:pPr>
            <a:r>
              <a:rPr lang="en-US" sz="1800" b="1" cap="none" dirty="0"/>
              <a:t>They are also an economical issue.</a:t>
            </a:r>
          </a:p>
          <a:p>
            <a:pPr lvl="1">
              <a:lnSpc>
                <a:spcPct val="110000"/>
              </a:lnSpc>
            </a:pPr>
            <a:r>
              <a:rPr lang="en-US" cap="none" dirty="0"/>
              <a:t>Green crabs eat the same food as native crabs. </a:t>
            </a:r>
          </a:p>
          <a:p>
            <a:pPr lvl="2">
              <a:lnSpc>
                <a:spcPct val="110000"/>
              </a:lnSpc>
            </a:pPr>
            <a:r>
              <a:rPr lang="en-US" sz="1800" cap="none" dirty="0"/>
              <a:t>If the native crabs are not getting the food they need, their population will decrease.</a:t>
            </a:r>
          </a:p>
          <a:p>
            <a:pPr lvl="2">
              <a:lnSpc>
                <a:spcPct val="110000"/>
              </a:lnSpc>
            </a:pPr>
            <a:r>
              <a:rPr lang="en-US" sz="1800" cap="none" dirty="0"/>
              <a:t>There are many people who earn a living by fishing for crab who may experience a loss of income because of the reduced populations of native crabs.</a:t>
            </a:r>
          </a:p>
          <a:p>
            <a:pPr lvl="1">
              <a:lnSpc>
                <a:spcPct val="110000"/>
              </a:lnSpc>
            </a:pPr>
            <a:r>
              <a:rPr lang="en-US" cap="none" dirty="0"/>
              <a:t>Green crabs eat clams, oysters, and other crabs.</a:t>
            </a:r>
          </a:p>
          <a:p>
            <a:pPr lvl="2"/>
            <a:r>
              <a:rPr lang="en-US" sz="1800" cap="none" dirty="0"/>
              <a:t>There are many shellfish growers who will experience a loss of income because green crabs eat clams and oysters.</a:t>
            </a:r>
          </a:p>
          <a:p>
            <a:pPr marL="914400" lvl="2" indent="0">
              <a:buNone/>
            </a:pPr>
            <a:r>
              <a:rPr lang="en-US" sz="1800" cap="none" dirty="0"/>
              <a:t>•  Crab fishermen may also lose income because of fewer native crabs.</a:t>
            </a:r>
          </a:p>
          <a:p>
            <a:pPr>
              <a:lnSpc>
                <a:spcPct val="110000"/>
              </a:lnSpc>
            </a:pPr>
            <a:r>
              <a:rPr lang="en-US" sz="1800" cap="none" dirty="0"/>
              <a:t>Green crabs do have predators (such as larger native crabs, fish, birds, and otters) but these animals barely make a dent on green crab population, so natural predation is not a practical control method.</a:t>
            </a:r>
          </a:p>
          <a:p>
            <a:pPr marL="914400" lvl="2" indent="0">
              <a:lnSpc>
                <a:spcPct val="110000"/>
              </a:lnSpc>
              <a:buNone/>
            </a:pPr>
            <a:endParaRPr lang="en-US" sz="1800" dirty="0"/>
          </a:p>
        </p:txBody>
      </p:sp>
      <p:pic>
        <p:nvPicPr>
          <p:cNvPr id="6" name="Audio 5">
            <a:hlinkClick r:id="" action="ppaction://media"/>
            <a:extLst>
              <a:ext uri="{FF2B5EF4-FFF2-40B4-BE49-F238E27FC236}">
                <a16:creationId xmlns:a16="http://schemas.microsoft.com/office/drawing/2014/main" id="{C2B4E560-EF68-26D5-92F8-5818F42675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775850829"/>
      </p:ext>
    </p:extLst>
  </p:cSld>
  <p:clrMapOvr>
    <a:masterClrMapping/>
  </p:clrMapOvr>
  <mc:AlternateContent xmlns:mc="http://schemas.openxmlformats.org/markup-compatibility/2006" xmlns:p14="http://schemas.microsoft.com/office/powerpoint/2010/main">
    <mc:Choice Requires="p14">
      <p:transition spd="slow" p14:dur="2000" advTm="42980"/>
    </mc:Choice>
    <mc:Fallback xmlns="">
      <p:transition spd="slow" advTm="42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F146-E40B-38F5-B6EE-62DB2F491C02}"/>
              </a:ext>
            </a:extLst>
          </p:cNvPr>
          <p:cNvSpPr>
            <a:spLocks noGrp="1"/>
          </p:cNvSpPr>
          <p:nvPr>
            <p:ph type="title"/>
          </p:nvPr>
        </p:nvSpPr>
        <p:spPr>
          <a:xfrm>
            <a:off x="913775" y="618517"/>
            <a:ext cx="10364451" cy="1596177"/>
          </a:xfrm>
        </p:spPr>
        <p:txBody>
          <a:bodyPr>
            <a:normAutofit/>
          </a:bodyPr>
          <a:lstStyle/>
          <a:p>
            <a:r>
              <a:rPr lang="en-US"/>
              <a:t>What are our environmental specialists Doing about it?</a:t>
            </a:r>
          </a:p>
        </p:txBody>
      </p:sp>
      <p:sp>
        <p:nvSpPr>
          <p:cNvPr id="3" name="Content Placeholder 2">
            <a:extLst>
              <a:ext uri="{FF2B5EF4-FFF2-40B4-BE49-F238E27FC236}">
                <a16:creationId xmlns:a16="http://schemas.microsoft.com/office/drawing/2014/main" id="{723C55A7-59E5-65BA-D9D2-2627953E2FA4}"/>
              </a:ext>
            </a:extLst>
          </p:cNvPr>
          <p:cNvSpPr>
            <a:spLocks noGrp="1"/>
          </p:cNvSpPr>
          <p:nvPr>
            <p:ph sz="quarter" idx="13"/>
          </p:nvPr>
        </p:nvSpPr>
        <p:spPr>
          <a:xfrm>
            <a:off x="76541" y="2191668"/>
            <a:ext cx="6862672" cy="4047815"/>
          </a:xfrm>
        </p:spPr>
        <p:txBody>
          <a:bodyPr>
            <a:normAutofit lnSpcReduction="10000"/>
          </a:bodyPr>
          <a:lstStyle/>
          <a:p>
            <a:pPr>
              <a:lnSpc>
                <a:spcPct val="110000"/>
              </a:lnSpc>
            </a:pPr>
            <a:r>
              <a:rPr lang="en-US" sz="1700" b="1" cap="none" dirty="0"/>
              <a:t>Tracing DNA</a:t>
            </a:r>
          </a:p>
          <a:p>
            <a:pPr lvl="1">
              <a:lnSpc>
                <a:spcPct val="110000"/>
              </a:lnSpc>
            </a:pPr>
            <a:r>
              <a:rPr lang="en-US" sz="1700" cap="none" dirty="0"/>
              <a:t>Scientists have found a way to detect the presence of green crab in an area by collecting a bottle of water from that area and extracting the DNA from the water. They use this DNA (also known as </a:t>
            </a:r>
            <a:r>
              <a:rPr lang="en-US" sz="1200" cap="none" dirty="0"/>
              <a:t>e</a:t>
            </a:r>
            <a:r>
              <a:rPr lang="en-US" sz="1700" cap="none" dirty="0"/>
              <a:t>DNA) to determine if green crabs have been present recently.</a:t>
            </a:r>
          </a:p>
          <a:p>
            <a:pPr>
              <a:lnSpc>
                <a:spcPct val="110000"/>
              </a:lnSpc>
            </a:pPr>
            <a:r>
              <a:rPr lang="en-US" sz="1700" b="1" cap="none" dirty="0"/>
              <a:t>Trapping</a:t>
            </a:r>
          </a:p>
          <a:p>
            <a:pPr lvl="1">
              <a:lnSpc>
                <a:spcPct val="110000"/>
              </a:lnSpc>
            </a:pPr>
            <a:r>
              <a:rPr lang="en-US" sz="1700" cap="none" dirty="0"/>
              <a:t>The best-known control method for </a:t>
            </a:r>
            <a:br>
              <a:rPr lang="en-US" sz="1700" cap="none" dirty="0"/>
            </a:br>
            <a:r>
              <a:rPr lang="en-US" sz="1700" cap="none" dirty="0"/>
              <a:t>green crabs is to trap them. Scientists </a:t>
            </a:r>
            <a:br>
              <a:rPr lang="en-US" sz="1700" cap="none" dirty="0"/>
            </a:br>
            <a:r>
              <a:rPr lang="en-US" sz="1700" cap="none" dirty="0"/>
              <a:t>can use many different types of traps</a:t>
            </a:r>
            <a:br>
              <a:rPr lang="en-US" sz="1700" cap="none" dirty="0"/>
            </a:br>
            <a:r>
              <a:rPr lang="en-US" sz="1700" cap="none" dirty="0"/>
              <a:t>to capture green crabs.</a:t>
            </a:r>
          </a:p>
          <a:p>
            <a:pPr lvl="1">
              <a:lnSpc>
                <a:spcPct val="110000"/>
              </a:lnSpc>
            </a:pPr>
            <a:r>
              <a:rPr lang="en-US" sz="1700" cap="none" dirty="0"/>
              <a:t>Native crab species are often mistaken</a:t>
            </a:r>
            <a:br>
              <a:rPr lang="en-US" sz="1700" cap="none" dirty="0"/>
            </a:br>
            <a:r>
              <a:rPr lang="en-US" sz="1700" cap="none" dirty="0"/>
              <a:t>as green crabs, so it’s important that</a:t>
            </a:r>
            <a:br>
              <a:rPr lang="en-US" sz="1700" cap="none" dirty="0"/>
            </a:br>
            <a:r>
              <a:rPr lang="en-US" sz="1700" cap="none" dirty="0"/>
              <a:t>trappers are trained in species identification.</a:t>
            </a:r>
          </a:p>
        </p:txBody>
      </p:sp>
      <p:pic>
        <p:nvPicPr>
          <p:cNvPr id="4" name="Picture 3">
            <a:extLst>
              <a:ext uri="{FF2B5EF4-FFF2-40B4-BE49-F238E27FC236}">
                <a16:creationId xmlns:a16="http://schemas.microsoft.com/office/drawing/2014/main" id="{790F274C-D058-41C5-38F8-88869A556D24}"/>
              </a:ext>
            </a:extLst>
          </p:cNvPr>
          <p:cNvPicPr>
            <a:picLocks noChangeAspect="1"/>
          </p:cNvPicPr>
          <p:nvPr/>
        </p:nvPicPr>
        <p:blipFill rotWithShape="1">
          <a:blip r:embed="rId6"/>
          <a:srcRect r="10710" b="-1"/>
          <a:stretch/>
        </p:blipFill>
        <p:spPr>
          <a:xfrm>
            <a:off x="7594653" y="2214694"/>
            <a:ext cx="3494466"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E7440E1A-658F-C982-58AE-5000B8B8C3AF}"/>
              </a:ext>
            </a:extLst>
          </p:cNvPr>
          <p:cNvSpPr txBox="1"/>
          <p:nvPr/>
        </p:nvSpPr>
        <p:spPr>
          <a:xfrm>
            <a:off x="7594653" y="5149918"/>
            <a:ext cx="3494466" cy="646331"/>
          </a:xfrm>
          <a:prstGeom prst="rect">
            <a:avLst/>
          </a:prstGeom>
          <a:noFill/>
        </p:spPr>
        <p:txBody>
          <a:bodyPr wrap="square" rtlCol="0">
            <a:spAutoFit/>
          </a:bodyPr>
          <a:lstStyle/>
          <a:p>
            <a:r>
              <a:rPr lang="en-US" sz="1200"/>
              <a:t>Ryan Kelly, left, and Abigail Keller collect water samples in Drayton Harbor, Washington, in 2020.</a:t>
            </a:r>
            <a:r>
              <a:rPr lang="en-US" sz="1200" i="1"/>
              <a:t>Emily Grason/Washington Sea Grant</a:t>
            </a:r>
            <a:endParaRPr lang="en-US" sz="1200"/>
          </a:p>
        </p:txBody>
      </p:sp>
      <p:sp>
        <p:nvSpPr>
          <p:cNvPr id="12" name="TextBox 11">
            <a:extLst>
              <a:ext uri="{FF2B5EF4-FFF2-40B4-BE49-F238E27FC236}">
                <a16:creationId xmlns:a16="http://schemas.microsoft.com/office/drawing/2014/main" id="{E22C4A2D-43B8-E052-898B-1F9E9B8D8A51}"/>
              </a:ext>
            </a:extLst>
          </p:cNvPr>
          <p:cNvSpPr txBox="1"/>
          <p:nvPr/>
        </p:nvSpPr>
        <p:spPr>
          <a:xfrm>
            <a:off x="9564786" y="6028566"/>
            <a:ext cx="184731" cy="369332"/>
          </a:xfrm>
          <a:prstGeom prst="rect">
            <a:avLst/>
          </a:prstGeom>
          <a:noFill/>
        </p:spPr>
        <p:txBody>
          <a:bodyPr wrap="none" rtlCol="0">
            <a:spAutoFit/>
          </a:bodyPr>
          <a:lstStyle/>
          <a:p>
            <a:endParaRPr lang="en-US"/>
          </a:p>
        </p:txBody>
      </p:sp>
      <p:pic>
        <p:nvPicPr>
          <p:cNvPr id="9" name="Audio 8">
            <a:hlinkClick r:id="" action="ppaction://media"/>
            <a:extLst>
              <a:ext uri="{FF2B5EF4-FFF2-40B4-BE49-F238E27FC236}">
                <a16:creationId xmlns:a16="http://schemas.microsoft.com/office/drawing/2014/main" id="{7C75AD40-8E63-B4EF-39F9-09D11340C5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grpSp>
        <p:nvGrpSpPr>
          <p:cNvPr id="8" name="Group 7">
            <a:extLst>
              <a:ext uri="{FF2B5EF4-FFF2-40B4-BE49-F238E27FC236}">
                <a16:creationId xmlns:a16="http://schemas.microsoft.com/office/drawing/2014/main" id="{6E784718-04B6-7553-918D-4B0DCE96BE17}"/>
              </a:ext>
            </a:extLst>
          </p:cNvPr>
          <p:cNvGrpSpPr/>
          <p:nvPr/>
        </p:nvGrpSpPr>
        <p:grpSpPr>
          <a:xfrm>
            <a:off x="4453247" y="4169082"/>
            <a:ext cx="2971024" cy="1321103"/>
            <a:chOff x="4670219" y="4215576"/>
            <a:chExt cx="2971024" cy="1321103"/>
          </a:xfrm>
        </p:grpSpPr>
        <p:pic>
          <p:nvPicPr>
            <p:cNvPr id="6" name="Picture 5">
              <a:extLst>
                <a:ext uri="{FF2B5EF4-FFF2-40B4-BE49-F238E27FC236}">
                  <a16:creationId xmlns:a16="http://schemas.microsoft.com/office/drawing/2014/main" id="{55446151-145B-2993-9A52-5FEC8D91B943}"/>
                </a:ext>
              </a:extLst>
            </p:cNvPr>
            <p:cNvPicPr>
              <a:picLocks noChangeAspect="1"/>
            </p:cNvPicPr>
            <p:nvPr/>
          </p:nvPicPr>
          <p:blipFill>
            <a:blip r:embed="rId8"/>
            <a:stretch>
              <a:fillRect/>
            </a:stretch>
          </p:blipFill>
          <p:spPr>
            <a:xfrm>
              <a:off x="4818170" y="4215576"/>
              <a:ext cx="2652691" cy="1074882"/>
            </a:xfrm>
            <a:prstGeom prst="rect">
              <a:avLst/>
            </a:prstGeom>
            <a:effectLst>
              <a:glow>
                <a:schemeClr val="accent1"/>
              </a:glow>
            </a:effectLst>
          </p:spPr>
        </p:pic>
        <p:sp>
          <p:nvSpPr>
            <p:cNvPr id="7" name="TextBox 6">
              <a:extLst>
                <a:ext uri="{FF2B5EF4-FFF2-40B4-BE49-F238E27FC236}">
                  <a16:creationId xmlns:a16="http://schemas.microsoft.com/office/drawing/2014/main" id="{DD12098A-B97A-93A6-F28B-77865D518327}"/>
                </a:ext>
              </a:extLst>
            </p:cNvPr>
            <p:cNvSpPr txBox="1"/>
            <p:nvPr/>
          </p:nvSpPr>
          <p:spPr>
            <a:xfrm>
              <a:off x="4670219" y="5290458"/>
              <a:ext cx="2971024" cy="246221"/>
            </a:xfrm>
            <a:prstGeom prst="rect">
              <a:avLst/>
            </a:prstGeom>
            <a:noFill/>
          </p:spPr>
          <p:txBody>
            <a:bodyPr wrap="square">
              <a:spAutoFit/>
            </a:bodyPr>
            <a:lstStyle/>
            <a:p>
              <a:r>
                <a:rPr lang="en-US" sz="1000" dirty="0"/>
                <a:t>https://wsg.washington.edu/crabteam/greencrab/id/</a:t>
              </a:r>
            </a:p>
          </p:txBody>
        </p:sp>
      </p:grpSp>
    </p:spTree>
    <p:custDataLst>
      <p:tags r:id="rId1"/>
    </p:custDataLst>
    <p:extLst>
      <p:ext uri="{BB962C8B-B14F-4D97-AF65-F5344CB8AC3E}">
        <p14:creationId xmlns:p14="http://schemas.microsoft.com/office/powerpoint/2010/main" val="1807642723"/>
      </p:ext>
    </p:extLst>
  </p:cSld>
  <p:clrMapOvr>
    <a:masterClrMapping/>
  </p:clrMapOvr>
  <mc:AlternateContent xmlns:mc="http://schemas.openxmlformats.org/markup-compatibility/2006" xmlns:p14="http://schemas.microsoft.com/office/powerpoint/2010/main">
    <mc:Choice Requires="p14">
      <p:transition spd="slow" p14:dur="2000" advTm="45545"/>
    </mc:Choice>
    <mc:Fallback xmlns="">
      <p:transition spd="slow" advTm="4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p:tgtEl>
                                          <p:spTgt spid="4"/>
                                        </p:tgtEl>
                                        <p:attrNameLst>
                                          <p:attrName>ppt_y</p:attrName>
                                        </p:attrNameLst>
                                      </p:cBhvr>
                                      <p:tavLst>
                                        <p:tav tm="0">
                                          <p:val>
                                            <p:strVal val="#ppt_y+#ppt_h*1.125000"/>
                                          </p:val>
                                        </p:tav>
                                        <p:tav tm="100000">
                                          <p:val>
                                            <p:strVal val="#ppt_y"/>
                                          </p:val>
                                        </p:tav>
                                      </p:tavLst>
                                    </p:anim>
                                    <p:animEffect transition="in" filter="wipe(up)">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p:tgtEl>
                                          <p:spTgt spid="5"/>
                                        </p:tgtEl>
                                        <p:attrNameLst>
                                          <p:attrName>ppt_y</p:attrName>
                                        </p:attrNameLst>
                                      </p:cBhvr>
                                      <p:tavLst>
                                        <p:tav tm="0">
                                          <p:val>
                                            <p:strVal val="#ppt_y+#ppt_h*1.125000"/>
                                          </p:val>
                                        </p:tav>
                                        <p:tav tm="100000">
                                          <p:val>
                                            <p:strVal val="#ppt_y"/>
                                          </p:val>
                                        </p:tav>
                                      </p:tavLst>
                                    </p:anim>
                                    <p:animEffect transition="in" filter="wipe(up)">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99F092-E2EE-45B3-69A5-1B360874A922}"/>
              </a:ext>
            </a:extLst>
          </p:cNvPr>
          <p:cNvPicPr>
            <a:picLocks noGrp="1" noChangeAspect="1"/>
          </p:cNvPicPr>
          <p:nvPr>
            <p:ph sz="quarter" idx="13"/>
          </p:nvPr>
        </p:nvPicPr>
        <p:blipFill>
          <a:blip r:embed="rId5"/>
          <a:stretch>
            <a:fillRect/>
          </a:stretch>
        </p:blipFill>
        <p:spPr>
          <a:xfrm>
            <a:off x="1790532" y="558824"/>
            <a:ext cx="8610935" cy="6653906"/>
          </a:xfrm>
        </p:spPr>
      </p:pic>
      <p:sp>
        <p:nvSpPr>
          <p:cNvPr id="6" name="TextBox 5">
            <a:extLst>
              <a:ext uri="{FF2B5EF4-FFF2-40B4-BE49-F238E27FC236}">
                <a16:creationId xmlns:a16="http://schemas.microsoft.com/office/drawing/2014/main" id="{38450C35-1D72-4FF1-18B1-F264F11F0D90}"/>
              </a:ext>
            </a:extLst>
          </p:cNvPr>
          <p:cNvSpPr txBox="1"/>
          <p:nvPr/>
        </p:nvSpPr>
        <p:spPr>
          <a:xfrm>
            <a:off x="3513221" y="189492"/>
            <a:ext cx="5165557" cy="369332"/>
          </a:xfrm>
          <a:prstGeom prst="rect">
            <a:avLst/>
          </a:prstGeom>
          <a:noFill/>
        </p:spPr>
        <p:txBody>
          <a:bodyPr wrap="square" rtlCol="0">
            <a:spAutoFit/>
          </a:bodyPr>
          <a:lstStyle/>
          <a:p>
            <a:r>
              <a:rPr lang="en-US"/>
              <a:t>Washington Sea Grant’s Trapping Summary for 2021</a:t>
            </a:r>
          </a:p>
        </p:txBody>
      </p:sp>
      <p:pic>
        <p:nvPicPr>
          <p:cNvPr id="10" name="Audio 9">
            <a:hlinkClick r:id="" action="ppaction://media"/>
            <a:extLst>
              <a:ext uri="{FF2B5EF4-FFF2-40B4-BE49-F238E27FC236}">
                <a16:creationId xmlns:a16="http://schemas.microsoft.com/office/drawing/2014/main" id="{7E513423-9D8C-438E-6C7B-1179381C5A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36719719"/>
      </p:ext>
    </p:extLst>
  </p:cSld>
  <p:clrMapOvr>
    <a:masterClrMapping/>
  </p:clrMapOvr>
  <mc:AlternateContent xmlns:mc="http://schemas.openxmlformats.org/markup-compatibility/2006" xmlns:p14="http://schemas.microsoft.com/office/powerpoint/2010/main">
    <mc:Choice Requires="p14">
      <p:transition spd="slow" p14:dur="2000" advTm="19289"/>
    </mc:Choice>
    <mc:Fallback xmlns="">
      <p:transition spd="slow" advTm="1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6.1|5.4|3.1|3.1"/>
</p:tagLst>
</file>

<file path=ppt/tags/tag2.xml><?xml version="1.0" encoding="utf-8"?>
<p:tagLst xmlns:a="http://schemas.openxmlformats.org/drawingml/2006/main" xmlns:r="http://schemas.openxmlformats.org/officeDocument/2006/relationships" xmlns:p="http://schemas.openxmlformats.org/presentationml/2006/main">
  <p:tag name="TIMING" val="|2.5|6.5|3.9|3.4|1.7|1.2|6.9|10.6|10.4"/>
</p:tagLst>
</file>

<file path=ppt/tags/tag3.xml><?xml version="1.0" encoding="utf-8"?>
<p:tagLst xmlns:a="http://schemas.openxmlformats.org/drawingml/2006/main" xmlns:r="http://schemas.openxmlformats.org/officeDocument/2006/relationships" xmlns:p="http://schemas.openxmlformats.org/presentationml/2006/main">
  <p:tag name="TIMING" val="|2.2|0.7|8.9"/>
</p:tagLst>
</file>

<file path=ppt/tags/tag4.xml><?xml version="1.0" encoding="utf-8"?>
<p:tagLst xmlns:a="http://schemas.openxmlformats.org/drawingml/2006/main" xmlns:r="http://schemas.openxmlformats.org/officeDocument/2006/relationships" xmlns:p="http://schemas.openxmlformats.org/presentationml/2006/main">
  <p:tag name="TIMING" val="|1.5|14|17.8"/>
</p:tagLst>
</file>

<file path=ppt/tags/tag5.xml><?xml version="1.0" encoding="utf-8"?>
<p:tagLst xmlns:a="http://schemas.openxmlformats.org/drawingml/2006/main" xmlns:r="http://schemas.openxmlformats.org/officeDocument/2006/relationships" xmlns:p="http://schemas.openxmlformats.org/presentationml/2006/main">
  <p:tag name="TIMING" val="|0.2|29.6"/>
</p:tagLst>
</file>

<file path=ppt/tags/tag6.xml><?xml version="1.0" encoding="utf-8"?>
<p:tagLst xmlns:a="http://schemas.openxmlformats.org/drawingml/2006/main" xmlns:r="http://schemas.openxmlformats.org/officeDocument/2006/relationships" xmlns:p="http://schemas.openxmlformats.org/presentationml/2006/main">
  <p:tag name="TIMING" val="|3.4|16.2|1|5.9|3.8"/>
</p:tagLst>
</file>

<file path=ppt/tags/tag7.xml><?xml version="1.0" encoding="utf-8"?>
<p:tagLst xmlns:a="http://schemas.openxmlformats.org/drawingml/2006/main" xmlns:r="http://schemas.openxmlformats.org/officeDocument/2006/relationships" xmlns:p="http://schemas.openxmlformats.org/presentationml/2006/main">
  <p:tag name="TIMING" val="|3.2|11.7|6"/>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6B1A9E55D56245B650D2153B67D5EB" ma:contentTypeVersion="16" ma:contentTypeDescription="Create a new document." ma:contentTypeScope="" ma:versionID="9a4274c002c3e21fe1dc2f4cbd38ec74">
  <xsd:schema xmlns:xsd="http://www.w3.org/2001/XMLSchema" xmlns:xs="http://www.w3.org/2001/XMLSchema" xmlns:p="http://schemas.microsoft.com/office/2006/metadata/properties" xmlns:ns2="b4615043-0953-40f0-b552-beb50d03437e" xmlns:ns3="c55b3bb5-80c2-477b-9cd7-7ce0abcb6fe5" targetNamespace="http://schemas.microsoft.com/office/2006/metadata/properties" ma:root="true" ma:fieldsID="e691dc91264191bc39dbe4c62555b6a6" ns2:_="" ns3:_="">
    <xsd:import namespace="b4615043-0953-40f0-b552-beb50d03437e"/>
    <xsd:import namespace="c55b3bb5-80c2-477b-9cd7-7ce0abcb6f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15043-0953-40f0-b552-beb50d0343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3c615c-052f-4139-b716-6714c17f8f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5b3bb5-80c2-477b-9cd7-7ce0abcb6fe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b303d496-115a-4d25-b5de-28b41a64acfc}" ma:internalName="TaxCatchAll" ma:showField="CatchAllData" ma:web="c55b3bb5-80c2-477b-9cd7-7ce0abcb6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5b3bb5-80c2-477b-9cd7-7ce0abcb6fe5" xsi:nil="true"/>
    <lcf76f155ced4ddcb4097134ff3c332f xmlns="b4615043-0953-40f0-b552-beb50d0343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7D1D10-664E-4745-A392-89870E2D2625}">
  <ds:schemaRefs>
    <ds:schemaRef ds:uri="b4615043-0953-40f0-b552-beb50d03437e"/>
    <ds:schemaRef ds:uri="c55b3bb5-80c2-477b-9cd7-7ce0abcb6f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80B2A8E-8613-457F-8C84-16B4C1CF0D8E}">
  <ds:schemaRefs>
    <ds:schemaRef ds:uri="http://schemas.microsoft.com/sharepoint/v3/contenttype/forms"/>
  </ds:schemaRefs>
</ds:datastoreItem>
</file>

<file path=customXml/itemProps3.xml><?xml version="1.0" encoding="utf-8"?>
<ds:datastoreItem xmlns:ds="http://schemas.openxmlformats.org/officeDocument/2006/customXml" ds:itemID="{1479A4A0-9E74-4D9A-A06B-61CEC112EFAB}">
  <ds:schemaRefs>
    <ds:schemaRef ds:uri="b4615043-0953-40f0-b552-beb50d03437e"/>
    <ds:schemaRef ds:uri="c55b3bb5-80c2-477b-9cd7-7ce0abcb6fe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{9E2037FD-A9F6-4749-B57E-0B6095C39FFD}tf10001073</Template>
  <TotalTime>0</TotalTime>
  <Words>1128</Words>
  <Application>Microsoft Office PowerPoint</Application>
  <PresentationFormat>Widescreen</PresentationFormat>
  <Paragraphs>83</Paragraphs>
  <Slides>12</Slides>
  <Notes>11</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Tw Cen MT</vt:lpstr>
      <vt:lpstr>Droplet</vt:lpstr>
      <vt:lpstr>European Green CRAB</vt:lpstr>
      <vt:lpstr>Learning Goals:</vt:lpstr>
      <vt:lpstr>PowerPoint Presentation</vt:lpstr>
      <vt:lpstr>European green crab</vt:lpstr>
      <vt:lpstr>Green Crab diet</vt:lpstr>
      <vt:lpstr>What’s the problem?</vt:lpstr>
      <vt:lpstr>What’s the problem? (continued)</vt:lpstr>
      <vt:lpstr>What are our environmental specialists Doing about it?</vt:lpstr>
      <vt:lpstr>PowerPoint Presentation</vt:lpstr>
      <vt:lpstr>What can you do?</vt:lpstr>
      <vt:lpstr>The Washington seagrant’s crab team needs your help!</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European Green CRAB</dc:title>
  <dc:creator>Samantha Morgan</dc:creator>
  <cp:lastModifiedBy>Denise Buck</cp:lastModifiedBy>
  <cp:revision>5</cp:revision>
  <dcterms:created xsi:type="dcterms:W3CDTF">2022-07-06T21:01:15Z</dcterms:created>
  <dcterms:modified xsi:type="dcterms:W3CDTF">2023-04-20T23:11:47Z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0x010100E96B1A9E55D56245B650D2153B67D5EB</vt:lpwstr>
  </property>
  <property fmtid="{D5CDD505-2E9C-101B-9397-08002B2CF9AE}" pid="3" name="MediaServiceImageTags">
    <vt:lpwstr/>
  </property>
</Properties>
</file>