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5"/>
  </p:notesMasterIdLst>
  <p:sldIdLst>
    <p:sldId id="257" r:id="rId2"/>
    <p:sldId id="754" r:id="rId3"/>
    <p:sldId id="852" r:id="rId4"/>
    <p:sldId id="762" r:id="rId5"/>
    <p:sldId id="761" r:id="rId6"/>
    <p:sldId id="764" r:id="rId7"/>
    <p:sldId id="785" r:id="rId8"/>
    <p:sldId id="260" r:id="rId9"/>
    <p:sldId id="282" r:id="rId10"/>
    <p:sldId id="850" r:id="rId11"/>
    <p:sldId id="857" r:id="rId12"/>
    <p:sldId id="854" r:id="rId13"/>
    <p:sldId id="758" r:id="rId14"/>
    <p:sldId id="292" r:id="rId15"/>
    <p:sldId id="844" r:id="rId16"/>
    <p:sldId id="858" r:id="rId17"/>
    <p:sldId id="859" r:id="rId18"/>
    <p:sldId id="755" r:id="rId19"/>
    <p:sldId id="865" r:id="rId20"/>
    <p:sldId id="860" r:id="rId21"/>
    <p:sldId id="760" r:id="rId22"/>
    <p:sldId id="391" r:id="rId23"/>
    <p:sldId id="263" r:id="rId24"/>
    <p:sldId id="288" r:id="rId25"/>
    <p:sldId id="863" r:id="rId26"/>
    <p:sldId id="864" r:id="rId27"/>
    <p:sldId id="393" r:id="rId28"/>
    <p:sldId id="856" r:id="rId29"/>
    <p:sldId id="284" r:id="rId30"/>
    <p:sldId id="861" r:id="rId31"/>
    <p:sldId id="294" r:id="rId32"/>
    <p:sldId id="404" r:id="rId33"/>
    <p:sldId id="75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16B78"/>
    <a:srgbClr val="DE763F"/>
    <a:srgbClr val="EBE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8"/>
    <p:restoredTop sz="77834" autoAdjust="0"/>
  </p:normalViewPr>
  <p:slideViewPr>
    <p:cSldViewPr snapToGrid="0" snapToObjects="1">
      <p:cViewPr varScale="1">
        <p:scale>
          <a:sx n="49" d="100"/>
          <a:sy n="49" d="100"/>
        </p:scale>
        <p:origin x="972"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527AF-64D6-4FF2-9C33-529E26DB407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8B97DA6B-E39E-4867-95CE-CA36C8F5CDBD}">
      <dgm:prSet phldrT="[Text]" custT="1"/>
      <dgm:spPr>
        <a:solidFill>
          <a:srgbClr val="DE763F"/>
        </a:solidFill>
      </dgm:spPr>
      <dgm:t>
        <a:bodyPr/>
        <a:lstStyle/>
        <a:p>
          <a:pPr>
            <a:lnSpc>
              <a:spcPct val="100000"/>
            </a:lnSpc>
          </a:pPr>
          <a:r>
            <a:rPr lang="en-US" sz="2600" b="0" i="0" dirty="0">
              <a:latin typeface="Gotham Medium" pitchFamily="2" charset="0"/>
              <a:cs typeface="Gotham Medium" pitchFamily="2" charset="0"/>
            </a:rPr>
            <a:t>EXPLORE TEAM ROLES</a:t>
          </a:r>
        </a:p>
      </dgm:t>
    </dgm:pt>
    <dgm:pt modelId="{4A8EF029-7719-4A81-A60E-35DC27B8907D}" type="parTrans" cxnId="{E294BF3A-A2A0-4CEF-9A42-0D13BF4B7B11}">
      <dgm:prSet/>
      <dgm:spPr/>
      <dgm:t>
        <a:bodyPr/>
        <a:lstStyle/>
        <a:p>
          <a:endParaRPr lang="en-US"/>
        </a:p>
      </dgm:t>
    </dgm:pt>
    <dgm:pt modelId="{239A6811-7E9F-492F-957A-14414C550B3D}" type="sibTrans" cxnId="{E294BF3A-A2A0-4CEF-9A42-0D13BF4B7B11}">
      <dgm:prSet/>
      <dgm:spPr/>
      <dgm:t>
        <a:bodyPr/>
        <a:lstStyle/>
        <a:p>
          <a:endParaRPr lang="en-US"/>
        </a:p>
      </dgm:t>
    </dgm:pt>
    <dgm:pt modelId="{99B60F54-A530-4B1C-B096-A8F7541F0533}">
      <dgm:prSet phldrT="[Text]" custT="1"/>
      <dgm:spPr>
        <a:solidFill>
          <a:srgbClr val="DE763F"/>
        </a:solidFill>
      </dgm:spPr>
      <dgm:t>
        <a:bodyPr/>
        <a:lstStyle/>
        <a:p>
          <a:r>
            <a:rPr lang="en-US" sz="1800" b="0" i="0" dirty="0">
              <a:latin typeface="Gotham Medium" pitchFamily="2" charset="0"/>
              <a:cs typeface="Gotham Medium" pitchFamily="2" charset="0"/>
            </a:rPr>
            <a:t>Chief Scientist </a:t>
          </a:r>
          <a:r>
            <a:rPr lang="en-US" sz="1600" b="0" i="0" dirty="0">
              <a:latin typeface="Gotham Medium" pitchFamily="2" charset="0"/>
              <a:cs typeface="Gotham Medium" pitchFamily="2" charset="0"/>
            </a:rPr>
            <a:t> Research</a:t>
          </a:r>
        </a:p>
        <a:p>
          <a:r>
            <a:rPr lang="en-US" sz="1600" b="0" i="0" dirty="0">
              <a:latin typeface="Gotham Light" pitchFamily="2" charset="77"/>
            </a:rPr>
            <a:t>Manager/team</a:t>
          </a:r>
        </a:p>
        <a:p>
          <a:r>
            <a:rPr lang="en-US" sz="1600" b="0" i="0" dirty="0">
              <a:latin typeface="Gotham Light" pitchFamily="2" charset="77"/>
            </a:rPr>
            <a:t>Manager/</a:t>
          </a:r>
        </a:p>
        <a:p>
          <a:r>
            <a:rPr lang="en-US" sz="1600" b="0" i="0" dirty="0">
              <a:latin typeface="Gotham Light" pitchFamily="2" charset="77"/>
            </a:rPr>
            <a:t>encourager</a:t>
          </a:r>
        </a:p>
      </dgm:t>
    </dgm:pt>
    <dgm:pt modelId="{95F9290E-1BB7-487C-A3B5-5A3C8999BA5A}" type="parTrans" cxnId="{F0C80032-D7E1-404F-B56A-087030B371FE}">
      <dgm:prSet/>
      <dgm:spPr/>
      <dgm:t>
        <a:bodyPr/>
        <a:lstStyle/>
        <a:p>
          <a:endParaRPr lang="en-US"/>
        </a:p>
      </dgm:t>
    </dgm:pt>
    <dgm:pt modelId="{02C3A771-7253-4AE1-A06D-113AF41D128D}" type="sibTrans" cxnId="{F0C80032-D7E1-404F-B56A-087030B371FE}">
      <dgm:prSet/>
      <dgm:spPr/>
      <dgm:t>
        <a:bodyPr/>
        <a:lstStyle/>
        <a:p>
          <a:endParaRPr lang="en-US"/>
        </a:p>
      </dgm:t>
    </dgm:pt>
    <dgm:pt modelId="{A2E510D4-96ED-484E-8981-C367A05C07D0}">
      <dgm:prSet phldrT="[Text]" custT="1"/>
      <dgm:spPr>
        <a:solidFill>
          <a:srgbClr val="DE763F"/>
        </a:solidFill>
      </dgm:spPr>
      <dgm:t>
        <a:bodyPr/>
        <a:lstStyle/>
        <a:p>
          <a:r>
            <a:rPr lang="en-US" sz="1800" b="0" i="0" dirty="0">
              <a:latin typeface="Gotham Medium" pitchFamily="2" charset="0"/>
              <a:cs typeface="Gotham Medium" pitchFamily="2" charset="0"/>
            </a:rPr>
            <a:t>Research Associate</a:t>
          </a:r>
        </a:p>
        <a:p>
          <a:r>
            <a:rPr lang="en-US" sz="1600" b="0" i="0" dirty="0">
              <a:latin typeface="Gotham Light" pitchFamily="2" charset="77"/>
            </a:rPr>
            <a:t>Recorder/Experiment design</a:t>
          </a:r>
        </a:p>
        <a:p>
          <a:r>
            <a:rPr lang="en-US" sz="1600" b="0" i="0" dirty="0">
              <a:latin typeface="Gotham Light" pitchFamily="2" charset="77"/>
            </a:rPr>
            <a:t>Manager/data manager</a:t>
          </a:r>
        </a:p>
      </dgm:t>
    </dgm:pt>
    <dgm:pt modelId="{F413CAD5-FD1E-4282-BCE3-800FE3F597AF}" type="parTrans" cxnId="{94927ED7-01B0-454B-8CC6-4585EB91B3A2}">
      <dgm:prSet/>
      <dgm:spPr/>
      <dgm:t>
        <a:bodyPr/>
        <a:lstStyle/>
        <a:p>
          <a:endParaRPr lang="en-US"/>
        </a:p>
      </dgm:t>
    </dgm:pt>
    <dgm:pt modelId="{D54E274E-D253-4C2E-9A34-3F232D0EC33F}" type="sibTrans" cxnId="{94927ED7-01B0-454B-8CC6-4585EB91B3A2}">
      <dgm:prSet/>
      <dgm:spPr/>
      <dgm:t>
        <a:bodyPr/>
        <a:lstStyle/>
        <a:p>
          <a:endParaRPr lang="en-US"/>
        </a:p>
      </dgm:t>
    </dgm:pt>
    <dgm:pt modelId="{5799AE56-8355-476E-9579-17E935970B07}">
      <dgm:prSet phldrT="[Text]" custT="1"/>
      <dgm:spPr>
        <a:solidFill>
          <a:srgbClr val="DE763F"/>
        </a:solidFill>
      </dgm:spPr>
      <dgm:t>
        <a:bodyPr/>
        <a:lstStyle/>
        <a:p>
          <a:r>
            <a:rPr lang="en-US" sz="1800" b="0" i="0" dirty="0">
              <a:latin typeface="Gotham Medium" pitchFamily="2" charset="0"/>
              <a:cs typeface="Gotham Medium" pitchFamily="2" charset="0"/>
            </a:rPr>
            <a:t>Field and Lab Technician</a:t>
          </a:r>
        </a:p>
        <a:p>
          <a:r>
            <a:rPr lang="en-US" sz="1600" b="0" i="0" dirty="0">
              <a:latin typeface="Gotham Light" pitchFamily="2" charset="77"/>
              <a:cs typeface="Gotham Medium" pitchFamily="2" charset="0"/>
            </a:rPr>
            <a:t>Materials manager/ station organizer/ Infographic artist</a:t>
          </a:r>
        </a:p>
      </dgm:t>
    </dgm:pt>
    <dgm:pt modelId="{F6ADFBCD-3FC3-4A47-9A7C-1FF4B6117994}" type="parTrans" cxnId="{9D8629E7-B210-440B-93C6-CA97A93BC386}">
      <dgm:prSet/>
      <dgm:spPr/>
      <dgm:t>
        <a:bodyPr/>
        <a:lstStyle/>
        <a:p>
          <a:endParaRPr lang="en-US"/>
        </a:p>
      </dgm:t>
    </dgm:pt>
    <dgm:pt modelId="{97CC48CF-F4B2-45E6-A2C5-CE300A6BADE5}" type="sibTrans" cxnId="{9D8629E7-B210-440B-93C6-CA97A93BC386}">
      <dgm:prSet/>
      <dgm:spPr/>
      <dgm:t>
        <a:bodyPr/>
        <a:lstStyle/>
        <a:p>
          <a:endParaRPr lang="en-US"/>
        </a:p>
      </dgm:t>
    </dgm:pt>
    <dgm:pt modelId="{B44C3904-6E73-49C9-B5FB-40396E38BEC3}">
      <dgm:prSet phldrT="[Text]" custT="1"/>
      <dgm:spPr>
        <a:solidFill>
          <a:srgbClr val="DE763F"/>
        </a:solidFill>
      </dgm:spPr>
      <dgm:t>
        <a:bodyPr/>
        <a:lstStyle/>
        <a:p>
          <a:r>
            <a:rPr lang="en-US" sz="1800" b="0" i="0" dirty="0">
              <a:latin typeface="Gotham Medium" pitchFamily="2" charset="0"/>
              <a:cs typeface="Gotham Medium" pitchFamily="2" charset="0"/>
            </a:rPr>
            <a:t>Cultural Historian</a:t>
          </a:r>
        </a:p>
        <a:p>
          <a:r>
            <a:rPr lang="en-US" sz="1600" b="0" i="0" dirty="0">
              <a:latin typeface="Gotham Light" pitchFamily="2" charset="77"/>
            </a:rPr>
            <a:t>Traditional</a:t>
          </a:r>
        </a:p>
        <a:p>
          <a:r>
            <a:rPr lang="en-US" sz="1600" b="0" i="0" dirty="0">
              <a:latin typeface="Gotham Light" pitchFamily="2" charset="77"/>
            </a:rPr>
            <a:t>Knowledge sharer</a:t>
          </a:r>
        </a:p>
      </dgm:t>
    </dgm:pt>
    <dgm:pt modelId="{A6D105D2-F10D-4822-A951-4C81F45A7BF9}" type="parTrans" cxnId="{4796EFAD-0530-4493-8971-7C3CD5917686}">
      <dgm:prSet/>
      <dgm:spPr/>
      <dgm:t>
        <a:bodyPr/>
        <a:lstStyle/>
        <a:p>
          <a:endParaRPr lang="en-US"/>
        </a:p>
      </dgm:t>
    </dgm:pt>
    <dgm:pt modelId="{4078C207-245B-4A60-ABB0-4FBD1FE8BFAA}" type="sibTrans" cxnId="{4796EFAD-0530-4493-8971-7C3CD5917686}">
      <dgm:prSet/>
      <dgm:spPr/>
      <dgm:t>
        <a:bodyPr/>
        <a:lstStyle/>
        <a:p>
          <a:endParaRPr lang="en-US"/>
        </a:p>
      </dgm:t>
    </dgm:pt>
    <dgm:pt modelId="{154DF615-345B-49AC-BA68-740067C13F5B}">
      <dgm:prSet phldrT="[Text]" custT="1"/>
      <dgm:spPr>
        <a:solidFill>
          <a:srgbClr val="DE763F"/>
        </a:solidFill>
      </dgm:spPr>
      <dgm:t>
        <a:bodyPr/>
        <a:lstStyle/>
        <a:p>
          <a:r>
            <a:rPr lang="en-US" sz="1700" b="0" i="0" dirty="0">
              <a:latin typeface="Gotham Medium" pitchFamily="2" charset="0"/>
              <a:cs typeface="Gotham Medium" pitchFamily="2" charset="0"/>
            </a:rPr>
            <a:t>Science Communicator</a:t>
          </a:r>
        </a:p>
        <a:p>
          <a:r>
            <a:rPr lang="en-US" sz="1600" b="0" i="0" dirty="0">
              <a:latin typeface="Gotham Light" pitchFamily="2" charset="77"/>
            </a:rPr>
            <a:t>Reporter/ presentation manager</a:t>
          </a:r>
        </a:p>
      </dgm:t>
    </dgm:pt>
    <dgm:pt modelId="{A2279341-AAE9-49E7-95C4-88009A4CB790}" type="parTrans" cxnId="{4D62F4B1-94AA-4A0E-9665-C49494551C14}">
      <dgm:prSet/>
      <dgm:spPr/>
      <dgm:t>
        <a:bodyPr/>
        <a:lstStyle/>
        <a:p>
          <a:endParaRPr lang="en-US"/>
        </a:p>
      </dgm:t>
    </dgm:pt>
    <dgm:pt modelId="{A09BA49B-D2E6-4CE3-8DCC-49FBC40B89DB}" type="sibTrans" cxnId="{4D62F4B1-94AA-4A0E-9665-C49494551C14}">
      <dgm:prSet/>
      <dgm:spPr/>
      <dgm:t>
        <a:bodyPr/>
        <a:lstStyle/>
        <a:p>
          <a:endParaRPr lang="en-US"/>
        </a:p>
      </dgm:t>
    </dgm:pt>
    <dgm:pt modelId="{714CF090-3F55-4FAA-B62A-C41B15AAE198}">
      <dgm:prSet phldrT="[Text]"/>
      <dgm:spPr>
        <a:solidFill>
          <a:srgbClr val="016B78"/>
        </a:solidFill>
      </dgm:spPr>
      <dgm:t>
        <a:bodyPr/>
        <a:lstStyle/>
        <a:p>
          <a:endParaRPr lang="en-US" dirty="0"/>
        </a:p>
      </dgm:t>
    </dgm:pt>
    <dgm:pt modelId="{97355FBB-49EB-42B8-9C88-9CFC145E6D1F}" type="sibTrans" cxnId="{10E0394A-A898-4B80-83EA-C003D3090715}">
      <dgm:prSet/>
      <dgm:spPr/>
      <dgm:t>
        <a:bodyPr/>
        <a:lstStyle/>
        <a:p>
          <a:endParaRPr lang="en-US"/>
        </a:p>
      </dgm:t>
    </dgm:pt>
    <dgm:pt modelId="{311FF1E0-0470-4780-9490-CD91FDA7C331}" type="parTrans" cxnId="{10E0394A-A898-4B80-83EA-C003D3090715}">
      <dgm:prSet/>
      <dgm:spPr/>
      <dgm:t>
        <a:bodyPr/>
        <a:lstStyle/>
        <a:p>
          <a:endParaRPr lang="en-US"/>
        </a:p>
      </dgm:t>
    </dgm:pt>
    <dgm:pt modelId="{F0523DCB-29EF-4045-AE14-20571612DD3E}" type="pres">
      <dgm:prSet presAssocID="{373527AF-64D6-4FF2-9C33-529E26DB4070}" presName="Name0" presStyleCnt="0">
        <dgm:presLayoutVars>
          <dgm:chMax val="1"/>
          <dgm:chPref val="1"/>
          <dgm:dir/>
          <dgm:animOne val="branch"/>
          <dgm:animLvl val="lvl"/>
        </dgm:presLayoutVars>
      </dgm:prSet>
      <dgm:spPr/>
    </dgm:pt>
    <dgm:pt modelId="{8091345F-4901-4C53-91FB-27BB8D4A95D2}" type="pres">
      <dgm:prSet presAssocID="{714CF090-3F55-4FAA-B62A-C41B15AAE198}" presName="Parent" presStyleLbl="node0" presStyleIdx="0" presStyleCnt="1">
        <dgm:presLayoutVars>
          <dgm:chMax val="6"/>
          <dgm:chPref val="6"/>
        </dgm:presLayoutVars>
      </dgm:prSet>
      <dgm:spPr/>
    </dgm:pt>
    <dgm:pt modelId="{6697176F-7763-4743-89EF-264F1AAFCD20}" type="pres">
      <dgm:prSet presAssocID="{8B97DA6B-E39E-4867-95CE-CA36C8F5CDBD}" presName="Accent1" presStyleCnt="0"/>
      <dgm:spPr/>
    </dgm:pt>
    <dgm:pt modelId="{66EBCFBD-9A7B-4CDB-82EE-35BD58F219B9}" type="pres">
      <dgm:prSet presAssocID="{8B97DA6B-E39E-4867-95CE-CA36C8F5CDBD}" presName="Accent" presStyleLbl="bgShp" presStyleIdx="0" presStyleCnt="6"/>
      <dgm:spPr/>
    </dgm:pt>
    <dgm:pt modelId="{B9F04CAC-759D-4FB0-8D08-4AF22BB26E14}" type="pres">
      <dgm:prSet presAssocID="{8B97DA6B-E39E-4867-95CE-CA36C8F5CDBD}" presName="Child1" presStyleLbl="node1" presStyleIdx="0" presStyleCnt="6" custScaleX="113923" custScaleY="108449" custLinFactNeighborX="2169" custLinFactNeighborY="2240">
        <dgm:presLayoutVars>
          <dgm:chMax val="0"/>
          <dgm:chPref val="0"/>
          <dgm:bulletEnabled val="1"/>
        </dgm:presLayoutVars>
      </dgm:prSet>
      <dgm:spPr/>
    </dgm:pt>
    <dgm:pt modelId="{17B01275-D274-4467-B2D2-A5B69B0099EA}" type="pres">
      <dgm:prSet presAssocID="{99B60F54-A530-4B1C-B096-A8F7541F0533}" presName="Accent2" presStyleCnt="0"/>
      <dgm:spPr/>
    </dgm:pt>
    <dgm:pt modelId="{0BB2B516-C457-487F-B930-FEE4E89930A3}" type="pres">
      <dgm:prSet presAssocID="{99B60F54-A530-4B1C-B096-A8F7541F0533}" presName="Accent" presStyleLbl="bgShp" presStyleIdx="1" presStyleCnt="6"/>
      <dgm:spPr/>
    </dgm:pt>
    <dgm:pt modelId="{B7E15310-E944-4229-A17C-A9800A1522C9}" type="pres">
      <dgm:prSet presAssocID="{99B60F54-A530-4B1C-B096-A8F7541F0533}" presName="Child2" presStyleLbl="node1" presStyleIdx="1" presStyleCnt="6" custScaleX="112386" custScaleY="118451">
        <dgm:presLayoutVars>
          <dgm:chMax val="0"/>
          <dgm:chPref val="0"/>
          <dgm:bulletEnabled val="1"/>
        </dgm:presLayoutVars>
      </dgm:prSet>
      <dgm:spPr/>
    </dgm:pt>
    <dgm:pt modelId="{D537EC3D-1594-4BAB-A308-E3C731797667}" type="pres">
      <dgm:prSet presAssocID="{A2E510D4-96ED-484E-8981-C367A05C07D0}" presName="Accent3" presStyleCnt="0"/>
      <dgm:spPr/>
    </dgm:pt>
    <dgm:pt modelId="{5C20F796-96E0-4C1D-80BD-32F3C1D8BA62}" type="pres">
      <dgm:prSet presAssocID="{A2E510D4-96ED-484E-8981-C367A05C07D0}" presName="Accent" presStyleLbl="bgShp" presStyleIdx="2" presStyleCnt="6"/>
      <dgm:spPr/>
    </dgm:pt>
    <dgm:pt modelId="{A352E3A4-1561-4923-B05C-8395D0C8D8DD}" type="pres">
      <dgm:prSet presAssocID="{A2E510D4-96ED-484E-8981-C367A05C07D0}" presName="Child3" presStyleLbl="node1" presStyleIdx="2" presStyleCnt="6" custScaleX="111420" custScaleY="115747">
        <dgm:presLayoutVars>
          <dgm:chMax val="0"/>
          <dgm:chPref val="0"/>
          <dgm:bulletEnabled val="1"/>
        </dgm:presLayoutVars>
      </dgm:prSet>
      <dgm:spPr/>
    </dgm:pt>
    <dgm:pt modelId="{9E8915E6-9E79-4D16-B516-156FE99EC6EB}" type="pres">
      <dgm:prSet presAssocID="{5799AE56-8355-476E-9579-17E935970B07}" presName="Accent4" presStyleCnt="0"/>
      <dgm:spPr/>
    </dgm:pt>
    <dgm:pt modelId="{E64E6AA9-9780-4430-95EF-5B811334A103}" type="pres">
      <dgm:prSet presAssocID="{5799AE56-8355-476E-9579-17E935970B07}" presName="Accent" presStyleLbl="bgShp" presStyleIdx="3" presStyleCnt="6"/>
      <dgm:spPr/>
    </dgm:pt>
    <dgm:pt modelId="{9197ECF7-59F4-47C5-A7D2-4505D91D9B52}" type="pres">
      <dgm:prSet presAssocID="{5799AE56-8355-476E-9579-17E935970B07}" presName="Child4" presStyleLbl="node1" presStyleIdx="3" presStyleCnt="6" custScaleX="113492" custScaleY="111768">
        <dgm:presLayoutVars>
          <dgm:chMax val="0"/>
          <dgm:chPref val="0"/>
          <dgm:bulletEnabled val="1"/>
        </dgm:presLayoutVars>
      </dgm:prSet>
      <dgm:spPr/>
    </dgm:pt>
    <dgm:pt modelId="{3894D42F-3967-4B6A-A224-BFBC9F0507A9}" type="pres">
      <dgm:prSet presAssocID="{B44C3904-6E73-49C9-B5FB-40396E38BEC3}" presName="Accent5" presStyleCnt="0"/>
      <dgm:spPr/>
    </dgm:pt>
    <dgm:pt modelId="{D1B3FA12-FE22-45BC-B777-B0F6B49CBFAB}" type="pres">
      <dgm:prSet presAssocID="{B44C3904-6E73-49C9-B5FB-40396E38BEC3}" presName="Accent" presStyleLbl="bgShp" presStyleIdx="4" presStyleCnt="6"/>
      <dgm:spPr/>
    </dgm:pt>
    <dgm:pt modelId="{6941B029-AC76-4A63-AAE2-AB483BAD3600}" type="pres">
      <dgm:prSet presAssocID="{B44C3904-6E73-49C9-B5FB-40396E38BEC3}" presName="Child5" presStyleLbl="node1" presStyleIdx="4" presStyleCnt="6" custScaleX="112810" custScaleY="121398" custLinFactNeighborY="2813">
        <dgm:presLayoutVars>
          <dgm:chMax val="0"/>
          <dgm:chPref val="0"/>
          <dgm:bulletEnabled val="1"/>
        </dgm:presLayoutVars>
      </dgm:prSet>
      <dgm:spPr/>
    </dgm:pt>
    <dgm:pt modelId="{0880FEF9-8D1B-42E3-98C5-E09B3B5BCECD}" type="pres">
      <dgm:prSet presAssocID="{154DF615-345B-49AC-BA68-740067C13F5B}" presName="Accent6" presStyleCnt="0"/>
      <dgm:spPr/>
    </dgm:pt>
    <dgm:pt modelId="{441E7DCD-1884-4922-BB24-4B5FC70E87DC}" type="pres">
      <dgm:prSet presAssocID="{154DF615-345B-49AC-BA68-740067C13F5B}" presName="Accent" presStyleLbl="bgShp" presStyleIdx="5" presStyleCnt="6"/>
      <dgm:spPr/>
    </dgm:pt>
    <dgm:pt modelId="{D98B9A5C-E5CA-4D94-ADBA-C0FB0B258C7D}" type="pres">
      <dgm:prSet presAssocID="{154DF615-345B-49AC-BA68-740067C13F5B}" presName="Child6" presStyleLbl="node1" presStyleIdx="5" presStyleCnt="6" custScaleX="113707" custScaleY="118313" custLinFactNeighborX="388" custLinFactNeighborY="-3457">
        <dgm:presLayoutVars>
          <dgm:chMax val="0"/>
          <dgm:chPref val="0"/>
          <dgm:bulletEnabled val="1"/>
        </dgm:presLayoutVars>
      </dgm:prSet>
      <dgm:spPr/>
    </dgm:pt>
  </dgm:ptLst>
  <dgm:cxnLst>
    <dgm:cxn modelId="{42785317-9D85-441B-9AF0-C8E97F5D302E}" type="presOf" srcId="{99B60F54-A530-4B1C-B096-A8F7541F0533}" destId="{B7E15310-E944-4229-A17C-A9800A1522C9}" srcOrd="0" destOrd="0" presId="urn:microsoft.com/office/officeart/2011/layout/HexagonRadial"/>
    <dgm:cxn modelId="{F0C80032-D7E1-404F-B56A-087030B371FE}" srcId="{714CF090-3F55-4FAA-B62A-C41B15AAE198}" destId="{99B60F54-A530-4B1C-B096-A8F7541F0533}" srcOrd="1" destOrd="0" parTransId="{95F9290E-1BB7-487C-A3B5-5A3C8999BA5A}" sibTransId="{02C3A771-7253-4AE1-A06D-113AF41D128D}"/>
    <dgm:cxn modelId="{E294BF3A-A2A0-4CEF-9A42-0D13BF4B7B11}" srcId="{714CF090-3F55-4FAA-B62A-C41B15AAE198}" destId="{8B97DA6B-E39E-4867-95CE-CA36C8F5CDBD}" srcOrd="0" destOrd="0" parTransId="{4A8EF029-7719-4A81-A60E-35DC27B8907D}" sibTransId="{239A6811-7E9F-492F-957A-14414C550B3D}"/>
    <dgm:cxn modelId="{999C6169-C3DC-4590-B6DD-569991BEB347}" type="presOf" srcId="{5799AE56-8355-476E-9579-17E935970B07}" destId="{9197ECF7-59F4-47C5-A7D2-4505D91D9B52}" srcOrd="0" destOrd="0" presId="urn:microsoft.com/office/officeart/2011/layout/HexagonRadial"/>
    <dgm:cxn modelId="{10E0394A-A898-4B80-83EA-C003D3090715}" srcId="{373527AF-64D6-4FF2-9C33-529E26DB4070}" destId="{714CF090-3F55-4FAA-B62A-C41B15AAE198}" srcOrd="0" destOrd="0" parTransId="{311FF1E0-0470-4780-9490-CD91FDA7C331}" sibTransId="{97355FBB-49EB-42B8-9C88-9CFC145E6D1F}"/>
    <dgm:cxn modelId="{49670653-2DA5-43F5-B284-CE012F693288}" type="presOf" srcId="{154DF615-345B-49AC-BA68-740067C13F5B}" destId="{D98B9A5C-E5CA-4D94-ADBA-C0FB0B258C7D}" srcOrd="0" destOrd="0" presId="urn:microsoft.com/office/officeart/2011/layout/HexagonRadial"/>
    <dgm:cxn modelId="{DE02E478-E486-4932-9EBE-B98623D58A5F}" type="presOf" srcId="{8B97DA6B-E39E-4867-95CE-CA36C8F5CDBD}" destId="{B9F04CAC-759D-4FB0-8D08-4AF22BB26E14}" srcOrd="0" destOrd="0" presId="urn:microsoft.com/office/officeart/2011/layout/HexagonRadial"/>
    <dgm:cxn modelId="{D4A226A1-7808-407F-8535-F88E0432541C}" type="presOf" srcId="{714CF090-3F55-4FAA-B62A-C41B15AAE198}" destId="{8091345F-4901-4C53-91FB-27BB8D4A95D2}" srcOrd="0" destOrd="0" presId="urn:microsoft.com/office/officeart/2011/layout/HexagonRadial"/>
    <dgm:cxn modelId="{4796EFAD-0530-4493-8971-7C3CD5917686}" srcId="{714CF090-3F55-4FAA-B62A-C41B15AAE198}" destId="{B44C3904-6E73-49C9-B5FB-40396E38BEC3}" srcOrd="4" destOrd="0" parTransId="{A6D105D2-F10D-4822-A951-4C81F45A7BF9}" sibTransId="{4078C207-245B-4A60-ABB0-4FBD1FE8BFAA}"/>
    <dgm:cxn modelId="{4D62F4B1-94AA-4A0E-9665-C49494551C14}" srcId="{714CF090-3F55-4FAA-B62A-C41B15AAE198}" destId="{154DF615-345B-49AC-BA68-740067C13F5B}" srcOrd="5" destOrd="0" parTransId="{A2279341-AAE9-49E7-95C4-88009A4CB790}" sibTransId="{A09BA49B-D2E6-4CE3-8DCC-49FBC40B89DB}"/>
    <dgm:cxn modelId="{89003AC7-4594-4AE5-829A-A935939C8F14}" type="presOf" srcId="{373527AF-64D6-4FF2-9C33-529E26DB4070}" destId="{F0523DCB-29EF-4045-AE14-20571612DD3E}" srcOrd="0" destOrd="0" presId="urn:microsoft.com/office/officeart/2011/layout/HexagonRadial"/>
    <dgm:cxn modelId="{94927ED7-01B0-454B-8CC6-4585EB91B3A2}" srcId="{714CF090-3F55-4FAA-B62A-C41B15AAE198}" destId="{A2E510D4-96ED-484E-8981-C367A05C07D0}" srcOrd="2" destOrd="0" parTransId="{F413CAD5-FD1E-4282-BCE3-800FE3F597AF}" sibTransId="{D54E274E-D253-4C2E-9A34-3F232D0EC33F}"/>
    <dgm:cxn modelId="{EF0E4CE4-F14A-4922-96A3-E5FDA9F3A531}" type="presOf" srcId="{A2E510D4-96ED-484E-8981-C367A05C07D0}" destId="{A352E3A4-1561-4923-B05C-8395D0C8D8DD}" srcOrd="0" destOrd="0" presId="urn:microsoft.com/office/officeart/2011/layout/HexagonRadial"/>
    <dgm:cxn modelId="{9D8629E7-B210-440B-93C6-CA97A93BC386}" srcId="{714CF090-3F55-4FAA-B62A-C41B15AAE198}" destId="{5799AE56-8355-476E-9579-17E935970B07}" srcOrd="3" destOrd="0" parTransId="{F6ADFBCD-3FC3-4A47-9A7C-1FF4B6117994}" sibTransId="{97CC48CF-F4B2-45E6-A2C5-CE300A6BADE5}"/>
    <dgm:cxn modelId="{D768C0F0-43EF-44B4-8538-EFBEF9DAC08B}" type="presOf" srcId="{B44C3904-6E73-49C9-B5FB-40396E38BEC3}" destId="{6941B029-AC76-4A63-AAE2-AB483BAD3600}" srcOrd="0" destOrd="0" presId="urn:microsoft.com/office/officeart/2011/layout/HexagonRadial"/>
    <dgm:cxn modelId="{F3A92384-706C-42D6-929D-F7D14D165A59}" type="presParOf" srcId="{F0523DCB-29EF-4045-AE14-20571612DD3E}" destId="{8091345F-4901-4C53-91FB-27BB8D4A95D2}" srcOrd="0" destOrd="0" presId="urn:microsoft.com/office/officeart/2011/layout/HexagonRadial"/>
    <dgm:cxn modelId="{14EB0B4F-0C96-4059-929B-EDC8B021B98F}" type="presParOf" srcId="{F0523DCB-29EF-4045-AE14-20571612DD3E}" destId="{6697176F-7763-4743-89EF-264F1AAFCD20}" srcOrd="1" destOrd="0" presId="urn:microsoft.com/office/officeart/2011/layout/HexagonRadial"/>
    <dgm:cxn modelId="{41DAFFD8-1BB0-41C1-9501-90E424EC4A99}" type="presParOf" srcId="{6697176F-7763-4743-89EF-264F1AAFCD20}" destId="{66EBCFBD-9A7B-4CDB-82EE-35BD58F219B9}" srcOrd="0" destOrd="0" presId="urn:microsoft.com/office/officeart/2011/layout/HexagonRadial"/>
    <dgm:cxn modelId="{80C7C6A8-2E9F-49CB-B04E-6366560442D6}" type="presParOf" srcId="{F0523DCB-29EF-4045-AE14-20571612DD3E}" destId="{B9F04CAC-759D-4FB0-8D08-4AF22BB26E14}" srcOrd="2" destOrd="0" presId="urn:microsoft.com/office/officeart/2011/layout/HexagonRadial"/>
    <dgm:cxn modelId="{CE2CFCFE-6A6F-4E45-96E7-64D874150316}" type="presParOf" srcId="{F0523DCB-29EF-4045-AE14-20571612DD3E}" destId="{17B01275-D274-4467-B2D2-A5B69B0099EA}" srcOrd="3" destOrd="0" presId="urn:microsoft.com/office/officeart/2011/layout/HexagonRadial"/>
    <dgm:cxn modelId="{426DECEF-1294-49A7-A9C8-0D9FDE8C1ECD}" type="presParOf" srcId="{17B01275-D274-4467-B2D2-A5B69B0099EA}" destId="{0BB2B516-C457-487F-B930-FEE4E89930A3}" srcOrd="0" destOrd="0" presId="urn:microsoft.com/office/officeart/2011/layout/HexagonRadial"/>
    <dgm:cxn modelId="{B9AC6122-C073-4DF5-B38A-DD31D69656A7}" type="presParOf" srcId="{F0523DCB-29EF-4045-AE14-20571612DD3E}" destId="{B7E15310-E944-4229-A17C-A9800A1522C9}" srcOrd="4" destOrd="0" presId="urn:microsoft.com/office/officeart/2011/layout/HexagonRadial"/>
    <dgm:cxn modelId="{1BC48A16-2754-49AD-B5DA-D34B7E248939}" type="presParOf" srcId="{F0523DCB-29EF-4045-AE14-20571612DD3E}" destId="{D537EC3D-1594-4BAB-A308-E3C731797667}" srcOrd="5" destOrd="0" presId="urn:microsoft.com/office/officeart/2011/layout/HexagonRadial"/>
    <dgm:cxn modelId="{68551975-6FD1-4823-AAD3-5826AF774651}" type="presParOf" srcId="{D537EC3D-1594-4BAB-A308-E3C731797667}" destId="{5C20F796-96E0-4C1D-80BD-32F3C1D8BA62}" srcOrd="0" destOrd="0" presId="urn:microsoft.com/office/officeart/2011/layout/HexagonRadial"/>
    <dgm:cxn modelId="{6359DB80-C8C3-459D-A6C0-AD7DAAC99534}" type="presParOf" srcId="{F0523DCB-29EF-4045-AE14-20571612DD3E}" destId="{A352E3A4-1561-4923-B05C-8395D0C8D8DD}" srcOrd="6" destOrd="0" presId="urn:microsoft.com/office/officeart/2011/layout/HexagonRadial"/>
    <dgm:cxn modelId="{B91BA63F-8816-43E5-B43D-CBEB006EEE83}" type="presParOf" srcId="{F0523DCB-29EF-4045-AE14-20571612DD3E}" destId="{9E8915E6-9E79-4D16-B516-156FE99EC6EB}" srcOrd="7" destOrd="0" presId="urn:microsoft.com/office/officeart/2011/layout/HexagonRadial"/>
    <dgm:cxn modelId="{CB8E82E3-589D-49EC-A92F-E19EA26441A8}" type="presParOf" srcId="{9E8915E6-9E79-4D16-B516-156FE99EC6EB}" destId="{E64E6AA9-9780-4430-95EF-5B811334A103}" srcOrd="0" destOrd="0" presId="urn:microsoft.com/office/officeart/2011/layout/HexagonRadial"/>
    <dgm:cxn modelId="{A02C5688-167B-464D-B3A7-391A754748A7}" type="presParOf" srcId="{F0523DCB-29EF-4045-AE14-20571612DD3E}" destId="{9197ECF7-59F4-47C5-A7D2-4505D91D9B52}" srcOrd="8" destOrd="0" presId="urn:microsoft.com/office/officeart/2011/layout/HexagonRadial"/>
    <dgm:cxn modelId="{244A5292-DA47-4017-A29C-D31F2D1EA3E0}" type="presParOf" srcId="{F0523DCB-29EF-4045-AE14-20571612DD3E}" destId="{3894D42F-3967-4B6A-A224-BFBC9F0507A9}" srcOrd="9" destOrd="0" presId="urn:microsoft.com/office/officeart/2011/layout/HexagonRadial"/>
    <dgm:cxn modelId="{492603A7-8551-41BB-8C6C-6BE72A9B36FB}" type="presParOf" srcId="{3894D42F-3967-4B6A-A224-BFBC9F0507A9}" destId="{D1B3FA12-FE22-45BC-B777-B0F6B49CBFAB}" srcOrd="0" destOrd="0" presId="urn:microsoft.com/office/officeart/2011/layout/HexagonRadial"/>
    <dgm:cxn modelId="{CBD58400-CFA2-4387-AA2C-A3AB38630B4B}" type="presParOf" srcId="{F0523DCB-29EF-4045-AE14-20571612DD3E}" destId="{6941B029-AC76-4A63-AAE2-AB483BAD3600}" srcOrd="10" destOrd="0" presId="urn:microsoft.com/office/officeart/2011/layout/HexagonRadial"/>
    <dgm:cxn modelId="{5C0C7CE6-87D0-4EA6-8190-0780A75BD9A6}" type="presParOf" srcId="{F0523DCB-29EF-4045-AE14-20571612DD3E}" destId="{0880FEF9-8D1B-42E3-98C5-E09B3B5BCECD}" srcOrd="11" destOrd="0" presId="urn:microsoft.com/office/officeart/2011/layout/HexagonRadial"/>
    <dgm:cxn modelId="{E7D05887-3B27-4839-84D9-F97DBDBF4932}" type="presParOf" srcId="{0880FEF9-8D1B-42E3-98C5-E09B3B5BCECD}" destId="{441E7DCD-1884-4922-BB24-4B5FC70E87DC}" srcOrd="0" destOrd="0" presId="urn:microsoft.com/office/officeart/2011/layout/HexagonRadial"/>
    <dgm:cxn modelId="{FBB59015-B552-4423-BAFC-F6701000B06C}" type="presParOf" srcId="{F0523DCB-29EF-4045-AE14-20571612DD3E}" destId="{D98B9A5C-E5CA-4D94-ADBA-C0FB0B258C7D}"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1345F-4901-4C53-91FB-27BB8D4A95D2}">
      <dsp:nvSpPr>
        <dsp:cNvPr id="0" name=""/>
        <dsp:cNvSpPr/>
      </dsp:nvSpPr>
      <dsp:spPr>
        <a:xfrm>
          <a:off x="3113752" y="2101447"/>
          <a:ext cx="2691153" cy="2327956"/>
        </a:xfrm>
        <a:prstGeom prst="hexagon">
          <a:avLst>
            <a:gd name="adj" fmla="val 28570"/>
            <a:gd name="vf" fmla="val 115470"/>
          </a:avLst>
        </a:prstGeom>
        <a:solidFill>
          <a:srgbClr val="016B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559714" y="2487222"/>
        <a:ext cx="1799229" cy="1556406"/>
      </dsp:txXfrm>
    </dsp:sp>
    <dsp:sp modelId="{0BB2B516-C457-487F-B930-FEE4E89930A3}">
      <dsp:nvSpPr>
        <dsp:cNvPr id="0" name=""/>
        <dsp:cNvSpPr/>
      </dsp:nvSpPr>
      <dsp:spPr>
        <a:xfrm>
          <a:off x="4798931" y="987677"/>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04CAC-759D-4FB0-8D08-4AF22BB26E14}">
      <dsp:nvSpPr>
        <dsp:cNvPr id="0" name=""/>
        <dsp:cNvSpPr/>
      </dsp:nvSpPr>
      <dsp:spPr>
        <a:xfrm>
          <a:off x="3255953" y="-53693"/>
          <a:ext cx="2512436" cy="2069113"/>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100000"/>
            </a:lnSpc>
            <a:spcBef>
              <a:spcPct val="0"/>
            </a:spcBef>
            <a:spcAft>
              <a:spcPct val="35000"/>
            </a:spcAft>
            <a:buNone/>
          </a:pPr>
          <a:r>
            <a:rPr lang="en-US" sz="2600" b="0" i="0" kern="1200" dirty="0">
              <a:latin typeface="Gotham Medium" pitchFamily="2" charset="0"/>
              <a:cs typeface="Gotham Medium" pitchFamily="2" charset="0"/>
            </a:rPr>
            <a:t>EXPLORE TEAM ROLES</a:t>
          </a:r>
        </a:p>
      </dsp:txBody>
      <dsp:txXfrm>
        <a:off x="3662371" y="281012"/>
        <a:ext cx="1699600" cy="1399703"/>
      </dsp:txXfrm>
    </dsp:sp>
    <dsp:sp modelId="{5C20F796-96E0-4C1D-80BD-32F3C1D8BA62}">
      <dsp:nvSpPr>
        <dsp:cNvPr id="0" name=""/>
        <dsp:cNvSpPr/>
      </dsp:nvSpPr>
      <dsp:spPr>
        <a:xfrm>
          <a:off x="5983939" y="2623219"/>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E15310-E944-4229-A17C-A9800A1522C9}">
      <dsp:nvSpPr>
        <dsp:cNvPr id="0" name=""/>
        <dsp:cNvSpPr/>
      </dsp:nvSpPr>
      <dsp:spPr>
        <a:xfrm>
          <a:off x="5247657" y="981649"/>
          <a:ext cx="2478539" cy="2259942"/>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Chief Scientist </a:t>
          </a:r>
          <a:r>
            <a:rPr lang="en-US" sz="1600" b="0" i="0" kern="1200" dirty="0">
              <a:latin typeface="Gotham Medium" pitchFamily="2" charset="0"/>
              <a:cs typeface="Gotham Medium" pitchFamily="2" charset="0"/>
            </a:rPr>
            <a:t> Research</a:t>
          </a:r>
        </a:p>
        <a:p>
          <a:pPr marL="0" lvl="0" indent="0" algn="ctr" defTabSz="800100">
            <a:lnSpc>
              <a:spcPct val="90000"/>
            </a:lnSpc>
            <a:spcBef>
              <a:spcPct val="0"/>
            </a:spcBef>
            <a:spcAft>
              <a:spcPct val="35000"/>
            </a:spcAft>
            <a:buNone/>
          </a:pPr>
          <a:r>
            <a:rPr lang="en-US" sz="1600" b="0" i="0" kern="1200" dirty="0">
              <a:latin typeface="Gotham Light" pitchFamily="2" charset="77"/>
            </a:rPr>
            <a:t>Manager/team</a:t>
          </a:r>
        </a:p>
        <a:p>
          <a:pPr marL="0" lvl="0" indent="0" algn="ctr" defTabSz="800100">
            <a:lnSpc>
              <a:spcPct val="90000"/>
            </a:lnSpc>
            <a:spcBef>
              <a:spcPct val="0"/>
            </a:spcBef>
            <a:spcAft>
              <a:spcPct val="35000"/>
            </a:spcAft>
            <a:buNone/>
          </a:pPr>
          <a:r>
            <a:rPr lang="en-US" sz="1600" b="0" i="0" kern="1200" dirty="0">
              <a:latin typeface="Gotham Light" pitchFamily="2" charset="77"/>
            </a:rPr>
            <a:t>Manager/</a:t>
          </a:r>
        </a:p>
        <a:p>
          <a:pPr marL="0" lvl="0" indent="0" algn="ctr" defTabSz="800100">
            <a:lnSpc>
              <a:spcPct val="90000"/>
            </a:lnSpc>
            <a:spcBef>
              <a:spcPct val="0"/>
            </a:spcBef>
            <a:spcAft>
              <a:spcPct val="35000"/>
            </a:spcAft>
            <a:buNone/>
          </a:pPr>
          <a:r>
            <a:rPr lang="en-US" sz="1600" b="0" i="0" kern="1200" dirty="0">
              <a:latin typeface="Gotham Light" pitchFamily="2" charset="77"/>
            </a:rPr>
            <a:t>encourager</a:t>
          </a:r>
        </a:p>
      </dsp:txBody>
      <dsp:txXfrm>
        <a:off x="5673762" y="1370173"/>
        <a:ext cx="1626329" cy="1482894"/>
      </dsp:txXfrm>
    </dsp:sp>
    <dsp:sp modelId="{E64E6AA9-9780-4430-95EF-5B811334A103}">
      <dsp:nvSpPr>
        <dsp:cNvPr id="0" name=""/>
        <dsp:cNvSpPr/>
      </dsp:nvSpPr>
      <dsp:spPr>
        <a:xfrm>
          <a:off x="5160756" y="4469439"/>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2E3A4-1561-4923-B05C-8395D0C8D8DD}">
      <dsp:nvSpPr>
        <dsp:cNvPr id="0" name=""/>
        <dsp:cNvSpPr/>
      </dsp:nvSpPr>
      <dsp:spPr>
        <a:xfrm>
          <a:off x="5258309" y="3314398"/>
          <a:ext cx="2457235" cy="2208352"/>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Research Associate</a:t>
          </a:r>
        </a:p>
        <a:p>
          <a:pPr marL="0" lvl="0" indent="0" algn="ctr" defTabSz="800100">
            <a:lnSpc>
              <a:spcPct val="90000"/>
            </a:lnSpc>
            <a:spcBef>
              <a:spcPct val="0"/>
            </a:spcBef>
            <a:spcAft>
              <a:spcPct val="35000"/>
            </a:spcAft>
            <a:buNone/>
          </a:pPr>
          <a:r>
            <a:rPr lang="en-US" sz="1600" b="0" i="0" kern="1200" dirty="0">
              <a:latin typeface="Gotham Light" pitchFamily="2" charset="77"/>
            </a:rPr>
            <a:t>Recorder/Experiment design</a:t>
          </a:r>
        </a:p>
        <a:p>
          <a:pPr marL="0" lvl="0" indent="0" algn="ctr" defTabSz="800100">
            <a:lnSpc>
              <a:spcPct val="90000"/>
            </a:lnSpc>
            <a:spcBef>
              <a:spcPct val="0"/>
            </a:spcBef>
            <a:spcAft>
              <a:spcPct val="35000"/>
            </a:spcAft>
            <a:buNone/>
          </a:pPr>
          <a:r>
            <a:rPr lang="en-US" sz="1600" b="0" i="0" kern="1200" dirty="0">
              <a:latin typeface="Gotham Light" pitchFamily="2" charset="77"/>
            </a:rPr>
            <a:t>Manager/data manager</a:t>
          </a:r>
        </a:p>
      </dsp:txBody>
      <dsp:txXfrm>
        <a:off x="5676157" y="3689924"/>
        <a:ext cx="1621539" cy="1457300"/>
      </dsp:txXfrm>
    </dsp:sp>
    <dsp:sp modelId="{D1B3FA12-FE22-45BC-B777-B0F6B49CBFAB}">
      <dsp:nvSpPr>
        <dsp:cNvPr id="0" name=""/>
        <dsp:cNvSpPr/>
      </dsp:nvSpPr>
      <dsp:spPr>
        <a:xfrm>
          <a:off x="3118760" y="4661084"/>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7ECF7-59F4-47C5-A7D2-4505D91D9B52}">
      <dsp:nvSpPr>
        <dsp:cNvPr id="0" name=""/>
        <dsp:cNvSpPr/>
      </dsp:nvSpPr>
      <dsp:spPr>
        <a:xfrm>
          <a:off x="3212871" y="4527163"/>
          <a:ext cx="2502930" cy="2132436"/>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Field and Lab Technician</a:t>
          </a:r>
        </a:p>
        <a:p>
          <a:pPr marL="0" lvl="0" indent="0" algn="ctr" defTabSz="800100">
            <a:lnSpc>
              <a:spcPct val="90000"/>
            </a:lnSpc>
            <a:spcBef>
              <a:spcPct val="0"/>
            </a:spcBef>
            <a:spcAft>
              <a:spcPct val="35000"/>
            </a:spcAft>
            <a:buNone/>
          </a:pPr>
          <a:r>
            <a:rPr lang="en-US" sz="1600" b="0" i="0" kern="1200" dirty="0">
              <a:latin typeface="Gotham Light" pitchFamily="2" charset="77"/>
              <a:cs typeface="Gotham Medium" pitchFamily="2" charset="0"/>
            </a:rPr>
            <a:t>Materials manager/ station organizer/ Infographic artist</a:t>
          </a:r>
        </a:p>
      </dsp:txBody>
      <dsp:txXfrm>
        <a:off x="3624527" y="4877884"/>
        <a:ext cx="1679618" cy="1430994"/>
      </dsp:txXfrm>
    </dsp:sp>
    <dsp:sp modelId="{441E7DCD-1884-4922-BB24-4B5FC70E87DC}">
      <dsp:nvSpPr>
        <dsp:cNvPr id="0" name=""/>
        <dsp:cNvSpPr/>
      </dsp:nvSpPr>
      <dsp:spPr>
        <a:xfrm>
          <a:off x="1914345" y="3026198"/>
          <a:ext cx="1015364" cy="87487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1B029-AC76-4A63-AAE2-AB483BAD3600}">
      <dsp:nvSpPr>
        <dsp:cNvPr id="0" name=""/>
        <dsp:cNvSpPr/>
      </dsp:nvSpPr>
      <dsp:spPr>
        <a:xfrm>
          <a:off x="1188411" y="3315472"/>
          <a:ext cx="2487890" cy="2316168"/>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pitchFamily="2" charset="0"/>
              <a:cs typeface="Gotham Medium" pitchFamily="2" charset="0"/>
            </a:rPr>
            <a:t>Cultural Historian</a:t>
          </a:r>
        </a:p>
        <a:p>
          <a:pPr marL="0" lvl="0" indent="0" algn="ctr" defTabSz="800100">
            <a:lnSpc>
              <a:spcPct val="90000"/>
            </a:lnSpc>
            <a:spcBef>
              <a:spcPct val="0"/>
            </a:spcBef>
            <a:spcAft>
              <a:spcPct val="35000"/>
            </a:spcAft>
            <a:buNone/>
          </a:pPr>
          <a:r>
            <a:rPr lang="en-US" sz="1600" b="0" i="0" kern="1200" dirty="0">
              <a:latin typeface="Gotham Light" pitchFamily="2" charset="77"/>
            </a:rPr>
            <a:t>Traditional</a:t>
          </a:r>
        </a:p>
        <a:p>
          <a:pPr marL="0" lvl="0" indent="0" algn="ctr" defTabSz="800100">
            <a:lnSpc>
              <a:spcPct val="90000"/>
            </a:lnSpc>
            <a:spcBef>
              <a:spcPct val="0"/>
            </a:spcBef>
            <a:spcAft>
              <a:spcPct val="35000"/>
            </a:spcAft>
            <a:buNone/>
          </a:pPr>
          <a:r>
            <a:rPr lang="en-US" sz="1600" b="0" i="0" kern="1200" dirty="0">
              <a:latin typeface="Gotham Light" pitchFamily="2" charset="77"/>
            </a:rPr>
            <a:t>Knowledge sharer</a:t>
          </a:r>
        </a:p>
      </dsp:txBody>
      <dsp:txXfrm>
        <a:off x="1622938" y="3720006"/>
        <a:ext cx="1618836" cy="1507100"/>
      </dsp:txXfrm>
    </dsp:sp>
    <dsp:sp modelId="{D98B9A5C-E5CA-4D94-ADBA-C0FB0B258C7D}">
      <dsp:nvSpPr>
        <dsp:cNvPr id="0" name=""/>
        <dsp:cNvSpPr/>
      </dsp:nvSpPr>
      <dsp:spPr>
        <a:xfrm>
          <a:off x="1187077" y="914383"/>
          <a:ext cx="2507672" cy="2257309"/>
        </a:xfrm>
        <a:prstGeom prst="hexagon">
          <a:avLst>
            <a:gd name="adj" fmla="val 28570"/>
            <a:gd name="vf" fmla="val 115470"/>
          </a:avLst>
        </a:prstGeom>
        <a:solidFill>
          <a:srgbClr val="DE7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Gotham Medium" pitchFamily="2" charset="0"/>
              <a:cs typeface="Gotham Medium" pitchFamily="2" charset="0"/>
            </a:rPr>
            <a:t>Science Communicator</a:t>
          </a:r>
        </a:p>
        <a:p>
          <a:pPr marL="0" lvl="0" indent="0" algn="ctr" defTabSz="755650">
            <a:lnSpc>
              <a:spcPct val="90000"/>
            </a:lnSpc>
            <a:spcBef>
              <a:spcPct val="0"/>
            </a:spcBef>
            <a:spcAft>
              <a:spcPct val="35000"/>
            </a:spcAft>
            <a:buNone/>
          </a:pPr>
          <a:r>
            <a:rPr lang="en-US" sz="1600" b="0" i="0" kern="1200" dirty="0">
              <a:latin typeface="Gotham Light" pitchFamily="2" charset="77"/>
            </a:rPr>
            <a:t>Reporter/ presentation manager</a:t>
          </a:r>
        </a:p>
      </dsp:txBody>
      <dsp:txXfrm>
        <a:off x="1614020" y="1298700"/>
        <a:ext cx="1653786" cy="148867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3AE3-38D7-7347-B2DC-D0969C75A331}"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718CA-4504-7745-9C8D-7DF39AB1DAEF}" type="slidenum">
              <a:rPr lang="en-US" smtClean="0"/>
              <a:t>‹#›</a:t>
            </a:fld>
            <a:endParaRPr lang="en-US"/>
          </a:p>
        </p:txBody>
      </p:sp>
    </p:spTree>
    <p:extLst>
      <p:ext uri="{BB962C8B-B14F-4D97-AF65-F5344CB8AC3E}">
        <p14:creationId xmlns:p14="http://schemas.microsoft.com/office/powerpoint/2010/main" val="248627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stagram.com/p/Bs1qr2xB69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learn.org.nz/resources/687-ocean-densit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Salish Sea was named officially in 2009 for the hundreds of Tribes and Bands of First Nations peoples who share a common language group, we call Coast Salish. Coast Salish knowledge of these waters is vast and essential for seafaring. Do you know what tribes or Bands live in your Salish Sea neighborhood? No matter where you are along these shores, you are in Coast Salish historical territory.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06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 students to witness the water cycle in action as they model cloud formation in a jar.</a:t>
            </a:r>
          </a:p>
        </p:txBody>
      </p:sp>
      <p:sp>
        <p:nvSpPr>
          <p:cNvPr id="4" name="Slide Number Placeholder 3"/>
          <p:cNvSpPr>
            <a:spLocks noGrp="1"/>
          </p:cNvSpPr>
          <p:nvPr>
            <p:ph type="sldNum" sz="quarter" idx="5"/>
          </p:nvPr>
        </p:nvSpPr>
        <p:spPr/>
        <p:txBody>
          <a:bodyPr/>
          <a:lstStyle/>
          <a:p>
            <a:fld id="{7C7810B7-7D4F-564D-B177-0DC8FD5A7161}" type="slidenum">
              <a:rPr lang="en-US" smtClean="0"/>
              <a:t>11</a:t>
            </a:fld>
            <a:endParaRPr lang="en-US"/>
          </a:p>
        </p:txBody>
      </p:sp>
    </p:spTree>
    <p:extLst>
      <p:ext uri="{BB962C8B-B14F-4D97-AF65-F5344CB8AC3E}">
        <p14:creationId xmlns:p14="http://schemas.microsoft.com/office/powerpoint/2010/main" val="7616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 the water cycle with the water cycle song! Review this video to learn the song and hand-motions if you haven’t already: </a:t>
            </a:r>
            <a:r>
              <a:rPr lang="en-US" sz="1200" u="sng" kern="1200" dirty="0">
                <a:solidFill>
                  <a:schemeClr val="tx1"/>
                </a:solidFill>
                <a:effectLst/>
                <a:latin typeface="+mn-lt"/>
                <a:ea typeface="+mn-ea"/>
                <a:cs typeface="+mn-cs"/>
                <a:hlinkClick r:id="rId3"/>
              </a:rPr>
              <a:t>https://www.instagram.com/p/Bs1qr2xB69x/</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201A6-C555-2149-AB40-8252A64E96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152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 Spanish: https://</a:t>
            </a:r>
            <a:r>
              <a:rPr lang="en-US" dirty="0" err="1"/>
              <a:t>www.usgs.gov</a:t>
            </a:r>
            <a:r>
              <a:rPr lang="en-US" dirty="0"/>
              <a:t>/special-topic/water-science-school/science/el-ciclo-del-agua-water-cycle-schools-spanish?qt-science_center_objects=0#qt-science_center_objects</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13</a:t>
            </a:fld>
            <a:endParaRPr lang="en-US"/>
          </a:p>
        </p:txBody>
      </p:sp>
    </p:spTree>
    <p:extLst>
      <p:ext uri="{BB962C8B-B14F-4D97-AF65-F5344CB8AC3E}">
        <p14:creationId xmlns:p14="http://schemas.microsoft.com/office/powerpoint/2010/main" val="1094744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Borrow an </a:t>
            </a:r>
            <a:r>
              <a:rPr lang="en-US" sz="1200" b="1" dirty="0" err="1"/>
              <a:t>Enviroscape</a:t>
            </a:r>
            <a:r>
              <a:rPr lang="en-US" sz="1200" b="1" dirty="0"/>
              <a:t> ® </a:t>
            </a:r>
            <a:r>
              <a:rPr lang="en-US" sz="1200" dirty="0"/>
              <a:t>watershed model activity-check with your local Conservation District or other environmental resources for a class visit or model-borrowing. It is also fun and valuable to have students make their own following instructions in the online resource listed in the unit plan.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201A6-C555-2149-AB40-8252A64E96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00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image to play a 2 min video of an oceanographer, Dr. Keith Hunter describing ocean density with a great animation: </a:t>
            </a:r>
            <a:r>
              <a:rPr lang="en-US" dirty="0">
                <a:hlinkClick r:id="rId3"/>
              </a:rPr>
              <a:t>https://www.sciencelearn.org.nz/resources/687-ocean-density</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201A6-C555-2149-AB40-8252A64E96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538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University of Victoria’s Ocean Networks Canada operates cabled scientific observatories that collect a variety of data about our ocean. With large nodes acting like electrical outlets, we can “plug in” a variety of scientific instruments that collect data about the ocean. This is similar to National Science Foundations’ Ocean Observatories Initiative Coastal Endurance Array off the Pacific coast of Washington and Oregon.</a:t>
            </a:r>
            <a:endParaRPr lang="en-US" dirty="0"/>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16</a:t>
            </a:fld>
            <a:endParaRPr lang="en-US"/>
          </a:p>
        </p:txBody>
      </p:sp>
    </p:spTree>
    <p:extLst>
      <p:ext uri="{BB962C8B-B14F-4D97-AF65-F5344CB8AC3E}">
        <p14:creationId xmlns:p14="http://schemas.microsoft.com/office/powerpoint/2010/main" val="55700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 students to witness the water cycle in action as they model cloud formation in a jar.</a:t>
            </a:r>
          </a:p>
        </p:txBody>
      </p:sp>
      <p:sp>
        <p:nvSpPr>
          <p:cNvPr id="4" name="Slide Number Placeholder 3"/>
          <p:cNvSpPr>
            <a:spLocks noGrp="1"/>
          </p:cNvSpPr>
          <p:nvPr>
            <p:ph type="sldNum" sz="quarter" idx="5"/>
          </p:nvPr>
        </p:nvSpPr>
        <p:spPr/>
        <p:txBody>
          <a:bodyPr/>
          <a:lstStyle/>
          <a:p>
            <a:fld id="{7C7810B7-7D4F-564D-B177-0DC8FD5A7161}" type="slidenum">
              <a:rPr lang="en-US" smtClean="0"/>
              <a:t>17</a:t>
            </a:fld>
            <a:endParaRPr lang="en-US"/>
          </a:p>
        </p:txBody>
      </p:sp>
    </p:spTree>
    <p:extLst>
      <p:ext uri="{BB962C8B-B14F-4D97-AF65-F5344CB8AC3E}">
        <p14:creationId xmlns:p14="http://schemas.microsoft.com/office/powerpoint/2010/main" val="57539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Have students divide their water quality article in equitable parts. Differentiate by giving developing readers a smaller section and high performing readers a longer, more complex one.</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18</a:t>
            </a:fld>
            <a:endParaRPr lang="en-US"/>
          </a:p>
        </p:txBody>
      </p:sp>
    </p:spTree>
    <p:extLst>
      <p:ext uri="{BB962C8B-B14F-4D97-AF65-F5344CB8AC3E}">
        <p14:creationId xmlns:p14="http://schemas.microsoft.com/office/powerpoint/2010/main" val="542729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put Science to Work. The next step is to create a testable question to determine if a stormwater treatment in your own community is improving water quality. Work with a community partner to help design the project and provide supplies.</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20</a:t>
            </a:fld>
            <a:endParaRPr lang="en-US"/>
          </a:p>
        </p:txBody>
      </p:sp>
    </p:spTree>
    <p:extLst>
      <p:ext uri="{BB962C8B-B14F-4D97-AF65-F5344CB8AC3E}">
        <p14:creationId xmlns:p14="http://schemas.microsoft.com/office/powerpoint/2010/main" val="3101414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consider a classroom globe. Then a model of something tiny, such as a cell or the plankton they observed. Assess their current understanding of the word </a:t>
            </a:r>
            <a:r>
              <a:rPr lang="en-US" b="1" i="1" dirty="0"/>
              <a:t>scale</a:t>
            </a:r>
            <a:r>
              <a:rPr lang="en-US" dirty="0"/>
              <a:t>. </a:t>
            </a:r>
          </a:p>
        </p:txBody>
      </p:sp>
      <p:sp>
        <p:nvSpPr>
          <p:cNvPr id="4" name="Slide Number Placeholder 3"/>
          <p:cNvSpPr>
            <a:spLocks noGrp="1"/>
          </p:cNvSpPr>
          <p:nvPr>
            <p:ph type="sldNum" sz="quarter" idx="5"/>
          </p:nvPr>
        </p:nvSpPr>
        <p:spPr/>
        <p:txBody>
          <a:bodyPr/>
          <a:lstStyle/>
          <a:p>
            <a:fld id="{7C7810B7-7D4F-564D-B177-0DC8FD5A7161}" type="slidenum">
              <a:rPr lang="en-US" smtClean="0"/>
              <a:t>21</a:t>
            </a:fld>
            <a:endParaRPr lang="en-US"/>
          </a:p>
        </p:txBody>
      </p:sp>
    </p:spTree>
    <p:extLst>
      <p:ext uri="{BB962C8B-B14F-4D97-AF65-F5344CB8AC3E}">
        <p14:creationId xmlns:p14="http://schemas.microsoft.com/office/powerpoint/2010/main" val="71926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goals. When we come back we will jump right into experiencing a sample lesson, so summon your inner 5</a:t>
            </a:r>
            <a:r>
              <a:rPr lang="en-US" baseline="30000" dirty="0"/>
              <a:t>th</a:t>
            </a:r>
            <a:r>
              <a:rPr lang="en-US" dirty="0"/>
              <a:t> grader, grab your Explore the Salish Sea book and student journal, and get your engineer on!</a:t>
            </a:r>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3</a:t>
            </a:fld>
            <a:endParaRPr lang="en-US"/>
          </a:p>
        </p:txBody>
      </p:sp>
    </p:spTree>
    <p:extLst>
      <p:ext uri="{BB962C8B-B14F-4D97-AF65-F5344CB8AC3E}">
        <p14:creationId xmlns:p14="http://schemas.microsoft.com/office/powerpoint/2010/main" val="3923472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students will elaborate on their concept of ocean density and circulation by exploring the effects of density on a very important group of organisms, plankton. Introduce plankton, animals that must live at the mercy of ocean motion because they are too weak to swim against currents. And nearly every other living thing in the ocean, and even us, depend on plankton’s survival to live here on Earth.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1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23</a:t>
            </a:fld>
            <a:endParaRPr lang="en-US"/>
          </a:p>
        </p:txBody>
      </p:sp>
    </p:spTree>
    <p:extLst>
      <p:ext uri="{BB962C8B-B14F-4D97-AF65-F5344CB8AC3E}">
        <p14:creationId xmlns:p14="http://schemas.microsoft.com/office/powerpoint/2010/main" val="324260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plan a trip to collect your plankton or contact a marine science organization near you (see unit plan or www.juniorseadoctors.com for resources in your county) to help collect plankton to your specifications.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089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 12 in journal</a:t>
            </a:r>
          </a:p>
        </p:txBody>
      </p:sp>
      <p:sp>
        <p:nvSpPr>
          <p:cNvPr id="4" name="Slide Number Placeholder 3"/>
          <p:cNvSpPr>
            <a:spLocks noGrp="1"/>
          </p:cNvSpPr>
          <p:nvPr>
            <p:ph type="sldNum" sz="quarter" idx="5"/>
          </p:nvPr>
        </p:nvSpPr>
        <p:spPr/>
        <p:txBody>
          <a:bodyPr/>
          <a:lstStyle/>
          <a:p>
            <a:fld id="{F20718CA-4504-7745-9C8D-7DF39AB1DAEF}" type="slidenum">
              <a:rPr lang="en-US" smtClean="0"/>
              <a:t>29</a:t>
            </a:fld>
            <a:endParaRPr lang="en-US"/>
          </a:p>
        </p:txBody>
      </p:sp>
    </p:spTree>
    <p:extLst>
      <p:ext uri="{BB962C8B-B14F-4D97-AF65-F5344CB8AC3E}">
        <p14:creationId xmlns:p14="http://schemas.microsoft.com/office/powerpoint/2010/main" val="306552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CERIAs forum, science-based recommendations (What did the data suggest? What actions do you recommend based on the data?) </a:t>
            </a:r>
          </a:p>
          <a:p>
            <a:r>
              <a:rPr lang="en-US" dirty="0"/>
              <a:t>.</a:t>
            </a:r>
          </a:p>
        </p:txBody>
      </p:sp>
      <p:sp>
        <p:nvSpPr>
          <p:cNvPr id="4" name="Slide Number Placeholder 3"/>
          <p:cNvSpPr>
            <a:spLocks noGrp="1"/>
          </p:cNvSpPr>
          <p:nvPr>
            <p:ph type="sldNum" sz="quarter" idx="5"/>
          </p:nvPr>
        </p:nvSpPr>
        <p:spPr/>
        <p:txBody>
          <a:bodyPr/>
          <a:lstStyle/>
          <a:p>
            <a:fld id="{7C7810B7-7D4F-564D-B177-0DC8FD5A7161}" type="slidenum">
              <a:rPr lang="en-US" smtClean="0"/>
              <a:t>30</a:t>
            </a:fld>
            <a:endParaRPr lang="en-US"/>
          </a:p>
        </p:txBody>
      </p:sp>
    </p:spTree>
    <p:extLst>
      <p:ext uri="{BB962C8B-B14F-4D97-AF65-F5344CB8AC3E}">
        <p14:creationId xmlns:p14="http://schemas.microsoft.com/office/powerpoint/2010/main" val="3578398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filtration design challenge: Invite students to consider the best materials with which to filter stormwater using this prompt:  What type of ground surface filters water best?</a:t>
            </a:r>
          </a:p>
          <a:p>
            <a:r>
              <a:rPr lang="en-US" dirty="0"/>
              <a:t>Gather student suggestions, gather their requested materials (within reason), provide materials, and let the Nature Detective work begin!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31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 career moment</a:t>
            </a:r>
          </a:p>
        </p:txBody>
      </p:sp>
      <p:sp>
        <p:nvSpPr>
          <p:cNvPr id="4" name="Slide Number Placeholder 3"/>
          <p:cNvSpPr>
            <a:spLocks noGrp="1"/>
          </p:cNvSpPr>
          <p:nvPr>
            <p:ph type="sldNum" sz="quarter" idx="5"/>
          </p:nvPr>
        </p:nvSpPr>
        <p:spPr/>
        <p:txBody>
          <a:bodyPr/>
          <a:lstStyle/>
          <a:p>
            <a:fld id="{F20718CA-4504-7745-9C8D-7DF39AB1DAEF}" type="slidenum">
              <a:rPr lang="en-US" smtClean="0"/>
              <a:t>32</a:t>
            </a:fld>
            <a:endParaRPr lang="en-US"/>
          </a:p>
        </p:txBody>
      </p:sp>
    </p:spTree>
    <p:extLst>
      <p:ext uri="{BB962C8B-B14F-4D97-AF65-F5344CB8AC3E}">
        <p14:creationId xmlns:p14="http://schemas.microsoft.com/office/powerpoint/2010/main" val="3737599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Salish Sea was named for the hundreds of Tribes and Bands of First Nations peoples who share a common language group, we call Coast Salish. Coast Salish knowledge of these waters is vast and essential for seafaring. What Tribes or Bands live in your Salish Sea neighborhood?</a:t>
            </a:r>
          </a:p>
        </p:txBody>
      </p:sp>
      <p:sp>
        <p:nvSpPr>
          <p:cNvPr id="4" name="Slide Number Placeholder 3"/>
          <p:cNvSpPr>
            <a:spLocks noGrp="1"/>
          </p:cNvSpPr>
          <p:nvPr>
            <p:ph type="sldNum" sz="quarter" idx="5"/>
          </p:nvPr>
        </p:nvSpPr>
        <p:spPr/>
        <p:txBody>
          <a:bodyPr/>
          <a:lstStyle/>
          <a:p>
            <a:fld id="{F20718CA-4504-7745-9C8D-7DF39AB1DAEF}" type="slidenum">
              <a:rPr lang="en-US" smtClean="0"/>
              <a:t>33</a:t>
            </a:fld>
            <a:endParaRPr lang="en-US"/>
          </a:p>
        </p:txBody>
      </p:sp>
    </p:spTree>
    <p:extLst>
      <p:ext uri="{BB962C8B-B14F-4D97-AF65-F5344CB8AC3E}">
        <p14:creationId xmlns:p14="http://schemas.microsoft.com/office/powerpoint/2010/main" val="87500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Form Explore Teams of up to 5 students each. Up to you, keep the same Explore Teams or mix it up. Either way rotate positions for equity. Put the creepy crawly-loving kids together, kids who like poking around in the forest and identifying plants together, kids who like physics together, etc.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FB1BE-D6D0-6549-9509-59806016EF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83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measuring student growth with a pre-assessment. Print, administer, collect, and compare to post-assessment responses.</a:t>
            </a:r>
          </a:p>
          <a:p>
            <a:r>
              <a:rPr lang="en-US" dirty="0"/>
              <a:t>Link in paper and pen icon.</a:t>
            </a:r>
          </a:p>
        </p:txBody>
      </p:sp>
      <p:sp>
        <p:nvSpPr>
          <p:cNvPr id="4" name="Slide Number Placeholder 3"/>
          <p:cNvSpPr>
            <a:spLocks noGrp="1"/>
          </p:cNvSpPr>
          <p:nvPr>
            <p:ph type="sldNum" sz="quarter" idx="5"/>
          </p:nvPr>
        </p:nvSpPr>
        <p:spPr/>
        <p:txBody>
          <a:bodyPr/>
          <a:lstStyle/>
          <a:p>
            <a:fld id="{7C7810B7-7D4F-564D-B177-0DC8FD5A7161}" type="slidenum">
              <a:rPr lang="en-US" smtClean="0"/>
              <a:t>5</a:t>
            </a:fld>
            <a:endParaRPr lang="en-US"/>
          </a:p>
        </p:txBody>
      </p:sp>
    </p:spTree>
    <p:extLst>
      <p:ext uri="{BB962C8B-B14F-4D97-AF65-F5344CB8AC3E}">
        <p14:creationId xmlns:p14="http://schemas.microsoft.com/office/powerpoint/2010/main" val="32611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read Ch 2 and when finished, free-write thoughts on journal p. 4</a:t>
            </a:r>
          </a:p>
        </p:txBody>
      </p:sp>
      <p:sp>
        <p:nvSpPr>
          <p:cNvPr id="4" name="Slide Number Placeholder 3"/>
          <p:cNvSpPr>
            <a:spLocks noGrp="1"/>
          </p:cNvSpPr>
          <p:nvPr>
            <p:ph type="sldNum" sz="quarter" idx="5"/>
          </p:nvPr>
        </p:nvSpPr>
        <p:spPr/>
        <p:txBody>
          <a:bodyPr/>
          <a:lstStyle/>
          <a:p>
            <a:fld id="{7C7810B7-7D4F-564D-B177-0DC8FD5A7161}" type="slidenum">
              <a:rPr lang="en-US" smtClean="0"/>
              <a:t>6</a:t>
            </a:fld>
            <a:endParaRPr lang="en-US"/>
          </a:p>
        </p:txBody>
      </p:sp>
    </p:spTree>
    <p:extLst>
      <p:ext uri="{BB962C8B-B14F-4D97-AF65-F5344CB8AC3E}">
        <p14:creationId xmlns:p14="http://schemas.microsoft.com/office/powerpoint/2010/main" val="172015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Wonder: </a:t>
            </a:r>
            <a:r>
              <a:rPr lang="en-US" b="0" dirty="0"/>
              <a:t>Take kids out to the storm drain in your school parking lot with their student journals and observe. Don’t explain, just allow them to ask questions, wonder where it goes, and what that means for the stream and bay. This is a great phenomenon to observe just after a hard rain!</a:t>
            </a:r>
          </a:p>
        </p:txBody>
      </p:sp>
      <p:sp>
        <p:nvSpPr>
          <p:cNvPr id="4" name="Slide Number Placeholder 3"/>
          <p:cNvSpPr>
            <a:spLocks noGrp="1"/>
          </p:cNvSpPr>
          <p:nvPr>
            <p:ph type="sldNum" sz="quarter" idx="5"/>
          </p:nvPr>
        </p:nvSpPr>
        <p:spPr/>
        <p:txBody>
          <a:bodyPr/>
          <a:lstStyle/>
          <a:p>
            <a:fld id="{6C4FB1BE-D6D0-6549-9509-59806016EFF6}" type="slidenum">
              <a:rPr lang="en-US" smtClean="0"/>
              <a:t>7</a:t>
            </a:fld>
            <a:endParaRPr lang="en-US"/>
          </a:p>
        </p:txBody>
      </p:sp>
    </p:spTree>
    <p:extLst>
      <p:ext uri="{BB962C8B-B14F-4D97-AF65-F5344CB8AC3E}">
        <p14:creationId xmlns:p14="http://schemas.microsoft.com/office/powerpoint/2010/main" val="314834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image to play video of coho salmon gasping in a Burien creek (near Seattle). </a:t>
            </a:r>
          </a:p>
        </p:txBody>
      </p:sp>
      <p:sp>
        <p:nvSpPr>
          <p:cNvPr id="4" name="Slide Number Placeholder 3"/>
          <p:cNvSpPr>
            <a:spLocks noGrp="1"/>
          </p:cNvSpPr>
          <p:nvPr>
            <p:ph type="sldNum" sz="quarter" idx="5"/>
          </p:nvPr>
        </p:nvSpPr>
        <p:spPr/>
        <p:txBody>
          <a:bodyPr/>
          <a:lstStyle/>
          <a:p>
            <a:fld id="{7C7810B7-7D4F-564D-B177-0DC8FD5A7161}" type="slidenum">
              <a:rPr lang="en-US" smtClean="0"/>
              <a:t>8</a:t>
            </a:fld>
            <a:endParaRPr lang="en-US"/>
          </a:p>
        </p:txBody>
      </p:sp>
    </p:spTree>
    <p:extLst>
      <p:ext uri="{BB962C8B-B14F-4D97-AF65-F5344CB8AC3E}">
        <p14:creationId xmlns:p14="http://schemas.microsoft.com/office/powerpoint/2010/main" val="414424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University of Victoria’s Ocean Networks Canada operates cabled scientific observatories that collect a variety of data about our ocean. With large nodes acting like electrical outlets, we can “plug in” a variety of scientific instruments that collect data about the ocean. This is similar to National Science Foundations’ Ocean Observatories Initiative Coastal Endurance Array off the Pacific coast of Washington and Oregon.</a:t>
            </a:r>
            <a:endParaRPr lang="en-US" dirty="0"/>
          </a:p>
          <a:p>
            <a:endParaRPr lang="en-US" dirty="0"/>
          </a:p>
        </p:txBody>
      </p:sp>
      <p:sp>
        <p:nvSpPr>
          <p:cNvPr id="4" name="Slide Number Placeholder 3"/>
          <p:cNvSpPr>
            <a:spLocks noGrp="1"/>
          </p:cNvSpPr>
          <p:nvPr>
            <p:ph type="sldNum" sz="quarter" idx="5"/>
          </p:nvPr>
        </p:nvSpPr>
        <p:spPr/>
        <p:txBody>
          <a:bodyPr/>
          <a:lstStyle/>
          <a:p>
            <a:fld id="{F20718CA-4504-7745-9C8D-7DF39AB1DAEF}" type="slidenum">
              <a:rPr lang="en-US" smtClean="0"/>
              <a:t>9</a:t>
            </a:fld>
            <a:endParaRPr lang="en-US"/>
          </a:p>
        </p:txBody>
      </p:sp>
    </p:spTree>
    <p:extLst>
      <p:ext uri="{BB962C8B-B14F-4D97-AF65-F5344CB8AC3E}">
        <p14:creationId xmlns:p14="http://schemas.microsoft.com/office/powerpoint/2010/main" val="273313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student-generated, overarching question that will drive students’ explorations into the theme of stormwater in their community. </a:t>
            </a:r>
          </a:p>
          <a:p>
            <a:endParaRPr lang="en-US" dirty="0"/>
          </a:p>
        </p:txBody>
      </p:sp>
      <p:sp>
        <p:nvSpPr>
          <p:cNvPr id="4" name="Slide Number Placeholder 3"/>
          <p:cNvSpPr>
            <a:spLocks noGrp="1"/>
          </p:cNvSpPr>
          <p:nvPr>
            <p:ph type="sldNum" sz="quarter" idx="5"/>
          </p:nvPr>
        </p:nvSpPr>
        <p:spPr/>
        <p:txBody>
          <a:bodyPr/>
          <a:lstStyle/>
          <a:p>
            <a:fld id="{7C7810B7-7D4F-564D-B177-0DC8FD5A7161}" type="slidenum">
              <a:rPr lang="en-US" smtClean="0"/>
              <a:t>10</a:t>
            </a:fld>
            <a:endParaRPr lang="en-US"/>
          </a:p>
        </p:txBody>
      </p:sp>
    </p:spTree>
    <p:extLst>
      <p:ext uri="{BB962C8B-B14F-4D97-AF65-F5344CB8AC3E}">
        <p14:creationId xmlns:p14="http://schemas.microsoft.com/office/powerpoint/2010/main" val="3501532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4981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138462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73979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Date Placeholder 5"/>
          <p:cNvSpPr>
            <a:spLocks noGrp="1"/>
          </p:cNvSpPr>
          <p:nvPr>
            <p:ph type="dt" sz="half" idx="18"/>
          </p:nvPr>
        </p:nvSpPr>
        <p:spPr/>
        <p:txBody>
          <a:bodyPr/>
          <a:lstStyle/>
          <a:p>
            <a:fld id="{EF338F92-943A-0C4D-8037-6996998E14AB}" type="datetime1">
              <a:rPr lang="en-CA" smtClean="0"/>
              <a:t>2023-07-25</a:t>
            </a:fld>
            <a:endParaRPr lang="en-US"/>
          </a:p>
        </p:txBody>
      </p:sp>
      <p:sp>
        <p:nvSpPr>
          <p:cNvPr id="7" name="Footer Placeholder 6"/>
          <p:cNvSpPr>
            <a:spLocks noGrp="1"/>
          </p:cNvSpPr>
          <p:nvPr>
            <p:ph type="ftr" sz="quarter" idx="19"/>
          </p:nvPr>
        </p:nvSpPr>
        <p:spPr/>
        <p:txBody>
          <a:bodyPr/>
          <a:lstStyle/>
          <a:p>
            <a:endParaRPr lang="en-US" dirty="0"/>
          </a:p>
        </p:txBody>
      </p:sp>
      <p:sp>
        <p:nvSpPr>
          <p:cNvPr id="9" name="Slide Number Placeholder 8"/>
          <p:cNvSpPr>
            <a:spLocks noGrp="1"/>
          </p:cNvSpPr>
          <p:nvPr>
            <p:ph type="sldNum" sz="quarter" idx="20"/>
          </p:nvPr>
        </p:nvSpPr>
        <p:spPr/>
        <p:txBody>
          <a:bodyPr/>
          <a:lstStyle/>
          <a:p>
            <a:fld id="{6CEDC72E-322C-374A-A3B3-F530FD9EC36B}" type="slidenum">
              <a:rPr lang="en-US" smtClean="0"/>
              <a:t>‹#›</a:t>
            </a:fld>
            <a:endParaRPr lang="en-US"/>
          </a:p>
        </p:txBody>
      </p:sp>
      <p:sp>
        <p:nvSpPr>
          <p:cNvPr id="4" name="Content Placeholder 3"/>
          <p:cNvSpPr>
            <a:spLocks noGrp="1"/>
          </p:cNvSpPr>
          <p:nvPr>
            <p:ph sz="quarter" idx="21"/>
          </p:nvPr>
        </p:nvSpPr>
        <p:spPr>
          <a:xfrm>
            <a:off x="720726" y="432000"/>
            <a:ext cx="10600417" cy="2616001"/>
          </a:xfrm>
        </p:spPr>
        <p:txBody>
          <a:bodyPr/>
          <a:lstStyle>
            <a:lvl1pPr>
              <a:spcAft>
                <a:spcPts val="150"/>
              </a:spcAft>
              <a:defRPr sz="3000"/>
            </a:lvl1pPr>
            <a:lvl2pPr>
              <a:spcBef>
                <a:spcPts val="2000"/>
              </a:spcBef>
              <a:defRPr/>
            </a:lvl2pPr>
            <a:lvl3pPr>
              <a:lnSpc>
                <a:spcPts val="3000"/>
              </a:lnSpc>
              <a:spcBef>
                <a:spcPts val="1000"/>
              </a:spcBef>
              <a:defRPr/>
            </a:lvl3pPr>
            <a:lvl4pPr marL="216000" indent="-216000">
              <a:lnSpc>
                <a:spcPts val="3000"/>
              </a:lnSpc>
              <a:spcBef>
                <a:spcPts val="1000"/>
              </a:spcBef>
              <a:defRPr/>
            </a:lvl4pPr>
            <a:lvl5pPr marL="432000" indent="-216000">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22" hasCustomPrompt="1"/>
          </p:nvPr>
        </p:nvSpPr>
        <p:spPr>
          <a:xfrm>
            <a:off x="721785" y="3048001"/>
            <a:ext cx="10599359" cy="3157818"/>
          </a:xfrm>
        </p:spPr>
        <p:txBody>
          <a:bodyPr/>
          <a:lstStyle/>
          <a:p>
            <a:r>
              <a:rPr lang="en-US" dirty="0"/>
              <a:t>Drag picture to placeholder or click icon to add   </a:t>
            </a:r>
          </a:p>
        </p:txBody>
      </p:sp>
    </p:spTree>
    <p:extLst>
      <p:ext uri="{BB962C8B-B14F-4D97-AF65-F5344CB8AC3E}">
        <p14:creationId xmlns:p14="http://schemas.microsoft.com/office/powerpoint/2010/main" val="86575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a:xfrm>
            <a:off x="720001" y="457400"/>
            <a:ext cx="10797603" cy="622100"/>
          </a:xfrm>
        </p:spPr>
        <p:txBody>
          <a:bodyPr anchor="t" anchorCtr="0">
            <a:noAutofit/>
          </a:bodyPr>
          <a:lstStyle/>
          <a:p>
            <a:r>
              <a:rPr lang="en-US"/>
              <a:t>Click to edit Master title style</a:t>
            </a:r>
            <a:endParaRPr lang="en-US" dirty="0"/>
          </a:p>
        </p:txBody>
      </p:sp>
      <p:sp>
        <p:nvSpPr>
          <p:cNvPr id="5" name="Date Placeholder 4"/>
          <p:cNvSpPr>
            <a:spLocks noGrp="1"/>
          </p:cNvSpPr>
          <p:nvPr>
            <p:ph type="dt" sz="half" idx="14"/>
          </p:nvPr>
        </p:nvSpPr>
        <p:spPr/>
        <p:txBody>
          <a:bodyPr/>
          <a:lstStyle/>
          <a:p>
            <a:fld id="{48840686-4B95-F343-8055-C0BF8BC7E69E}" type="datetime1">
              <a:rPr lang="en-CA" smtClean="0"/>
              <a:t>2023-07-25</a:t>
            </a:fld>
            <a:endParaRPr lang="en-US"/>
          </a:p>
        </p:txBody>
      </p:sp>
      <p:sp>
        <p:nvSpPr>
          <p:cNvPr id="6" name="Footer Placeholder 5"/>
          <p:cNvSpPr>
            <a:spLocks noGrp="1"/>
          </p:cNvSpPr>
          <p:nvPr>
            <p:ph type="ftr" sz="quarter" idx="15"/>
          </p:nvPr>
        </p:nvSpPr>
        <p:spPr/>
        <p:txBody>
          <a:bodyPr/>
          <a:lstStyle/>
          <a:p>
            <a:endParaRPr lang="en-US" dirty="0"/>
          </a:p>
        </p:txBody>
      </p:sp>
      <p:sp>
        <p:nvSpPr>
          <p:cNvPr id="8" name="Slide Number Placeholder 7"/>
          <p:cNvSpPr>
            <a:spLocks noGrp="1"/>
          </p:cNvSpPr>
          <p:nvPr>
            <p:ph type="sldNum" sz="quarter" idx="16"/>
          </p:nvPr>
        </p:nvSpPr>
        <p:spPr/>
        <p:txBody>
          <a:bodyPr/>
          <a:lstStyle/>
          <a:p>
            <a:fld id="{6CEDC72E-322C-374A-A3B3-F530FD9EC36B}" type="slidenum">
              <a:rPr lang="en-US" smtClean="0"/>
              <a:pPr/>
              <a:t>‹#›</a:t>
            </a:fld>
            <a:endParaRPr lang="en-US" dirty="0"/>
          </a:p>
        </p:txBody>
      </p:sp>
      <p:sp>
        <p:nvSpPr>
          <p:cNvPr id="4" name="Picture Placeholder 3"/>
          <p:cNvSpPr>
            <a:spLocks noGrp="1"/>
          </p:cNvSpPr>
          <p:nvPr>
            <p:ph type="pic" sz="quarter" idx="17"/>
          </p:nvPr>
        </p:nvSpPr>
        <p:spPr>
          <a:xfrm>
            <a:off x="719667" y="1079501"/>
            <a:ext cx="10608733" cy="5130799"/>
          </a:xfrm>
        </p:spPr>
        <p:txBody>
          <a:bodyPr/>
          <a:lstStyle/>
          <a:p>
            <a:r>
              <a:rPr lang="en-US"/>
              <a:t>Click icon to add picture</a:t>
            </a:r>
          </a:p>
        </p:txBody>
      </p:sp>
    </p:spTree>
    <p:extLst>
      <p:ext uri="{BB962C8B-B14F-4D97-AF65-F5344CB8AC3E}">
        <p14:creationId xmlns:p14="http://schemas.microsoft.com/office/powerpoint/2010/main" val="11303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52A7F3-53FD-304B-9C40-9BBB404D07AA}"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42400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2A7F3-53FD-304B-9C40-9BBB404D07AA}"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169796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52A7F3-53FD-304B-9C40-9BBB404D07AA}"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50723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52A7F3-53FD-304B-9C40-9BBB404D07AA}"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61630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52A7F3-53FD-304B-9C40-9BBB404D07AA}"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43623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2A7F3-53FD-304B-9C40-9BBB404D07AA}"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310421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52A7F3-53FD-304B-9C40-9BBB404D07AA}"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7291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52A7F3-53FD-304B-9C40-9BBB404D07AA}"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F53A55-D45F-DD4D-B5AA-7117182EE6AB}" type="slidenum">
              <a:rPr lang="en-US" smtClean="0"/>
              <a:t>‹#›</a:t>
            </a:fld>
            <a:endParaRPr lang="en-US"/>
          </a:p>
        </p:txBody>
      </p:sp>
    </p:spTree>
    <p:extLst>
      <p:ext uri="{BB962C8B-B14F-4D97-AF65-F5344CB8AC3E}">
        <p14:creationId xmlns:p14="http://schemas.microsoft.com/office/powerpoint/2010/main" val="26671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2A7F3-53FD-304B-9C40-9BBB404D07AA}" type="datetimeFigureOut">
              <a:rPr lang="en-US" smtClean="0"/>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53A55-D45F-DD4D-B5AA-7117182EE6AB}" type="slidenum">
              <a:rPr lang="en-US" smtClean="0"/>
              <a:t>‹#›</a:t>
            </a:fld>
            <a:endParaRPr lang="en-US"/>
          </a:p>
        </p:txBody>
      </p:sp>
    </p:spTree>
    <p:extLst>
      <p:ext uri="{BB962C8B-B14F-4D97-AF65-F5344CB8AC3E}">
        <p14:creationId xmlns:p14="http://schemas.microsoft.com/office/powerpoint/2010/main" val="10277711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 id="21474838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juniorseadoctors.com/stormwate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hyperlink" Target="https://www.instagram.com/p/Bs1qr2xB69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juniorseadoctors.com/stormwater"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stormwaterheatmap.org/" TargetMode="External"/><Relationship Id="rId2" Type="http://schemas.openxmlformats.org/officeDocument/2006/relationships/hyperlink" Target="https://www.juniorseadoctors.com/stormwater"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www.epa.gov/salish-sea/freshwater-qualit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20734663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04B87-6CC3-5A46-87B1-BED7F3FAD671}"/>
              </a:ext>
            </a:extLst>
          </p:cNvPr>
          <p:cNvPicPr/>
          <p:nvPr/>
        </p:nvPicPr>
        <p:blipFill>
          <a:blip r:embed="rId2" cstate="email">
            <a:extLst>
              <a:ext uri="{28A0092B-C50C-407E-A947-70E740481C1C}">
                <a14:useLocalDpi xmlns:a14="http://schemas.microsoft.com/office/drawing/2010/main"/>
              </a:ext>
            </a:extLst>
          </a:blip>
          <a:stretch>
            <a:fillRect/>
          </a:stretch>
        </p:blipFill>
        <p:spPr>
          <a:xfrm rot="16200000">
            <a:off x="1368094" y="-2300323"/>
            <a:ext cx="9343013" cy="12143551"/>
          </a:xfrm>
          <a:prstGeom prst="rect">
            <a:avLst/>
          </a:prstGeom>
        </p:spPr>
      </p:pic>
      <p:sp>
        <p:nvSpPr>
          <p:cNvPr id="2" name="Rectangle 1">
            <a:extLst>
              <a:ext uri="{FF2B5EF4-FFF2-40B4-BE49-F238E27FC236}">
                <a16:creationId xmlns:a16="http://schemas.microsoft.com/office/drawing/2014/main" id="{11CE7470-E2DE-F144-AC32-50AF20FF3103}"/>
              </a:ext>
            </a:extLst>
          </p:cNvPr>
          <p:cNvSpPr/>
          <p:nvPr/>
        </p:nvSpPr>
        <p:spPr>
          <a:xfrm>
            <a:off x="0" y="0"/>
            <a:ext cx="12784667" cy="6858000"/>
          </a:xfrm>
          <a:prstGeom prst="rect">
            <a:avLst/>
          </a:prstGeom>
          <a:solidFill>
            <a:srgbClr val="016B78">
              <a:alpha val="25000"/>
            </a:srgb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E6A82E-443A-B34D-990F-6FFAE6EF85AB}"/>
              </a:ext>
            </a:extLst>
          </p:cNvPr>
          <p:cNvSpPr/>
          <p:nvPr/>
        </p:nvSpPr>
        <p:spPr>
          <a:xfrm>
            <a:off x="-32176" y="4012707"/>
            <a:ext cx="4918051" cy="3189870"/>
          </a:xfrm>
          <a:prstGeom prst="rect">
            <a:avLst/>
          </a:prstGeom>
          <a:solidFill>
            <a:srgbClr val="DE763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B5AEBA6-3D25-0B41-B248-1CF6B578F78C}"/>
              </a:ext>
            </a:extLst>
          </p:cNvPr>
          <p:cNvSpPr txBox="1"/>
          <p:nvPr/>
        </p:nvSpPr>
        <p:spPr>
          <a:xfrm>
            <a:off x="-109356" y="4093530"/>
            <a:ext cx="5299416" cy="707886"/>
          </a:xfrm>
          <a:prstGeom prst="rect">
            <a:avLst/>
          </a:prstGeom>
          <a:noFill/>
        </p:spPr>
        <p:txBody>
          <a:bodyPr wrap="square" rtlCol="0">
            <a:spAutoFit/>
          </a:bodyPr>
          <a:lstStyle/>
          <a:p>
            <a:pPr lvl="0">
              <a:defRPr/>
            </a:pPr>
            <a:r>
              <a:rPr lang="en-US" sz="4000" dirty="0">
                <a:solidFill>
                  <a:srgbClr val="016B78"/>
                </a:solidFill>
                <a:latin typeface="Gotham Medium" pitchFamily="2" charset="0"/>
                <a:cs typeface="Gotham Medium" pitchFamily="2" charset="0"/>
              </a:rPr>
              <a:t>Unit 2 Stormwater</a:t>
            </a:r>
          </a:p>
        </p:txBody>
      </p:sp>
      <p:pic>
        <p:nvPicPr>
          <p:cNvPr id="9" name="Picture 8">
            <a:extLst>
              <a:ext uri="{FF2B5EF4-FFF2-40B4-BE49-F238E27FC236}">
                <a16:creationId xmlns:a16="http://schemas.microsoft.com/office/drawing/2014/main" id="{3C448CFC-28C2-A54D-80C5-23F74737358E}"/>
              </a:ext>
            </a:extLst>
          </p:cNvPr>
          <p:cNvPicPr>
            <a:picLocks noChangeAspect="1"/>
          </p:cNvPicPr>
          <p:nvPr/>
        </p:nvPicPr>
        <p:blipFill>
          <a:blip r:embed="rId3"/>
          <a:stretch>
            <a:fillRect/>
          </a:stretch>
        </p:blipFill>
        <p:spPr>
          <a:xfrm>
            <a:off x="205325" y="313191"/>
            <a:ext cx="1811734" cy="1710848"/>
          </a:xfrm>
          <a:prstGeom prst="rect">
            <a:avLst/>
          </a:prstGeom>
        </p:spPr>
      </p:pic>
      <p:sp>
        <p:nvSpPr>
          <p:cNvPr id="10" name="TextBox 9">
            <a:extLst>
              <a:ext uri="{FF2B5EF4-FFF2-40B4-BE49-F238E27FC236}">
                <a16:creationId xmlns:a16="http://schemas.microsoft.com/office/drawing/2014/main" id="{05865D4D-4A94-EF43-ADDF-5A5ABE1B4F6E}"/>
              </a:ext>
            </a:extLst>
          </p:cNvPr>
          <p:cNvSpPr txBox="1"/>
          <p:nvPr/>
        </p:nvSpPr>
        <p:spPr>
          <a:xfrm>
            <a:off x="194828" y="4783812"/>
            <a:ext cx="4691047" cy="2062103"/>
          </a:xfrm>
          <a:prstGeom prst="rect">
            <a:avLst/>
          </a:prstGeom>
          <a:noFill/>
        </p:spPr>
        <p:txBody>
          <a:bodyPr wrap="square" rtlCol="0">
            <a:spAutoFit/>
          </a:bodyPr>
          <a:lstStyle/>
          <a:p>
            <a:r>
              <a:rPr lang="en-US" sz="1600" dirty="0">
                <a:solidFill>
                  <a:srgbClr val="FFFFFF"/>
                </a:solidFill>
              </a:rPr>
              <a:t>Welcome to your very own watershed, where you and your students will discover many connections between the land where you live and the sea where your water flows.</a:t>
            </a:r>
          </a:p>
          <a:p>
            <a:r>
              <a:rPr lang="en-US" sz="1600" dirty="0">
                <a:solidFill>
                  <a:srgbClr val="FFFFFF"/>
                </a:solidFill>
              </a:rPr>
              <a:t>This unit is yours to explore, modify, and tailor to your classroom needs.</a:t>
            </a:r>
          </a:p>
          <a:p>
            <a:r>
              <a:rPr lang="en-US" sz="1600" dirty="0">
                <a:solidFill>
                  <a:srgbClr val="FFFFFF"/>
                </a:solidFill>
              </a:rPr>
              <a:t>All resources are available to access or download at </a:t>
            </a:r>
            <a:r>
              <a:rPr lang="en-US" sz="14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www.juniorseadoctors.com/stormwater</a:t>
            </a:r>
            <a:r>
              <a:rPr lang="en-US" sz="1400" dirty="0">
                <a:solidFill>
                  <a:schemeClr val="accent1">
                    <a:lumMod val="40000"/>
                    <a:lumOff val="60000"/>
                  </a:schemeClr>
                </a:solidFill>
              </a:rPr>
              <a:t>   </a:t>
            </a:r>
            <a:endParaRPr lang="en-US" sz="1600" dirty="0">
              <a:solidFill>
                <a:schemeClr val="accent1">
                  <a:lumMod val="40000"/>
                  <a:lumOff val="60000"/>
                </a:schemeClr>
              </a:solidFill>
            </a:endParaRPr>
          </a:p>
        </p:txBody>
      </p:sp>
    </p:spTree>
    <p:extLst>
      <p:ext uri="{BB962C8B-B14F-4D97-AF65-F5344CB8AC3E}">
        <p14:creationId xmlns:p14="http://schemas.microsoft.com/office/powerpoint/2010/main" val="2179172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3276599" y="1024885"/>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ESSENTIAL QUESTION</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static1.squarespace.com/static/5ad57fbf8f513006a1fadc53/t/5c7d751dee6eb03f802df457/1549925633740/essential+question.png?format=300w">
            <a:extLst>
              <a:ext uri="{FF2B5EF4-FFF2-40B4-BE49-F238E27FC236}">
                <a16:creationId xmlns:a16="http://schemas.microsoft.com/office/drawing/2014/main" id="{D3E82363-1017-D440-B97B-F619168C15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21495" y="1807780"/>
            <a:ext cx="3749009" cy="374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8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2983880" y="1061331"/>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BACKGROUND RESEARCH</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static1.squarespace.com/static/5ad57fbf8f513006a1fadc53/t/5c7d751dee6eb03f802df45b/1550017751348/research.png?format=300w">
            <a:extLst>
              <a:ext uri="{FF2B5EF4-FFF2-40B4-BE49-F238E27FC236}">
                <a16:creationId xmlns:a16="http://schemas.microsoft.com/office/drawing/2014/main" id="{5CFAC339-341F-CB47-B77E-BD19F1AC11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9522" y="1728647"/>
            <a:ext cx="3232953" cy="323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9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F4D125-083D-F743-BC8D-54E4CAC59610}"/>
              </a:ext>
            </a:extLst>
          </p:cNvPr>
          <p:cNvSpPr/>
          <p:nvPr/>
        </p:nvSpPr>
        <p:spPr>
          <a:xfrm>
            <a:off x="22802" y="398411"/>
            <a:ext cx="12192000" cy="12683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6"/>
          </p:nvPr>
        </p:nvSpPr>
        <p:spPr/>
        <p:txBody>
          <a:bodyPr/>
          <a:lstStyle/>
          <a:p>
            <a:pPr algn="l" defTabSz="914400">
              <a:defRPr/>
            </a:pPr>
            <a:fld id="{6CEDC72E-322C-374A-A3B3-F530FD9EC36B}" type="slidenum">
              <a:rPr lang="en-US" sz="900">
                <a:solidFill>
                  <a:srgbClr val="414143">
                    <a:tint val="75000"/>
                  </a:srgbClr>
                </a:solidFill>
                <a:latin typeface="Arial" panose="020B0604020202020204"/>
              </a:rPr>
              <a:pPr algn="l" defTabSz="914400">
                <a:defRPr/>
              </a:pPr>
              <a:t>12</a:t>
            </a:fld>
            <a:endParaRPr lang="en-US" sz="900">
              <a:solidFill>
                <a:srgbClr val="414143">
                  <a:tint val="75000"/>
                </a:srgbClr>
              </a:solidFill>
              <a:latin typeface="Arial" panose="020B0604020202020204"/>
            </a:endParaRPr>
          </a:p>
        </p:txBody>
      </p:sp>
      <p:sp>
        <p:nvSpPr>
          <p:cNvPr id="7" name="Title 2">
            <a:extLst>
              <a:ext uri="{FF2B5EF4-FFF2-40B4-BE49-F238E27FC236}">
                <a16:creationId xmlns:a16="http://schemas.microsoft.com/office/drawing/2014/main" id="{0BFC2F1D-11B4-AF44-BF07-D718EB728A0E}"/>
              </a:ext>
            </a:extLst>
          </p:cNvPr>
          <p:cNvSpPr txBox="1">
            <a:spLocks/>
          </p:cNvSpPr>
          <p:nvPr/>
        </p:nvSpPr>
        <p:spPr>
          <a:xfrm>
            <a:off x="697198" y="681611"/>
            <a:ext cx="11242253" cy="6843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EBE0C8"/>
                </a:solidFill>
                <a:latin typeface="Gotham Medium" pitchFamily="2" charset="0"/>
                <a:cs typeface="Gotham Medium" pitchFamily="2" charset="0"/>
              </a:rPr>
              <a:t>WATER CYCLE SONG</a:t>
            </a:r>
          </a:p>
        </p:txBody>
      </p:sp>
      <p:pic>
        <p:nvPicPr>
          <p:cNvPr id="10" name="Picture 2" descr="https://lh3.googleusercontent.com/LA5uFhzucvTGfGCZIKoQ0974RHVoaA6PZPcNL3fZMJ4hb8sdv2XOp01UjgnfxZpF41psPMvq8bIFCZ-uCaV3T-6kePAmHFVAicOEI81WXWFtJd7EUnRnLuV3v2rHU13PGp8xFinbLKY9fH8qx22mXfBKww5bpKeZAnT-p_Mwuy8cXuuEWaGZTOsBb58ZJvwAAl8QcTXb1wP1Z5SMGnNCW_D7MBNZgqL4yjTZJEE3LgUEAGm5iH5L4dXzcPGcRwN3xBOPTSyaQ2yo-GxOzqdoI4CT7Sm4DQYd8A9zLVKl_lcIfDM0TAahYbRRSz5cO5pKhEGz7Dmw7lU2jgu2Wvct6wVVdj4eK5WpZSGwk0aczdt2QP50QWu4TcHp5qANo5spMxbLAPclyrb-eEMkNcjuEtR4LVDsEwbF3XCK3EBqrqkvYfzNG8ghvgLpps3S0JKEI4LP5uuXKjymWYjTuECfnb-82rTW9BW1hvzHXl8z5HGB3_hunpLQ9iL92aXGmTmWM0oLMgjxb_mhqv_iokvfFAfuA8NkR_KNSFaJWh2NnwN7zJ3RtR57EIp9VMZbhRobu1LwYlbjpYfnkBhEaHLHjot4uc1QXQ6MLFrHBQtgUPlU87F-JjjtfOmNe6AZ3j6_wNXdodNMCbT3Iwh2yCBlYQKw=w2002-h1126-no">
            <a:extLst>
              <a:ext uri="{FF2B5EF4-FFF2-40B4-BE49-F238E27FC236}">
                <a16:creationId xmlns:a16="http://schemas.microsoft.com/office/drawing/2014/main" id="{B992A629-C79A-614F-852C-4A3A83D755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503"/>
          <a:stretch/>
        </p:blipFill>
        <p:spPr bwMode="auto">
          <a:xfrm>
            <a:off x="6201073" y="2248958"/>
            <a:ext cx="5293729" cy="4107392"/>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a:hlinkClick r:id="rId4"/>
            <a:extLst>
              <a:ext uri="{FF2B5EF4-FFF2-40B4-BE49-F238E27FC236}">
                <a16:creationId xmlns:a16="http://schemas.microsoft.com/office/drawing/2014/main" id="{8A67D51D-4E9F-7641-B876-0FE3962BE6AF}"/>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97198" y="3016559"/>
            <a:ext cx="3247349" cy="3090041"/>
          </a:xfrm>
          <a:prstGeom prst="rect">
            <a:avLst/>
          </a:prstGeom>
          <a:noFill/>
          <a:ln>
            <a:noFill/>
          </a:ln>
        </p:spPr>
      </p:pic>
      <p:sp>
        <p:nvSpPr>
          <p:cNvPr id="4" name="Rectangle 3">
            <a:extLst>
              <a:ext uri="{FF2B5EF4-FFF2-40B4-BE49-F238E27FC236}">
                <a16:creationId xmlns:a16="http://schemas.microsoft.com/office/drawing/2014/main" id="{D239B595-7C49-6D4F-B3BA-C7652A3AE942}"/>
              </a:ext>
            </a:extLst>
          </p:cNvPr>
          <p:cNvSpPr/>
          <p:nvPr/>
        </p:nvSpPr>
        <p:spPr>
          <a:xfrm>
            <a:off x="4785360" y="2346960"/>
            <a:ext cx="548640" cy="3829429"/>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B78"/>
              </a:solidFill>
            </a:endParaRPr>
          </a:p>
        </p:txBody>
      </p:sp>
    </p:spTree>
    <p:extLst>
      <p:ext uri="{BB962C8B-B14F-4D97-AF65-F5344CB8AC3E}">
        <p14:creationId xmlns:p14="http://schemas.microsoft.com/office/powerpoint/2010/main" val="204548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64B21-E8DE-9741-8EF2-D13C1B2006AC}"/>
              </a:ext>
            </a:extLst>
          </p:cNvPr>
          <p:cNvSpPr/>
          <p:nvPr/>
        </p:nvSpPr>
        <p:spPr>
          <a:xfrm>
            <a:off x="0" y="0"/>
            <a:ext cx="12192000" cy="6858000"/>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he Water Cycle for Schools and Kids">
            <a:extLst>
              <a:ext uri="{FF2B5EF4-FFF2-40B4-BE49-F238E27FC236}">
                <a16:creationId xmlns:a16="http://schemas.microsoft.com/office/drawing/2014/main" id="{7A49D175-ACE5-464D-A71D-94489A4FA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1756"/>
            <a:ext cx="9144000" cy="669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2200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F4D125-083D-F743-BC8D-54E4CAC59610}"/>
              </a:ext>
            </a:extLst>
          </p:cNvPr>
          <p:cNvSpPr/>
          <p:nvPr/>
        </p:nvSpPr>
        <p:spPr>
          <a:xfrm>
            <a:off x="22802" y="398411"/>
            <a:ext cx="12192000" cy="12683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6"/>
          </p:nvPr>
        </p:nvSpPr>
        <p:spPr/>
        <p:txBody>
          <a:bodyPr/>
          <a:lstStyle/>
          <a:p>
            <a:pPr algn="l" defTabSz="914400">
              <a:defRPr/>
            </a:pPr>
            <a:fld id="{6CEDC72E-322C-374A-A3B3-F530FD9EC36B}" type="slidenum">
              <a:rPr lang="en-US" sz="900">
                <a:solidFill>
                  <a:srgbClr val="414143">
                    <a:tint val="75000"/>
                  </a:srgbClr>
                </a:solidFill>
                <a:latin typeface="Arial" panose="020B0604020202020204"/>
              </a:rPr>
              <a:pPr algn="l" defTabSz="914400">
                <a:defRPr/>
              </a:pPr>
              <a:t>14</a:t>
            </a:fld>
            <a:endParaRPr lang="en-US" sz="900">
              <a:solidFill>
                <a:srgbClr val="414143">
                  <a:tint val="75000"/>
                </a:srgbClr>
              </a:solidFill>
              <a:latin typeface="Arial" panose="020B0604020202020204"/>
            </a:endParaRPr>
          </a:p>
        </p:txBody>
      </p:sp>
      <p:sp>
        <p:nvSpPr>
          <p:cNvPr id="7" name="Title 2">
            <a:extLst>
              <a:ext uri="{FF2B5EF4-FFF2-40B4-BE49-F238E27FC236}">
                <a16:creationId xmlns:a16="http://schemas.microsoft.com/office/drawing/2014/main" id="{0BFC2F1D-11B4-AF44-BF07-D718EB728A0E}"/>
              </a:ext>
            </a:extLst>
          </p:cNvPr>
          <p:cNvSpPr txBox="1">
            <a:spLocks/>
          </p:cNvSpPr>
          <p:nvPr/>
        </p:nvSpPr>
        <p:spPr>
          <a:xfrm>
            <a:off x="697198" y="681611"/>
            <a:ext cx="10797603" cy="6843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EBE0C8"/>
                </a:solidFill>
                <a:latin typeface="Gotham Medium" pitchFamily="2" charset="0"/>
                <a:cs typeface="Gotham Medium" pitchFamily="2" charset="0"/>
              </a:rPr>
              <a:t>What’s a watershed?</a:t>
            </a:r>
          </a:p>
        </p:txBody>
      </p:sp>
      <p:sp>
        <p:nvSpPr>
          <p:cNvPr id="9" name="Title 2">
            <a:extLst>
              <a:ext uri="{FF2B5EF4-FFF2-40B4-BE49-F238E27FC236}">
                <a16:creationId xmlns:a16="http://schemas.microsoft.com/office/drawing/2014/main" id="{EFE48090-CF04-E94A-B55D-4A678460A4B3}"/>
              </a:ext>
            </a:extLst>
          </p:cNvPr>
          <p:cNvSpPr txBox="1">
            <a:spLocks/>
          </p:cNvSpPr>
          <p:nvPr/>
        </p:nvSpPr>
        <p:spPr>
          <a:xfrm>
            <a:off x="697198" y="2083691"/>
            <a:ext cx="10797603" cy="6843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16B78"/>
                </a:solidFill>
                <a:latin typeface="Gotham Medium" pitchFamily="2" charset="0"/>
                <a:cs typeface="Gotham Medium" pitchFamily="2" charset="0"/>
              </a:rPr>
              <a:t>Let’s model one!</a:t>
            </a:r>
          </a:p>
        </p:txBody>
      </p:sp>
      <p:pic>
        <p:nvPicPr>
          <p:cNvPr id="10" name="Picture 9" descr="A tree in a forest&#10;&#10;Description automatically generated">
            <a:extLst>
              <a:ext uri="{FF2B5EF4-FFF2-40B4-BE49-F238E27FC236}">
                <a16:creationId xmlns:a16="http://schemas.microsoft.com/office/drawing/2014/main" id="{B81DC708-C277-4443-AD05-7D023D296A0F}"/>
              </a:ext>
            </a:extLst>
          </p:cNvPr>
          <p:cNvPicPr>
            <a:picLocks noChangeAspect="1"/>
          </p:cNvPicPr>
          <p:nvPr/>
        </p:nvPicPr>
        <p:blipFill rotWithShape="1">
          <a:blip r:embed="rId3"/>
          <a:srcRect r="19169"/>
          <a:stretch/>
        </p:blipFill>
        <p:spPr>
          <a:xfrm>
            <a:off x="7046320" y="-365760"/>
            <a:ext cx="5168482" cy="7589520"/>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417975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E792D-B326-684C-8699-2653702AD90C}"/>
              </a:ext>
            </a:extLst>
          </p:cNvPr>
          <p:cNvSpPr/>
          <p:nvPr/>
        </p:nvSpPr>
        <p:spPr>
          <a:xfrm>
            <a:off x="1113183" y="2345635"/>
            <a:ext cx="2305878" cy="5009322"/>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6D74DC6-52C7-A845-92C8-0481FB5A6569}"/>
              </a:ext>
            </a:extLst>
          </p:cNvPr>
          <p:cNvSpPr>
            <a:spLocks noGrp="1"/>
          </p:cNvSpPr>
          <p:nvPr>
            <p:ph type="sldNum" sz="quarter" idx="20"/>
          </p:nvPr>
        </p:nvSpPr>
        <p:spPr/>
        <p:txBody>
          <a:bodyPr/>
          <a:lstStyle/>
          <a:p>
            <a:pPr algn="l" defTabSz="914400">
              <a:defRPr/>
            </a:pPr>
            <a:fld id="{6CEDC72E-322C-374A-A3B3-F530FD9EC36B}" type="slidenum">
              <a:rPr lang="en-US" sz="900" smtClean="0">
                <a:solidFill>
                  <a:srgbClr val="414143">
                    <a:tint val="75000"/>
                  </a:srgbClr>
                </a:solidFill>
                <a:latin typeface="Arial" panose="020B0604020202020204"/>
              </a:rPr>
              <a:pPr algn="l" defTabSz="914400">
                <a:defRPr/>
              </a:pPr>
              <a:t>15</a:t>
            </a:fld>
            <a:endParaRPr lang="en-US" sz="900">
              <a:solidFill>
                <a:srgbClr val="414143">
                  <a:tint val="75000"/>
                </a:srgbClr>
              </a:solidFill>
              <a:latin typeface="Arial" panose="020B0604020202020204"/>
            </a:endParaRPr>
          </a:p>
        </p:txBody>
      </p:sp>
      <p:sp>
        <p:nvSpPr>
          <p:cNvPr id="6" name="Title 19">
            <a:extLst>
              <a:ext uri="{FF2B5EF4-FFF2-40B4-BE49-F238E27FC236}">
                <a16:creationId xmlns:a16="http://schemas.microsoft.com/office/drawing/2014/main" id="{BEA6FE14-9FEA-204E-B21D-C6C9A12408CA}"/>
              </a:ext>
            </a:extLst>
          </p:cNvPr>
          <p:cNvSpPr txBox="1">
            <a:spLocks/>
          </p:cNvSpPr>
          <p:nvPr/>
        </p:nvSpPr>
        <p:spPr>
          <a:xfrm>
            <a:off x="800101" y="580480"/>
            <a:ext cx="10553699" cy="365125"/>
          </a:xfrm>
          <a:prstGeom prst="rect">
            <a:avLst/>
          </a:prstGeom>
        </p:spPr>
        <p:txBody>
          <a:bodyPr/>
          <a:lstStyle>
            <a:lvl1pPr algn="l" defTabSz="685800" rtl="0" eaLnBrk="1" latinLnBrk="0" hangingPunct="1">
              <a:lnSpc>
                <a:spcPct val="90000"/>
              </a:lnSpc>
              <a:spcBef>
                <a:spcPct val="0"/>
              </a:spcBef>
              <a:buNone/>
              <a:defRPr sz="3000" b="0" kern="1200">
                <a:solidFill>
                  <a:schemeClr val="accent1"/>
                </a:solidFill>
                <a:latin typeface="+mn-lt"/>
                <a:ea typeface="+mj-ea"/>
                <a:cs typeface="+mj-cs"/>
              </a:defRPr>
            </a:lvl1pPr>
          </a:lstStyle>
          <a:p>
            <a:pPr>
              <a:defRPr/>
            </a:pPr>
            <a:r>
              <a:rPr lang="en-US" dirty="0">
                <a:solidFill>
                  <a:srgbClr val="016B78"/>
                </a:solidFill>
                <a:latin typeface="Gotham Medium" pitchFamily="2" charset="0"/>
                <a:cs typeface="Gotham Medium" pitchFamily="2" charset="0"/>
              </a:rPr>
              <a:t>Super-Amazing Student Web map </a:t>
            </a:r>
          </a:p>
          <a:p>
            <a:pPr>
              <a:defRPr/>
            </a:pPr>
            <a:r>
              <a:rPr lang="en-US" dirty="0">
                <a:solidFill>
                  <a:srgbClr val="016B78"/>
                </a:solidFill>
                <a:latin typeface="Gotham Medium" pitchFamily="2" charset="0"/>
                <a:cs typeface="Gotham Medium" pitchFamily="2" charset="0"/>
              </a:rPr>
              <a:t>Example of Excellence!!</a:t>
            </a:r>
          </a:p>
        </p:txBody>
      </p:sp>
      <p:sp>
        <p:nvSpPr>
          <p:cNvPr id="9" name="Title 19">
            <a:extLst>
              <a:ext uri="{FF2B5EF4-FFF2-40B4-BE49-F238E27FC236}">
                <a16:creationId xmlns:a16="http://schemas.microsoft.com/office/drawing/2014/main" id="{100E4628-3B38-5D43-99B9-C90FE28BA584}"/>
              </a:ext>
            </a:extLst>
          </p:cNvPr>
          <p:cNvSpPr txBox="1">
            <a:spLocks/>
          </p:cNvSpPr>
          <p:nvPr/>
        </p:nvSpPr>
        <p:spPr>
          <a:xfrm>
            <a:off x="3848101" y="2307680"/>
            <a:ext cx="10553699" cy="365125"/>
          </a:xfrm>
          <a:prstGeom prst="rect">
            <a:avLst/>
          </a:prstGeom>
        </p:spPr>
        <p:txBody>
          <a:bodyPr/>
          <a:lstStyle>
            <a:lvl1pPr algn="l" defTabSz="685800" rtl="0" eaLnBrk="1" latinLnBrk="0" hangingPunct="1">
              <a:lnSpc>
                <a:spcPct val="90000"/>
              </a:lnSpc>
              <a:spcBef>
                <a:spcPct val="0"/>
              </a:spcBef>
              <a:buNone/>
              <a:defRPr sz="3000" b="0" kern="1200">
                <a:solidFill>
                  <a:schemeClr val="accent1"/>
                </a:solidFill>
                <a:latin typeface="+mn-lt"/>
                <a:ea typeface="+mj-ea"/>
                <a:cs typeface="+mj-cs"/>
              </a:defRPr>
            </a:lvl1pPr>
          </a:lstStyle>
          <a:p>
            <a:pPr>
              <a:defRPr/>
            </a:pPr>
            <a:r>
              <a:rPr lang="en-US" dirty="0">
                <a:solidFill>
                  <a:srgbClr val="016B78"/>
                </a:solidFill>
                <a:latin typeface="Gotham Medium" pitchFamily="2" charset="0"/>
                <a:cs typeface="Gotham Medium" pitchFamily="2" charset="0"/>
              </a:rPr>
              <a:t>Add a student web map here</a:t>
            </a:r>
          </a:p>
        </p:txBody>
      </p:sp>
    </p:spTree>
    <p:extLst>
      <p:ext uri="{BB962C8B-B14F-4D97-AF65-F5344CB8AC3E}">
        <p14:creationId xmlns:p14="http://schemas.microsoft.com/office/powerpoint/2010/main" val="377664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CE23A9-5125-B242-8BCA-EC8430CADC40}"/>
              </a:ext>
            </a:extLst>
          </p:cNvPr>
          <p:cNvSpPr/>
          <p:nvPr/>
        </p:nvSpPr>
        <p:spPr>
          <a:xfrm>
            <a:off x="0" y="0"/>
            <a:ext cx="12192000" cy="6858000"/>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multicultural&quot;">
            <a:extLst>
              <a:ext uri="{FF2B5EF4-FFF2-40B4-BE49-F238E27FC236}">
                <a16:creationId xmlns:a16="http://schemas.microsoft.com/office/drawing/2014/main" id="{D84BE4F2-3279-8645-85E1-B0BE318198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6"/>
          <a:stretch/>
        </p:blipFill>
        <p:spPr bwMode="auto">
          <a:xfrm>
            <a:off x="4290715" y="1531778"/>
            <a:ext cx="7224625" cy="4633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F14F2E-BEC9-BE49-A2C9-088C33F73F2C}"/>
              </a:ext>
            </a:extLst>
          </p:cNvPr>
          <p:cNvSpPr txBox="1"/>
          <p:nvPr/>
        </p:nvSpPr>
        <p:spPr>
          <a:xfrm>
            <a:off x="676660" y="4818390"/>
            <a:ext cx="4542503" cy="553998"/>
          </a:xfrm>
          <a:prstGeom prst="rect">
            <a:avLst/>
          </a:prstGeom>
          <a:noFill/>
        </p:spPr>
        <p:txBody>
          <a:bodyPr wrap="square" rtlCol="0">
            <a:spAutoFit/>
          </a:bodyPr>
          <a:lstStyle/>
          <a:p>
            <a:r>
              <a:rPr lang="en-US" sz="3000" dirty="0">
                <a:solidFill>
                  <a:srgbClr val="EBE0C8"/>
                </a:solidFill>
                <a:latin typeface="Gotham Medium" pitchFamily="2" charset="0"/>
                <a:cs typeface="Gotham Medium" pitchFamily="2" charset="0"/>
              </a:rPr>
              <a:t>TEAM TALK</a:t>
            </a:r>
          </a:p>
        </p:txBody>
      </p:sp>
    </p:spTree>
    <p:extLst>
      <p:ext uri="{BB962C8B-B14F-4D97-AF65-F5344CB8AC3E}">
        <p14:creationId xmlns:p14="http://schemas.microsoft.com/office/powerpoint/2010/main" val="2859501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2983880" y="1061331"/>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BACKGROUND RESEARCH</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static1.squarespace.com/static/5ad57fbf8f513006a1fadc53/t/5c7d751dee6eb03f802df45b/1550017751348/research.png?format=300w">
            <a:extLst>
              <a:ext uri="{FF2B5EF4-FFF2-40B4-BE49-F238E27FC236}">
                <a16:creationId xmlns:a16="http://schemas.microsoft.com/office/drawing/2014/main" id="{5CFAC339-341F-CB47-B77E-BD19F1AC11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9522" y="1728647"/>
            <a:ext cx="3232953" cy="323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35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87474-A356-1A4D-8886-36E693C79929}"/>
              </a:ext>
            </a:extLst>
          </p:cNvPr>
          <p:cNvSpPr/>
          <p:nvPr/>
        </p:nvSpPr>
        <p:spPr>
          <a:xfrm>
            <a:off x="0" y="4247136"/>
            <a:ext cx="12207341" cy="2610864"/>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33BF2FA-2FF5-AE46-8F3D-4B7845F32DD3}"/>
              </a:ext>
            </a:extLst>
          </p:cNvPr>
          <p:cNvSpPr>
            <a:spLocks noGrp="1"/>
          </p:cNvSpPr>
          <p:nvPr>
            <p:ph type="title"/>
          </p:nvPr>
        </p:nvSpPr>
        <p:spPr>
          <a:xfrm>
            <a:off x="9627446" y="463348"/>
            <a:ext cx="2115024" cy="3387826"/>
          </a:xfrm>
        </p:spPr>
        <p:txBody>
          <a:bodyPr>
            <a:normAutofit/>
          </a:bodyPr>
          <a:lstStyle/>
          <a:p>
            <a:r>
              <a:rPr lang="en-US" sz="2400" dirty="0">
                <a:solidFill>
                  <a:srgbClr val="DE763F"/>
                </a:solidFill>
                <a:latin typeface="Gotham Medium" pitchFamily="2" charset="0"/>
                <a:cs typeface="Gotham Medium" pitchFamily="2" charset="0"/>
              </a:rPr>
              <a:t>TEAM READ</a:t>
            </a:r>
          </a:p>
        </p:txBody>
      </p:sp>
      <p:pic>
        <p:nvPicPr>
          <p:cNvPr id="5" name="Content Placeholder 14">
            <a:extLst>
              <a:ext uri="{FF2B5EF4-FFF2-40B4-BE49-F238E27FC236}">
                <a16:creationId xmlns:a16="http://schemas.microsoft.com/office/drawing/2014/main" id="{43055DE6-2DF9-C748-8B7C-48864684EDB1}"/>
              </a:ext>
            </a:extLst>
          </p:cNvPr>
          <p:cNvPicPr>
            <a:picLocks noGrp="1" noChangeAspect="1"/>
          </p:cNvPicPr>
          <p:nvPr>
            <p:ph idx="1"/>
          </p:nvPr>
        </p:nvPicPr>
        <p:blipFill rotWithShape="1">
          <a:blip r:embed="rId3"/>
          <a:srcRect l="4507" t="1129" r="4072" b="1004"/>
          <a:stretch/>
        </p:blipFill>
        <p:spPr>
          <a:xfrm>
            <a:off x="5376544" y="896434"/>
            <a:ext cx="3757011" cy="5065132"/>
          </a:xfrm>
          <a:prstGeom prst="rect">
            <a:avLst/>
          </a:prstGeom>
        </p:spPr>
      </p:pic>
      <p:pic>
        <p:nvPicPr>
          <p:cNvPr id="7" name="Picture 6">
            <a:extLst>
              <a:ext uri="{FF2B5EF4-FFF2-40B4-BE49-F238E27FC236}">
                <a16:creationId xmlns:a16="http://schemas.microsoft.com/office/drawing/2014/main" id="{5F70A79C-B830-A34F-B85D-600DE6094F51}"/>
              </a:ext>
            </a:extLst>
          </p:cNvPr>
          <p:cNvPicPr>
            <a:picLocks noChangeAspect="1"/>
          </p:cNvPicPr>
          <p:nvPr/>
        </p:nvPicPr>
        <p:blipFill>
          <a:blip r:embed="rId4"/>
          <a:stretch>
            <a:fillRect/>
          </a:stretch>
        </p:blipFill>
        <p:spPr>
          <a:xfrm>
            <a:off x="637649" y="1106549"/>
            <a:ext cx="4101247" cy="4446019"/>
          </a:xfrm>
          <a:prstGeom prst="rect">
            <a:avLst/>
          </a:prstGeom>
        </p:spPr>
      </p:pic>
      <p:sp>
        <p:nvSpPr>
          <p:cNvPr id="8" name="TextBox 7">
            <a:extLst>
              <a:ext uri="{FF2B5EF4-FFF2-40B4-BE49-F238E27FC236}">
                <a16:creationId xmlns:a16="http://schemas.microsoft.com/office/drawing/2014/main" id="{9BA0898D-9130-BC48-83E0-39F4E577F6B4}"/>
              </a:ext>
            </a:extLst>
          </p:cNvPr>
          <p:cNvSpPr txBox="1"/>
          <p:nvPr/>
        </p:nvSpPr>
        <p:spPr>
          <a:xfrm>
            <a:off x="637649" y="5779253"/>
            <a:ext cx="4968910" cy="338554"/>
          </a:xfrm>
          <a:prstGeom prst="rect">
            <a:avLst/>
          </a:prstGeom>
          <a:noFill/>
        </p:spPr>
        <p:txBody>
          <a:bodyPr wrap="square" rtlCol="0">
            <a:spAutoFit/>
          </a:bodyPr>
          <a:lstStyle/>
          <a:p>
            <a:r>
              <a:rPr lang="en-US" sz="1600" b="1" dirty="0">
                <a:solidFill>
                  <a:schemeClr val="bg1"/>
                </a:solidFill>
                <a:latin typeface="Posterama" panose="020B0502040204020203" pitchFamily="34" charset="0"/>
                <a:cs typeface="Posterama" panose="020B0502040204020203" pitchFamily="34" charset="0"/>
                <a:hlinkClick r:id="rId5">
                  <a:extLst>
                    <a:ext uri="{A12FA001-AC4F-418D-AE19-62706E023703}">
                      <ahyp:hlinkClr xmlns:ahyp="http://schemas.microsoft.com/office/drawing/2018/hyperlinkcolor" val="tx"/>
                    </a:ext>
                  </a:extLst>
                </a:hlinkClick>
              </a:rPr>
              <a:t>www.juniorseadoctors.com/stormwater</a:t>
            </a:r>
            <a:r>
              <a:rPr lang="en-US" sz="1600" b="1" dirty="0">
                <a:solidFill>
                  <a:schemeClr val="bg1"/>
                </a:solidFill>
                <a:latin typeface="Posterama" panose="020B0502040204020203" pitchFamily="34" charset="0"/>
                <a:cs typeface="Posterama" panose="020B0502040204020203" pitchFamily="34" charset="0"/>
              </a:rPr>
              <a:t> </a:t>
            </a:r>
          </a:p>
        </p:txBody>
      </p:sp>
    </p:spTree>
    <p:extLst>
      <p:ext uri="{BB962C8B-B14F-4D97-AF65-F5344CB8AC3E}">
        <p14:creationId xmlns:p14="http://schemas.microsoft.com/office/powerpoint/2010/main" val="26191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875DBF-3E98-4C4D-8127-13FD1F287F78}"/>
              </a:ext>
            </a:extLst>
          </p:cNvPr>
          <p:cNvSpPr/>
          <p:nvPr/>
        </p:nvSpPr>
        <p:spPr>
          <a:xfrm>
            <a:off x="0" y="0"/>
            <a:ext cx="8657617" cy="179326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68F0C-51FD-43B7-A557-CF5AFA3F9209}"/>
              </a:ext>
            </a:extLst>
          </p:cNvPr>
          <p:cNvSpPr>
            <a:spLocks noGrp="1"/>
          </p:cNvSpPr>
          <p:nvPr>
            <p:ph type="title"/>
          </p:nvPr>
        </p:nvSpPr>
        <p:spPr/>
        <p:txBody>
          <a:bodyPr/>
          <a:lstStyle/>
          <a:p>
            <a:r>
              <a:rPr lang="en-US" b="1" dirty="0">
                <a:solidFill>
                  <a:schemeClr val="bg1"/>
                </a:solidFill>
              </a:rPr>
              <a:t>Additional Sources for Clues?</a:t>
            </a:r>
          </a:p>
        </p:txBody>
      </p:sp>
      <p:sp>
        <p:nvSpPr>
          <p:cNvPr id="3" name="Content Placeholder 2">
            <a:extLst>
              <a:ext uri="{FF2B5EF4-FFF2-40B4-BE49-F238E27FC236}">
                <a16:creationId xmlns:a16="http://schemas.microsoft.com/office/drawing/2014/main" id="{4F8D18CA-4D1A-4F7A-BF41-EA72687D06CB}"/>
              </a:ext>
            </a:extLst>
          </p:cNvPr>
          <p:cNvSpPr>
            <a:spLocks noGrp="1"/>
          </p:cNvSpPr>
          <p:nvPr>
            <p:ph idx="1"/>
          </p:nvPr>
        </p:nvSpPr>
        <p:spPr>
          <a:xfrm>
            <a:off x="663102" y="2490584"/>
            <a:ext cx="10515600" cy="4351338"/>
          </a:xfrm>
        </p:spPr>
        <p:txBody>
          <a:bodyPr/>
          <a:lstStyle/>
          <a:p>
            <a:r>
              <a:rPr lang="en-US" dirty="0"/>
              <a:t>The big, orange button on the Stormwater webpage: </a:t>
            </a:r>
          </a:p>
          <a:p>
            <a:pPr marL="0" indent="0">
              <a:buNone/>
            </a:pPr>
            <a:r>
              <a:rPr lang="en-US" dirty="0">
                <a:hlinkClick r:id="rId2"/>
              </a:rPr>
              <a:t>https://www.juniorseadoctors.com/stormwater</a:t>
            </a:r>
            <a:r>
              <a:rPr lang="en-US" dirty="0"/>
              <a:t> </a:t>
            </a:r>
          </a:p>
          <a:p>
            <a:pPr marL="0" indent="0">
              <a:buNone/>
            </a:pPr>
            <a:endParaRPr lang="en-US" dirty="0"/>
          </a:p>
          <a:p>
            <a:r>
              <a:rPr lang="en-US" dirty="0"/>
              <a:t>The Nature Conservancy’s Stormwater Heatmap:  </a:t>
            </a:r>
            <a:r>
              <a:rPr lang="en-US" dirty="0">
                <a:hlinkClick r:id="rId3"/>
              </a:rPr>
              <a:t>https://www.stormwaterheatmap.org/</a:t>
            </a:r>
            <a:r>
              <a:rPr lang="en-US" dirty="0"/>
              <a:t> </a:t>
            </a:r>
          </a:p>
        </p:txBody>
      </p:sp>
      <p:pic>
        <p:nvPicPr>
          <p:cNvPr id="5" name="Picture 4" descr="A picture containing mirror, microscope&#10;&#10;Description automatically generated">
            <a:extLst>
              <a:ext uri="{FF2B5EF4-FFF2-40B4-BE49-F238E27FC236}">
                <a16:creationId xmlns:a16="http://schemas.microsoft.com/office/drawing/2014/main" id="{BF9190E9-BA07-4894-BF5E-8AD35D104211}"/>
              </a:ext>
            </a:extLst>
          </p:cNvPr>
          <p:cNvPicPr>
            <a:picLocks noChangeAspect="1"/>
          </p:cNvPicPr>
          <p:nvPr/>
        </p:nvPicPr>
        <p:blipFill>
          <a:blip r:embed="rId4"/>
          <a:stretch>
            <a:fillRect/>
          </a:stretch>
        </p:blipFill>
        <p:spPr>
          <a:xfrm>
            <a:off x="9002233" y="143713"/>
            <a:ext cx="1649554" cy="1649554"/>
          </a:xfrm>
          <a:prstGeom prst="rect">
            <a:avLst/>
          </a:prstGeom>
        </p:spPr>
      </p:pic>
    </p:spTree>
    <p:extLst>
      <p:ext uri="{BB962C8B-B14F-4D97-AF65-F5344CB8AC3E}">
        <p14:creationId xmlns:p14="http://schemas.microsoft.com/office/powerpoint/2010/main" val="155240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20CC4-76EA-E244-9D0C-92DFEE229E1D}"/>
              </a:ext>
            </a:extLst>
          </p:cNvPr>
          <p:cNvSpPr/>
          <p:nvPr/>
        </p:nvSpPr>
        <p:spPr>
          <a:xfrm>
            <a:off x="-242046" y="0"/>
            <a:ext cx="6293224" cy="6858000"/>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209AAD-00BB-8149-AB44-4B3A822523BD}"/>
              </a:ext>
            </a:extLst>
          </p:cNvPr>
          <p:cNvSpPr txBox="1"/>
          <p:nvPr/>
        </p:nvSpPr>
        <p:spPr>
          <a:xfrm>
            <a:off x="242355" y="517668"/>
            <a:ext cx="5414067" cy="6924973"/>
          </a:xfrm>
          <a:prstGeom prst="rect">
            <a:avLst/>
          </a:prstGeom>
          <a:noFill/>
        </p:spPr>
        <p:txBody>
          <a:bodyPr wrap="square" rtlCol="0">
            <a:spAutoFit/>
          </a:bodyPr>
          <a:lstStyle/>
          <a:p>
            <a:r>
              <a:rPr lang="en-US" sz="2000" dirty="0">
                <a:solidFill>
                  <a:srgbClr val="DE763F"/>
                </a:solidFill>
                <a:latin typeface="Gotham Medium" pitchFamily="2" charset="0"/>
                <a:cs typeface="Gotham Medium" pitchFamily="2" charset="0"/>
              </a:rPr>
              <a:t>Background for teachers </a:t>
            </a:r>
          </a:p>
          <a:p>
            <a:endParaRPr lang="en-US" sz="2000" dirty="0">
              <a:solidFill>
                <a:srgbClr val="DE763F"/>
              </a:solidFill>
              <a:latin typeface="Gotham Medium" pitchFamily="2" charset="0"/>
              <a:ea typeface="+mj-ea"/>
              <a:cs typeface="Gotham Medium" pitchFamily="2" charset="0"/>
            </a:endParaRPr>
          </a:p>
          <a:p>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r>
              <a:rPr lang="en-US" sz="1600" dirty="0">
                <a:solidFill>
                  <a:srgbClr val="EBE0C8"/>
                </a:solidFill>
                <a:latin typeface="Gotham Medium" pitchFamily="2" charset="0"/>
                <a:cs typeface="Gotham Medium" pitchFamily="2" charset="0"/>
              </a:rPr>
              <a:t>Water that evaporates from the land, ocean, and waterways rises to the sky where cold air condenses it to droplets, snow, or sleet that falls to the ground and seeps in until its saturated. It then rolls downhill, gathers in streams, moves into rivers, then arrives at an estuary where it heads back to sea.</a:t>
            </a:r>
            <a:br>
              <a:rPr lang="en-US" sz="1600" dirty="0">
                <a:solidFill>
                  <a:srgbClr val="EBE0C8"/>
                </a:solidFill>
                <a:latin typeface="Gotham Medium" pitchFamily="2" charset="0"/>
                <a:cs typeface="Gotham Medium" pitchFamily="2" charset="0"/>
              </a:rPr>
            </a:br>
            <a:br>
              <a:rPr lang="en-US" sz="1600" dirty="0">
                <a:solidFill>
                  <a:srgbClr val="EBE0C8"/>
                </a:solidFill>
                <a:latin typeface="Gotham Medium" pitchFamily="2" charset="0"/>
                <a:cs typeface="Gotham Medium" pitchFamily="2" charset="0"/>
              </a:rPr>
            </a:br>
            <a:r>
              <a:rPr lang="en-US" sz="1600" dirty="0">
                <a:solidFill>
                  <a:srgbClr val="EBE0C8"/>
                </a:solidFill>
                <a:latin typeface="Gotham Medium" pitchFamily="2" charset="0"/>
                <a:cs typeface="Gotham Medium" pitchFamily="2" charset="0"/>
              </a:rPr>
              <a:t> You know this as the water cycle that we all had to memorize in school through diagrams. This unit takes a more exploratory approach, building on the experience of a cloud forming before their eyes in unit 1 to following that water from “snow caps to white caps”.  </a:t>
            </a:r>
            <a:br>
              <a:rPr lang="en-US" sz="1600" dirty="0">
                <a:solidFill>
                  <a:srgbClr val="EBE0C8"/>
                </a:solidFill>
                <a:latin typeface="Gotham Medium" pitchFamily="2" charset="0"/>
                <a:cs typeface="Gotham Medium" pitchFamily="2" charset="0"/>
              </a:rPr>
            </a:br>
            <a:br>
              <a:rPr lang="en-US" sz="1600" dirty="0">
                <a:solidFill>
                  <a:srgbClr val="EBE0C8"/>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r>
              <a:rPr lang="en-US" dirty="0">
                <a:solidFill>
                  <a:srgbClr val="DE763F"/>
                </a:solidFill>
                <a:latin typeface="Gotham Medium" pitchFamily="2" charset="0"/>
                <a:cs typeface="Gotham Medium" pitchFamily="2" charset="0"/>
              </a:rPr>
              <a:t> </a:t>
            </a:r>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endParaRPr lang="en-US" dirty="0">
              <a:solidFill>
                <a:srgbClr val="DE763F"/>
              </a:solidFill>
              <a:latin typeface="Gotham Medium" pitchFamily="2" charset="0"/>
              <a:cs typeface="Gotham Medium" pitchFamily="2" charset="0"/>
            </a:endParaRPr>
          </a:p>
        </p:txBody>
      </p:sp>
      <p:sp>
        <p:nvSpPr>
          <p:cNvPr id="9" name="TextBox 8">
            <a:extLst>
              <a:ext uri="{FF2B5EF4-FFF2-40B4-BE49-F238E27FC236}">
                <a16:creationId xmlns:a16="http://schemas.microsoft.com/office/drawing/2014/main" id="{E3C44DF7-73BB-B14E-8F5D-784A3DD7F237}"/>
              </a:ext>
            </a:extLst>
          </p:cNvPr>
          <p:cNvSpPr txBox="1"/>
          <p:nvPr/>
        </p:nvSpPr>
        <p:spPr>
          <a:xfrm>
            <a:off x="6140824" y="517668"/>
            <a:ext cx="5808821" cy="6124754"/>
          </a:xfrm>
          <a:prstGeom prst="rect">
            <a:avLst/>
          </a:prstGeom>
          <a:noFill/>
        </p:spPr>
        <p:txBody>
          <a:bodyPr wrap="square" rtlCol="0">
            <a:spAutoFit/>
          </a:bodyPr>
          <a:lstStyle/>
          <a:p>
            <a:r>
              <a:rPr lang="en-US" sz="1400" dirty="0"/>
              <a:t>As water flows from the mountain crests and ridges and gathers in the valley below, it is being “shed” by the hillsides into one gathering place, such as a river, lake, or estuary, where the fresh river water meets the salty sea. One area shedding water to a common body of water is called a </a:t>
            </a:r>
            <a:r>
              <a:rPr lang="en-US" sz="1400" i="1" dirty="0"/>
              <a:t>watershed</a:t>
            </a:r>
            <a:r>
              <a:rPr lang="en-US" sz="1400" dirty="0"/>
              <a:t>. The Salish Sea can be defined as one great watershed, but so can individual river valleys, the hills that drain to them, and the estuary where the river meets the sea. </a:t>
            </a:r>
          </a:p>
          <a:p>
            <a:endParaRPr lang="en-US" sz="1400" dirty="0"/>
          </a:p>
          <a:p>
            <a:r>
              <a:rPr lang="en-US" sz="1400" dirty="0"/>
              <a:t>A vegetated watershed, with forests, meadows, wetlands, salt marsh, and seagrass beds, will slow and absorb the running water, prevent flooding, prevent erosion, keep streams and rivers clear, and even chemically change and absorb pollutants  like a sponge, cleaning the water for wildlife and people. </a:t>
            </a:r>
          </a:p>
          <a:p>
            <a:endParaRPr lang="en-US" sz="1400" dirty="0"/>
          </a:p>
          <a:p>
            <a:r>
              <a:rPr lang="en-US" sz="1400" dirty="0"/>
              <a:t>Impervious surfaces (such as asphalt, concrete, and metal and composition rooftops) keep water from soaking into the soil and keep plants from purifying the waters. They act more like a cookie sheet than a sponge, allowing water to move faster to the sea. This water can then wash with it pollutants, like: soaps and detergents from washing cars and boats, </a:t>
            </a:r>
            <a:r>
              <a:rPr lang="en-US" sz="1400" dirty="0" err="1"/>
              <a:t>fetillizers</a:t>
            </a:r>
            <a:r>
              <a:rPr lang="en-US" sz="1400" dirty="0"/>
              <a:t> and pesticides from lawn care and farms, road film (rubber tire and copper break particles, oil and fuel, antifreeze, and more), and industrial wastes. </a:t>
            </a:r>
          </a:p>
          <a:p>
            <a:endParaRPr lang="en-US" sz="1400" dirty="0"/>
          </a:p>
          <a:p>
            <a:r>
              <a:rPr lang="en-US" sz="1400" dirty="0"/>
              <a:t>This water, called </a:t>
            </a:r>
            <a:r>
              <a:rPr lang="en-US" sz="1400" i="1" dirty="0"/>
              <a:t>stormwater</a:t>
            </a:r>
            <a:r>
              <a:rPr lang="en-US" sz="1400" dirty="0"/>
              <a:t>, eventually lands into the rivers, estuaries, and sea. </a:t>
            </a:r>
            <a:r>
              <a:rPr lang="en-US" sz="1400" i="1" dirty="0"/>
              <a:t>S</a:t>
            </a:r>
            <a:r>
              <a:rPr lang="en-US" sz="1400" dirty="0"/>
              <a:t>cience is showing that stormwater is affecting salmon and killer whale survival by disrupting oxygen absorption, immune response, and many other health issues among many other species.</a:t>
            </a:r>
          </a:p>
          <a:p>
            <a:r>
              <a:rPr lang="en-US" sz="1400" dirty="0"/>
              <a:t>Read this EPA article to better understand stormwater quality issues: </a:t>
            </a:r>
            <a:r>
              <a:rPr lang="en-US" sz="1400" dirty="0">
                <a:hlinkClick r:id="rId3"/>
              </a:rPr>
              <a:t>https://www.epa.gov/salish-sea/freshwater-quality</a:t>
            </a:r>
            <a:endParaRPr lang="en-US" sz="1400" dirty="0"/>
          </a:p>
        </p:txBody>
      </p:sp>
    </p:spTree>
    <p:extLst>
      <p:ext uri="{BB962C8B-B14F-4D97-AF65-F5344CB8AC3E}">
        <p14:creationId xmlns:p14="http://schemas.microsoft.com/office/powerpoint/2010/main" val="364453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2983880" y="1061331"/>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PUT SCIENCE TO WORK</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static1.squarespace.com/static/5ad57fbf8f513006a1fadc53/t/5c7d751dee6eb03f802df45f/1549926130994/study.png?format=300w">
            <a:extLst>
              <a:ext uri="{FF2B5EF4-FFF2-40B4-BE49-F238E27FC236}">
                <a16:creationId xmlns:a16="http://schemas.microsoft.com/office/drawing/2014/main" id="{603B7BBE-2BA8-B34B-99EB-9C5C8485D5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65366" y="975391"/>
            <a:ext cx="4915159" cy="491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0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F0204-0310-804C-9FDC-8C00AB9B37B4}"/>
              </a:ext>
            </a:extLst>
          </p:cNvPr>
          <p:cNvSpPr/>
          <p:nvPr/>
        </p:nvSpPr>
        <p:spPr>
          <a:xfrm>
            <a:off x="0" y="0"/>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b="1" dirty="0">
              <a:solidFill>
                <a:srgbClr val="5B9BD5">
                  <a:lumMod val="60000"/>
                  <a:lumOff val="40000"/>
                </a:srgbClr>
              </a:solidFill>
              <a:latin typeface="Posterama" panose="020B0502040204020203" pitchFamily="34" charset="0"/>
              <a:cs typeface="Posterama" panose="020B0502040204020203" pitchFamily="34" charset="0"/>
            </a:endParaRPr>
          </a:p>
        </p:txBody>
      </p:sp>
      <p:sp>
        <p:nvSpPr>
          <p:cNvPr id="4" name="TextBox 3">
            <a:extLst>
              <a:ext uri="{FF2B5EF4-FFF2-40B4-BE49-F238E27FC236}">
                <a16:creationId xmlns:a16="http://schemas.microsoft.com/office/drawing/2014/main" id="{964BB418-3A88-954A-9E49-1763329F23D6}"/>
              </a:ext>
            </a:extLst>
          </p:cNvPr>
          <p:cNvSpPr txBox="1"/>
          <p:nvPr/>
        </p:nvSpPr>
        <p:spPr>
          <a:xfrm>
            <a:off x="471472" y="476129"/>
            <a:ext cx="12192000" cy="553998"/>
          </a:xfrm>
          <a:prstGeom prst="rect">
            <a:avLst/>
          </a:prstGeom>
          <a:noFill/>
        </p:spPr>
        <p:txBody>
          <a:bodyPr wrap="square" rtlCol="0">
            <a:spAutoFit/>
          </a:bodyPr>
          <a:lstStyle/>
          <a:p>
            <a:r>
              <a:rPr lang="en-US" sz="3000" dirty="0">
                <a:solidFill>
                  <a:srgbClr val="DE763F"/>
                </a:solidFill>
                <a:latin typeface="Gotham Medium" pitchFamily="2" charset="0"/>
                <a:cs typeface="Gotham Medium" pitchFamily="2" charset="0"/>
              </a:rPr>
              <a:t>WRITE A TESTABLE QUESTION</a:t>
            </a:r>
            <a:endParaRPr lang="en-US" sz="3000" dirty="0">
              <a:solidFill>
                <a:srgbClr val="DE763F"/>
              </a:solidFill>
              <a:latin typeface="Gotham Light" pitchFamily="2" charset="77"/>
              <a:cs typeface="Gotham Medium" pitchFamily="2" charset="0"/>
            </a:endParaRPr>
          </a:p>
        </p:txBody>
      </p:sp>
      <p:pic>
        <p:nvPicPr>
          <p:cNvPr id="10" name="Content Placeholder 4" descr="A group of people posing for the camera&#10;&#10;Description automatically generated">
            <a:extLst>
              <a:ext uri="{FF2B5EF4-FFF2-40B4-BE49-F238E27FC236}">
                <a16:creationId xmlns:a16="http://schemas.microsoft.com/office/drawing/2014/main" id="{79CF8209-5C02-C742-92C6-4600363A6C3E}"/>
              </a:ext>
            </a:extLst>
          </p:cNvPr>
          <p:cNvPicPr>
            <a:picLocks noChangeAspect="1"/>
          </p:cNvPicPr>
          <p:nvPr/>
        </p:nvPicPr>
        <p:blipFill rotWithShape="1">
          <a:blip r:embed="rId3"/>
          <a:srcRect t="2499" r="-1" b="1832"/>
          <a:stretch/>
        </p:blipFill>
        <p:spPr>
          <a:xfrm>
            <a:off x="7684169" y="10"/>
            <a:ext cx="3476693" cy="6857990"/>
          </a:xfrm>
          <a:prstGeom prst="rect">
            <a:avLst/>
          </a:prstGeom>
          <a:effectLst/>
        </p:spPr>
      </p:pic>
      <p:sp>
        <p:nvSpPr>
          <p:cNvPr id="11" name="TextBox 10">
            <a:extLst>
              <a:ext uri="{FF2B5EF4-FFF2-40B4-BE49-F238E27FC236}">
                <a16:creationId xmlns:a16="http://schemas.microsoft.com/office/drawing/2014/main" id="{635F3B3B-C443-FE47-9AAE-D85460EBE5DB}"/>
              </a:ext>
            </a:extLst>
          </p:cNvPr>
          <p:cNvSpPr txBox="1"/>
          <p:nvPr/>
        </p:nvSpPr>
        <p:spPr>
          <a:xfrm>
            <a:off x="471472" y="1644529"/>
            <a:ext cx="6741225" cy="3046988"/>
          </a:xfrm>
          <a:prstGeom prst="rect">
            <a:avLst/>
          </a:prstGeom>
          <a:noFill/>
        </p:spPr>
        <p:txBody>
          <a:bodyPr wrap="square" rtlCol="0">
            <a:spAutoFit/>
          </a:bodyPr>
          <a:lstStyle/>
          <a:p>
            <a:pPr marL="342900" lvl="1" indent="0">
              <a:buNone/>
            </a:pPr>
            <a:r>
              <a:rPr lang="en-US" sz="2400" dirty="0">
                <a:solidFill>
                  <a:srgbClr val="EBE0C8"/>
                </a:solidFill>
              </a:rPr>
              <a:t>Using these sentence-starters will ensure a measurable outcome:</a:t>
            </a:r>
          </a:p>
          <a:p>
            <a:pPr marL="342900" lvl="1" indent="0">
              <a:buNone/>
            </a:pPr>
            <a:endParaRPr lang="en-US" sz="2400" dirty="0">
              <a:solidFill>
                <a:srgbClr val="EBE0C8"/>
              </a:solidFill>
            </a:endParaRPr>
          </a:p>
          <a:p>
            <a:pPr marL="1257300" lvl="2" indent="-342900">
              <a:buFont typeface="Arial" panose="020B0604020202020204" pitchFamily="34" charset="0"/>
              <a:buChar char="•"/>
            </a:pPr>
            <a:r>
              <a:rPr lang="en-US" sz="2400" dirty="0">
                <a:solidFill>
                  <a:srgbClr val="EBE0C8"/>
                </a:solidFill>
              </a:rPr>
              <a:t>Is</a:t>
            </a:r>
          </a:p>
          <a:p>
            <a:pPr marL="1257300" lvl="2" indent="-342900">
              <a:buFont typeface="Arial" panose="020B0604020202020204" pitchFamily="34" charset="0"/>
              <a:buChar char="•"/>
            </a:pPr>
            <a:r>
              <a:rPr lang="en-US" sz="2400" dirty="0">
                <a:solidFill>
                  <a:srgbClr val="EBE0C8"/>
                </a:solidFill>
              </a:rPr>
              <a:t>Are </a:t>
            </a:r>
          </a:p>
          <a:p>
            <a:pPr marL="1257300" lvl="2" indent="-342900">
              <a:buFont typeface="Arial" panose="020B0604020202020204" pitchFamily="34" charset="0"/>
              <a:buChar char="•"/>
            </a:pPr>
            <a:r>
              <a:rPr lang="en-US" sz="2400" dirty="0">
                <a:solidFill>
                  <a:srgbClr val="EBE0C8"/>
                </a:solidFill>
              </a:rPr>
              <a:t>Do</a:t>
            </a:r>
          </a:p>
          <a:p>
            <a:pPr marL="1257300" lvl="2" indent="-342900">
              <a:buFont typeface="Arial" panose="020B0604020202020204" pitchFamily="34" charset="0"/>
              <a:buChar char="•"/>
            </a:pPr>
            <a:r>
              <a:rPr lang="en-US" sz="2400" dirty="0">
                <a:solidFill>
                  <a:srgbClr val="EBE0C8"/>
                </a:solidFill>
              </a:rPr>
              <a:t>Does</a:t>
            </a:r>
          </a:p>
          <a:p>
            <a:pPr marL="1257300" lvl="2" indent="-342900">
              <a:buFont typeface="Arial" panose="020B0604020202020204" pitchFamily="34" charset="0"/>
              <a:buChar char="•"/>
            </a:pPr>
            <a:r>
              <a:rPr lang="en-US" sz="2400" dirty="0">
                <a:solidFill>
                  <a:srgbClr val="EBE0C8"/>
                </a:solidFill>
              </a:rPr>
              <a:t>Will</a:t>
            </a:r>
          </a:p>
        </p:txBody>
      </p:sp>
    </p:spTree>
    <p:extLst>
      <p:ext uri="{BB962C8B-B14F-4D97-AF65-F5344CB8AC3E}">
        <p14:creationId xmlns:p14="http://schemas.microsoft.com/office/powerpoint/2010/main" val="2845087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0AC9-BAB8-4866-AA4E-204E58EF0419}"/>
              </a:ext>
            </a:extLst>
          </p:cNvPr>
          <p:cNvSpPr>
            <a:spLocks noGrp="1"/>
          </p:cNvSpPr>
          <p:nvPr>
            <p:ph type="title"/>
          </p:nvPr>
        </p:nvSpPr>
        <p:spPr>
          <a:xfrm>
            <a:off x="820757" y="567361"/>
            <a:ext cx="6190816" cy="1325563"/>
          </a:xfrm>
        </p:spPr>
        <p:txBody>
          <a:bodyPr>
            <a:normAutofit fontScale="90000"/>
          </a:bodyPr>
          <a:lstStyle/>
          <a:p>
            <a:r>
              <a:rPr lang="en-US" dirty="0">
                <a:solidFill>
                  <a:srgbClr val="016B78"/>
                </a:solidFill>
                <a:latin typeface="Gotham Medium" pitchFamily="2" charset="0"/>
                <a:cs typeface="Gotham Medium" pitchFamily="2" charset="0"/>
              </a:rPr>
              <a:t>Variables are what you compare and measure in an investigation</a:t>
            </a:r>
          </a:p>
        </p:txBody>
      </p:sp>
      <p:sp>
        <p:nvSpPr>
          <p:cNvPr id="11" name="Content Placeholder 10">
            <a:extLst>
              <a:ext uri="{FF2B5EF4-FFF2-40B4-BE49-F238E27FC236}">
                <a16:creationId xmlns:a16="http://schemas.microsoft.com/office/drawing/2014/main" id="{3ECB7BA8-86AE-4E36-973E-CC01C1AB0F21}"/>
              </a:ext>
            </a:extLst>
          </p:cNvPr>
          <p:cNvSpPr>
            <a:spLocks noGrp="1"/>
          </p:cNvSpPr>
          <p:nvPr>
            <p:ph idx="1"/>
          </p:nvPr>
        </p:nvSpPr>
        <p:spPr>
          <a:xfrm>
            <a:off x="820756" y="2559808"/>
            <a:ext cx="6038434" cy="4004499"/>
          </a:xfrm>
        </p:spPr>
        <p:txBody>
          <a:bodyPr>
            <a:normAutofit fontScale="92500" lnSpcReduction="10000"/>
          </a:bodyPr>
          <a:lstStyle/>
          <a:p>
            <a:r>
              <a:rPr lang="en-US" sz="1800" b="1" dirty="0">
                <a:latin typeface="Helvetica" pitchFamily="2" charset="0"/>
              </a:rPr>
              <a:t>Compared Variable</a:t>
            </a:r>
          </a:p>
          <a:p>
            <a:pPr lvl="1"/>
            <a:r>
              <a:rPr lang="en-US" sz="1600" dirty="0">
                <a:latin typeface="Helvetica" pitchFamily="2" charset="0"/>
              </a:rPr>
              <a:t>What you choose to compare, such as the location before and after a stormwater filter</a:t>
            </a:r>
          </a:p>
          <a:p>
            <a:pPr lvl="1"/>
            <a:r>
              <a:rPr lang="en-US" sz="1600" dirty="0">
                <a:latin typeface="Helvetica" pitchFamily="2" charset="0"/>
              </a:rPr>
              <a:t>This is also called </a:t>
            </a:r>
          </a:p>
          <a:p>
            <a:pPr lvl="2"/>
            <a:r>
              <a:rPr lang="en-US" sz="1600" dirty="0">
                <a:latin typeface="Helvetica" pitchFamily="2" charset="0"/>
              </a:rPr>
              <a:t>Manipulated Variable </a:t>
            </a:r>
          </a:p>
          <a:p>
            <a:pPr lvl="2"/>
            <a:r>
              <a:rPr lang="en-US" sz="1600" dirty="0">
                <a:latin typeface="Helvetica" pitchFamily="2" charset="0"/>
              </a:rPr>
              <a:t>Independent Variable</a:t>
            </a:r>
          </a:p>
          <a:p>
            <a:pPr lvl="2"/>
            <a:endParaRPr lang="en-US" sz="1600" dirty="0">
              <a:latin typeface="Helvetica" pitchFamily="2" charset="0"/>
            </a:endParaRPr>
          </a:p>
          <a:p>
            <a:r>
              <a:rPr lang="en-US" sz="1800" b="1" dirty="0">
                <a:latin typeface="Helvetica" pitchFamily="2" charset="0"/>
              </a:rPr>
              <a:t>Measured Variable</a:t>
            </a:r>
          </a:p>
          <a:p>
            <a:pPr lvl="1"/>
            <a:r>
              <a:rPr lang="en-US" sz="1600" dirty="0">
                <a:latin typeface="Helvetica" pitchFamily="2" charset="0"/>
              </a:rPr>
              <a:t>What you measure, such as the water quality</a:t>
            </a:r>
          </a:p>
          <a:p>
            <a:pPr lvl="1"/>
            <a:r>
              <a:rPr lang="en-US" sz="1600" dirty="0">
                <a:latin typeface="Helvetica" pitchFamily="2" charset="0"/>
              </a:rPr>
              <a:t>This is also called</a:t>
            </a:r>
          </a:p>
          <a:p>
            <a:pPr lvl="2"/>
            <a:r>
              <a:rPr lang="en-US" sz="1600" dirty="0">
                <a:latin typeface="Helvetica" pitchFamily="2" charset="0"/>
              </a:rPr>
              <a:t>Responding Variable</a:t>
            </a:r>
          </a:p>
          <a:p>
            <a:pPr lvl="2"/>
            <a:r>
              <a:rPr lang="en-US" sz="1600" dirty="0">
                <a:latin typeface="Helvetica" pitchFamily="2" charset="0"/>
              </a:rPr>
              <a:t>Dependent Variable</a:t>
            </a:r>
          </a:p>
          <a:p>
            <a:pPr lvl="2"/>
            <a:endParaRPr lang="en-US" sz="1600" dirty="0">
              <a:latin typeface="Helvetica" pitchFamily="2" charset="0"/>
            </a:endParaRPr>
          </a:p>
          <a:p>
            <a:r>
              <a:rPr lang="en-US" sz="1800" b="1" dirty="0">
                <a:latin typeface="Helvetica" pitchFamily="2" charset="0"/>
              </a:rPr>
              <a:t>Controlled Variables</a:t>
            </a:r>
          </a:p>
          <a:p>
            <a:pPr lvl="1"/>
            <a:r>
              <a:rPr lang="en-US" sz="1600" dirty="0">
                <a:latin typeface="Helvetica" pitchFamily="2" charset="0"/>
              </a:rPr>
              <a:t>All the things</a:t>
            </a:r>
            <a:endParaRPr lang="en-US" sz="2400" dirty="0">
              <a:latin typeface="Helvetica" pitchFamily="2" charset="0"/>
            </a:endParaRPr>
          </a:p>
        </p:txBody>
      </p:sp>
      <p:sp>
        <p:nvSpPr>
          <p:cNvPr id="7" name="Rectangle 6">
            <a:extLst>
              <a:ext uri="{FF2B5EF4-FFF2-40B4-BE49-F238E27FC236}">
                <a16:creationId xmlns:a16="http://schemas.microsoft.com/office/drawing/2014/main" id="{39FD2D54-0399-9F4C-88A1-0EAE48224D12}"/>
              </a:ext>
            </a:extLst>
          </p:cNvPr>
          <p:cNvSpPr/>
          <p:nvPr/>
        </p:nvSpPr>
        <p:spPr>
          <a:xfrm>
            <a:off x="0" y="2125087"/>
            <a:ext cx="6636774" cy="171289"/>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283C74-1F67-944C-A598-2BA51843D794}"/>
              </a:ext>
            </a:extLst>
          </p:cNvPr>
          <p:cNvPicPr>
            <a:picLocks noChangeAspect="1"/>
          </p:cNvPicPr>
          <p:nvPr/>
        </p:nvPicPr>
        <p:blipFill>
          <a:blip r:embed="rId3"/>
          <a:stretch>
            <a:fillRect/>
          </a:stretch>
        </p:blipFill>
        <p:spPr>
          <a:xfrm>
            <a:off x="7011572" y="0"/>
            <a:ext cx="5180428" cy="6858000"/>
          </a:xfrm>
          <a:prstGeom prst="rect">
            <a:avLst/>
          </a:prstGeom>
        </p:spPr>
      </p:pic>
      <p:sp>
        <p:nvSpPr>
          <p:cNvPr id="12" name="TextBox 11">
            <a:extLst>
              <a:ext uri="{FF2B5EF4-FFF2-40B4-BE49-F238E27FC236}">
                <a16:creationId xmlns:a16="http://schemas.microsoft.com/office/drawing/2014/main" id="{BABA9C95-E229-4548-B394-5346F788EAD0}"/>
              </a:ext>
            </a:extLst>
          </p:cNvPr>
          <p:cNvSpPr txBox="1"/>
          <p:nvPr/>
        </p:nvSpPr>
        <p:spPr>
          <a:xfrm>
            <a:off x="8620602" y="567361"/>
            <a:ext cx="3571398" cy="923330"/>
          </a:xfrm>
          <a:prstGeom prst="rect">
            <a:avLst/>
          </a:prstGeom>
          <a:noFill/>
        </p:spPr>
        <p:txBody>
          <a:bodyPr wrap="square" rtlCol="0">
            <a:spAutoFit/>
          </a:bodyPr>
          <a:lstStyle/>
          <a:p>
            <a:r>
              <a:rPr lang="en-US" b="1" dirty="0">
                <a:solidFill>
                  <a:srgbClr val="DE763F"/>
                </a:solidFill>
              </a:rPr>
              <a:t>South Sound teachers learning to sample water at Point Defiance Park’s stormwater filter inlet</a:t>
            </a:r>
          </a:p>
        </p:txBody>
      </p:sp>
    </p:spTree>
    <p:extLst>
      <p:ext uri="{BB962C8B-B14F-4D97-AF65-F5344CB8AC3E}">
        <p14:creationId xmlns:p14="http://schemas.microsoft.com/office/powerpoint/2010/main" val="6386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A69BD-D810-7241-BAC1-8F0B4C996913}"/>
              </a:ext>
            </a:extLst>
          </p:cNvPr>
          <p:cNvSpPr/>
          <p:nvPr/>
        </p:nvSpPr>
        <p:spPr>
          <a:xfrm>
            <a:off x="2637183" y="6573"/>
            <a:ext cx="6346936" cy="4058662"/>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B78"/>
              </a:solidFill>
            </a:endParaRPr>
          </a:p>
        </p:txBody>
      </p:sp>
      <p:sp>
        <p:nvSpPr>
          <p:cNvPr id="5" name="TextBox 4">
            <a:extLst>
              <a:ext uri="{FF2B5EF4-FFF2-40B4-BE49-F238E27FC236}">
                <a16:creationId xmlns:a16="http://schemas.microsoft.com/office/drawing/2014/main" id="{F96847CA-2339-664F-9BE4-C56C1EFD024E}"/>
              </a:ext>
            </a:extLst>
          </p:cNvPr>
          <p:cNvSpPr txBox="1"/>
          <p:nvPr/>
        </p:nvSpPr>
        <p:spPr>
          <a:xfrm>
            <a:off x="3352800" y="229476"/>
            <a:ext cx="5776238" cy="2246769"/>
          </a:xfrm>
          <a:prstGeom prst="rect">
            <a:avLst/>
          </a:prstGeom>
          <a:noFill/>
        </p:spPr>
        <p:txBody>
          <a:bodyPr wrap="square" rtlCol="0">
            <a:spAutoFit/>
          </a:bodyPr>
          <a:lstStyle/>
          <a:p>
            <a:r>
              <a:rPr lang="en-US" sz="2000" dirty="0">
                <a:solidFill>
                  <a:srgbClr val="EBE0C8"/>
                </a:solidFill>
                <a:latin typeface="Gotham Light" pitchFamily="2" charset="77"/>
              </a:rPr>
              <a:t>1. </a:t>
            </a:r>
            <a:r>
              <a:rPr lang="en-US" sz="2000" b="1" dirty="0">
                <a:solidFill>
                  <a:srgbClr val="EBE0C8"/>
                </a:solidFill>
                <a:latin typeface="Helvetica" panose="020B0604020202020204" pitchFamily="34" charset="0"/>
                <a:cs typeface="Helvetica" panose="020B0604020202020204" pitchFamily="34" charset="0"/>
              </a:rPr>
              <a:t>Write your testable question</a:t>
            </a:r>
            <a:br>
              <a:rPr lang="en-US" sz="2000" b="1" dirty="0">
                <a:solidFill>
                  <a:srgbClr val="EBE0C8"/>
                </a:solidFill>
                <a:latin typeface="Helvetica" panose="020B0604020202020204" pitchFamily="34" charset="0"/>
                <a:cs typeface="Helvetica" panose="020B0604020202020204" pitchFamily="34" charset="0"/>
              </a:rPr>
            </a:br>
            <a:br>
              <a:rPr lang="en-US" sz="2000" b="1" dirty="0">
                <a:solidFill>
                  <a:srgbClr val="EBE0C8"/>
                </a:solidFill>
                <a:latin typeface="Helvetica" panose="020B0604020202020204" pitchFamily="34" charset="0"/>
                <a:cs typeface="Helvetica" panose="020B0604020202020204" pitchFamily="34" charset="0"/>
              </a:rPr>
            </a:br>
            <a:r>
              <a:rPr lang="en-US" sz="2000" b="1" dirty="0">
                <a:solidFill>
                  <a:srgbClr val="EBE0C8"/>
                </a:solidFill>
                <a:latin typeface="Helvetica" panose="020B0604020202020204" pitchFamily="34" charset="0"/>
                <a:cs typeface="Helvetica" panose="020B0604020202020204" pitchFamily="34" charset="0"/>
              </a:rPr>
              <a:t>2. Mark your Compared Variable with CV sticky note and your Measured Variable with your MV sticky note</a:t>
            </a:r>
            <a:br>
              <a:rPr lang="en-US" sz="2000" b="1" dirty="0">
                <a:solidFill>
                  <a:srgbClr val="EBE0C8"/>
                </a:solidFill>
                <a:latin typeface="Helvetica" panose="020B0604020202020204" pitchFamily="34" charset="0"/>
                <a:cs typeface="Helvetica" panose="020B0604020202020204" pitchFamily="34" charset="0"/>
              </a:rPr>
            </a:br>
            <a:br>
              <a:rPr lang="en-US" sz="2000" b="1" dirty="0">
                <a:solidFill>
                  <a:srgbClr val="EBE0C8"/>
                </a:solidFill>
                <a:latin typeface="Helvetica" panose="020B0604020202020204" pitchFamily="34" charset="0"/>
                <a:cs typeface="Helvetica" panose="020B0604020202020204" pitchFamily="34" charset="0"/>
              </a:rPr>
            </a:br>
            <a:r>
              <a:rPr lang="en-US" sz="2000" b="1" dirty="0">
                <a:solidFill>
                  <a:srgbClr val="EBE0C8"/>
                </a:solidFill>
                <a:latin typeface="Helvetica" panose="020B0604020202020204" pitchFamily="34" charset="0"/>
                <a:cs typeface="Helvetica" panose="020B0604020202020204" pitchFamily="34" charset="0"/>
              </a:rPr>
              <a:t>3. List your Controlled Variables </a:t>
            </a:r>
          </a:p>
        </p:txBody>
      </p:sp>
      <p:pic>
        <p:nvPicPr>
          <p:cNvPr id="3" name="Picture 2" descr="Text, letter&#10;&#10;Description automatically generated">
            <a:extLst>
              <a:ext uri="{FF2B5EF4-FFF2-40B4-BE49-F238E27FC236}">
                <a16:creationId xmlns:a16="http://schemas.microsoft.com/office/drawing/2014/main" id="{B568EF27-7EDD-49D7-8011-D1DA1B4A572B}"/>
              </a:ext>
            </a:extLst>
          </p:cNvPr>
          <p:cNvPicPr>
            <a:picLocks noChangeAspect="1"/>
          </p:cNvPicPr>
          <p:nvPr/>
        </p:nvPicPr>
        <p:blipFill rotWithShape="1">
          <a:blip r:embed="rId3"/>
          <a:srcRect l="6577" t="12536" r="1105" b="22966"/>
          <a:stretch/>
        </p:blipFill>
        <p:spPr>
          <a:xfrm>
            <a:off x="0" y="2693682"/>
            <a:ext cx="12192000" cy="4139241"/>
          </a:xfrm>
          <a:prstGeom prst="rect">
            <a:avLst/>
          </a:prstGeom>
        </p:spPr>
      </p:pic>
    </p:spTree>
    <p:extLst>
      <p:ext uri="{BB962C8B-B14F-4D97-AF65-F5344CB8AC3E}">
        <p14:creationId xmlns:p14="http://schemas.microsoft.com/office/powerpoint/2010/main" val="331705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A66EA2-7FF4-9240-8E44-31E48684E81B}"/>
              </a:ext>
            </a:extLst>
          </p:cNvPr>
          <p:cNvSpPr/>
          <p:nvPr/>
        </p:nvSpPr>
        <p:spPr>
          <a:xfrm>
            <a:off x="3474350" y="0"/>
            <a:ext cx="4795614" cy="1961535"/>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E11A1AA-EBCB-FC4E-9FAC-D941199E9C39}"/>
              </a:ext>
            </a:extLst>
          </p:cNvPr>
          <p:cNvPicPr>
            <a:picLocks noChangeAspect="1"/>
          </p:cNvPicPr>
          <p:nvPr/>
        </p:nvPicPr>
        <p:blipFill rotWithShape="1">
          <a:blip r:embed="rId2"/>
          <a:srcRect l="7575" t="28459" r="10262" b="2598"/>
          <a:stretch/>
        </p:blipFill>
        <p:spPr>
          <a:xfrm>
            <a:off x="0" y="1888762"/>
            <a:ext cx="12186852" cy="4969238"/>
          </a:xfrm>
          <a:prstGeom prst="rect">
            <a:avLst/>
          </a:prstGeom>
        </p:spPr>
      </p:pic>
    </p:spTree>
    <p:extLst>
      <p:ext uri="{BB962C8B-B14F-4D97-AF65-F5344CB8AC3E}">
        <p14:creationId xmlns:p14="http://schemas.microsoft.com/office/powerpoint/2010/main" val="7978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A219-4223-4503-A81A-6B75E2119BF2}"/>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002567AA-E50F-4A92-AF53-8005AF1DF7CE}"/>
              </a:ext>
            </a:extLst>
          </p:cNvPr>
          <p:cNvSpPr/>
          <p:nvPr/>
        </p:nvSpPr>
        <p:spPr>
          <a:xfrm>
            <a:off x="2637183" y="6573"/>
            <a:ext cx="6346936" cy="4058662"/>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B78"/>
              </a:solidFill>
            </a:endParaRPr>
          </a:p>
        </p:txBody>
      </p:sp>
      <p:pic>
        <p:nvPicPr>
          <p:cNvPr id="7" name="Content Placeholder 6" descr="Text, whiteboard&#10;&#10;Description automatically generated">
            <a:extLst>
              <a:ext uri="{FF2B5EF4-FFF2-40B4-BE49-F238E27FC236}">
                <a16:creationId xmlns:a16="http://schemas.microsoft.com/office/drawing/2014/main" id="{799FD1AA-9D14-491C-AA76-5E7A2F5AE626}"/>
              </a:ext>
            </a:extLst>
          </p:cNvPr>
          <p:cNvPicPr>
            <a:picLocks noGrp="1" noChangeAspect="1"/>
          </p:cNvPicPr>
          <p:nvPr>
            <p:ph idx="1"/>
          </p:nvPr>
        </p:nvPicPr>
        <p:blipFill rotWithShape="1">
          <a:blip r:embed="rId2"/>
          <a:srcRect l="4341" t="4874" r="7257" b="28660"/>
          <a:stretch/>
        </p:blipFill>
        <p:spPr>
          <a:xfrm>
            <a:off x="0" y="2619142"/>
            <a:ext cx="12192000" cy="4454429"/>
          </a:xfrm>
        </p:spPr>
      </p:pic>
      <p:sp>
        <p:nvSpPr>
          <p:cNvPr id="5" name="TextBox 4">
            <a:extLst>
              <a:ext uri="{FF2B5EF4-FFF2-40B4-BE49-F238E27FC236}">
                <a16:creationId xmlns:a16="http://schemas.microsoft.com/office/drawing/2014/main" id="{B5222A3C-411C-4CF8-B48B-252F27F5F22A}"/>
              </a:ext>
            </a:extLst>
          </p:cNvPr>
          <p:cNvSpPr txBox="1"/>
          <p:nvPr/>
        </p:nvSpPr>
        <p:spPr>
          <a:xfrm>
            <a:off x="3352800" y="229476"/>
            <a:ext cx="5776238" cy="2246769"/>
          </a:xfrm>
          <a:prstGeom prst="rect">
            <a:avLst/>
          </a:prstGeom>
          <a:noFill/>
        </p:spPr>
        <p:txBody>
          <a:bodyPr wrap="square" rtlCol="0">
            <a:spAutoFit/>
          </a:bodyPr>
          <a:lstStyle/>
          <a:p>
            <a:r>
              <a:rPr lang="en-US" sz="2000" dirty="0">
                <a:solidFill>
                  <a:srgbClr val="EBE0C8"/>
                </a:solidFill>
                <a:latin typeface="Gotham Light" pitchFamily="2" charset="77"/>
              </a:rPr>
              <a:t>1. </a:t>
            </a:r>
            <a:r>
              <a:rPr lang="en-US" sz="2000" b="1" dirty="0">
                <a:solidFill>
                  <a:srgbClr val="EBE0C8"/>
                </a:solidFill>
                <a:latin typeface="Helvetica" panose="020B0604020202020204" pitchFamily="34" charset="0"/>
                <a:cs typeface="Helvetica" panose="020B0604020202020204" pitchFamily="34" charset="0"/>
              </a:rPr>
              <a:t>Write your testable question</a:t>
            </a:r>
            <a:br>
              <a:rPr lang="en-US" sz="2000" b="1" dirty="0">
                <a:solidFill>
                  <a:srgbClr val="EBE0C8"/>
                </a:solidFill>
                <a:latin typeface="Helvetica" panose="020B0604020202020204" pitchFamily="34" charset="0"/>
                <a:cs typeface="Helvetica" panose="020B0604020202020204" pitchFamily="34" charset="0"/>
              </a:rPr>
            </a:br>
            <a:br>
              <a:rPr lang="en-US" sz="2000" b="1" dirty="0">
                <a:solidFill>
                  <a:srgbClr val="EBE0C8"/>
                </a:solidFill>
                <a:latin typeface="Helvetica" panose="020B0604020202020204" pitchFamily="34" charset="0"/>
                <a:cs typeface="Helvetica" panose="020B0604020202020204" pitchFamily="34" charset="0"/>
              </a:rPr>
            </a:br>
            <a:r>
              <a:rPr lang="en-US" sz="2000" b="1" dirty="0">
                <a:solidFill>
                  <a:srgbClr val="EBE0C8"/>
                </a:solidFill>
                <a:latin typeface="Helvetica" panose="020B0604020202020204" pitchFamily="34" charset="0"/>
                <a:cs typeface="Helvetica" panose="020B0604020202020204" pitchFamily="34" charset="0"/>
              </a:rPr>
              <a:t>2. Mark your Compared Variable with CV sticky note and your Measured Variable with your MV sticky note</a:t>
            </a:r>
            <a:br>
              <a:rPr lang="en-US" sz="2000" b="1" dirty="0">
                <a:solidFill>
                  <a:srgbClr val="EBE0C8"/>
                </a:solidFill>
                <a:latin typeface="Helvetica" panose="020B0604020202020204" pitchFamily="34" charset="0"/>
                <a:cs typeface="Helvetica" panose="020B0604020202020204" pitchFamily="34" charset="0"/>
              </a:rPr>
            </a:br>
            <a:br>
              <a:rPr lang="en-US" sz="2000" b="1" dirty="0">
                <a:solidFill>
                  <a:srgbClr val="EBE0C8"/>
                </a:solidFill>
                <a:latin typeface="Helvetica" panose="020B0604020202020204" pitchFamily="34" charset="0"/>
                <a:cs typeface="Helvetica" panose="020B0604020202020204" pitchFamily="34" charset="0"/>
              </a:rPr>
            </a:br>
            <a:r>
              <a:rPr lang="en-US" sz="2000" b="1" dirty="0">
                <a:solidFill>
                  <a:srgbClr val="EBE0C8"/>
                </a:solidFill>
                <a:latin typeface="Helvetica" panose="020B0604020202020204" pitchFamily="34" charset="0"/>
                <a:cs typeface="Helvetica" panose="020B0604020202020204" pitchFamily="34" charset="0"/>
              </a:rPr>
              <a:t>3. List your Controlled Variables </a:t>
            </a:r>
          </a:p>
        </p:txBody>
      </p:sp>
    </p:spTree>
    <p:extLst>
      <p:ext uri="{BB962C8B-B14F-4D97-AF65-F5344CB8AC3E}">
        <p14:creationId xmlns:p14="http://schemas.microsoft.com/office/powerpoint/2010/main" val="305956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5D73-F064-4FE0-9069-625794E03A7A}"/>
              </a:ext>
            </a:extLst>
          </p:cNvPr>
          <p:cNvSpPr>
            <a:spLocks noGrp="1"/>
          </p:cNvSpPr>
          <p:nvPr>
            <p:ph type="title"/>
          </p:nvPr>
        </p:nvSpPr>
        <p:spPr/>
        <p:txBody>
          <a:bodyPr/>
          <a:lstStyle/>
          <a:p>
            <a:endParaRPr lang="en-US" dirty="0"/>
          </a:p>
        </p:txBody>
      </p:sp>
      <p:pic>
        <p:nvPicPr>
          <p:cNvPr id="6" name="Content Placeholder 5" descr="Text, letter&#10;&#10;Description automatically generated">
            <a:extLst>
              <a:ext uri="{FF2B5EF4-FFF2-40B4-BE49-F238E27FC236}">
                <a16:creationId xmlns:a16="http://schemas.microsoft.com/office/drawing/2014/main" id="{6185B1BA-FD4F-4F16-A002-67900B539C84}"/>
              </a:ext>
            </a:extLst>
          </p:cNvPr>
          <p:cNvPicPr>
            <a:picLocks noGrp="1" noChangeAspect="1"/>
          </p:cNvPicPr>
          <p:nvPr>
            <p:ph idx="1"/>
          </p:nvPr>
        </p:nvPicPr>
        <p:blipFill rotWithShape="1">
          <a:blip r:embed="rId2"/>
          <a:srcRect l="2848" t="18848"/>
          <a:stretch/>
        </p:blipFill>
        <p:spPr>
          <a:xfrm>
            <a:off x="-67456" y="1881780"/>
            <a:ext cx="12259456" cy="4976220"/>
          </a:xfrm>
        </p:spPr>
      </p:pic>
      <p:sp>
        <p:nvSpPr>
          <p:cNvPr id="4" name="Rectangle 3">
            <a:extLst>
              <a:ext uri="{FF2B5EF4-FFF2-40B4-BE49-F238E27FC236}">
                <a16:creationId xmlns:a16="http://schemas.microsoft.com/office/drawing/2014/main" id="{5E06E3C2-2F6C-4171-BEC5-A68AB766D66B}"/>
              </a:ext>
            </a:extLst>
          </p:cNvPr>
          <p:cNvSpPr/>
          <p:nvPr/>
        </p:nvSpPr>
        <p:spPr>
          <a:xfrm>
            <a:off x="3474350" y="0"/>
            <a:ext cx="4795614" cy="1961535"/>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972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1040589"/>
            <a:ext cx="6832600" cy="1421593"/>
          </a:xfrm>
          <a:noFill/>
        </p:spPr>
        <p:txBody>
          <a:bodyPr vert="horz" lIns="91440" tIns="45720" rIns="91440" bIns="45720" rtlCol="0" anchor="b">
            <a:normAutofit fontScale="90000"/>
          </a:bodyPr>
          <a:lstStyle/>
          <a:p>
            <a:r>
              <a:rPr lang="en-US" sz="3500" b="1" dirty="0">
                <a:solidFill>
                  <a:srgbClr val="DE763F"/>
                </a:solidFill>
                <a:latin typeface="Helvetica" pitchFamily="2" charset="0"/>
                <a:cs typeface="Gotham Medium" pitchFamily="2" charset="0"/>
              </a:rPr>
              <a:t>Form a Hypothesis </a:t>
            </a:r>
            <a:br>
              <a:rPr lang="en-US" sz="3500" b="1" dirty="0">
                <a:solidFill>
                  <a:srgbClr val="DE763F"/>
                </a:solidFill>
                <a:latin typeface="Helvetica" pitchFamily="2" charset="0"/>
                <a:cs typeface="Gotham Medium" pitchFamily="2" charset="0"/>
              </a:rPr>
            </a:br>
            <a:r>
              <a:rPr lang="en-US" sz="3500" b="1" dirty="0">
                <a:solidFill>
                  <a:srgbClr val="DE763F"/>
                </a:solidFill>
                <a:latin typeface="Helvetica" pitchFamily="2" charset="0"/>
                <a:cs typeface="Gotham Medium" pitchFamily="2" charset="0"/>
              </a:rPr>
              <a:t>a guess based on background information (hey, we have that!)</a:t>
            </a:r>
          </a:p>
        </p:txBody>
      </p:sp>
      <p:pic>
        <p:nvPicPr>
          <p:cNvPr id="7" name="Picture 6">
            <a:extLst>
              <a:ext uri="{FF2B5EF4-FFF2-40B4-BE49-F238E27FC236}">
                <a16:creationId xmlns:a16="http://schemas.microsoft.com/office/drawing/2014/main" id="{642F68D8-1442-A641-9BCB-3D773FC3A18B}"/>
              </a:ext>
            </a:extLst>
          </p:cNvPr>
          <p:cNvPicPr>
            <a:picLocks noChangeAspect="1"/>
          </p:cNvPicPr>
          <p:nvPr/>
        </p:nvPicPr>
        <p:blipFill>
          <a:blip r:embed="rId2"/>
          <a:stretch>
            <a:fillRect/>
          </a:stretch>
        </p:blipFill>
        <p:spPr>
          <a:xfrm>
            <a:off x="7849419" y="-4"/>
            <a:ext cx="3479800" cy="6858000"/>
          </a:xfrm>
          <a:prstGeom prst="rect">
            <a:avLst/>
          </a:prstGeom>
        </p:spPr>
      </p:pic>
      <p:sp>
        <p:nvSpPr>
          <p:cNvPr id="8" name="Title 1">
            <a:extLst>
              <a:ext uri="{FF2B5EF4-FFF2-40B4-BE49-F238E27FC236}">
                <a16:creationId xmlns:a16="http://schemas.microsoft.com/office/drawing/2014/main" id="{60D0F44F-12A1-1E43-B19D-C0D6B93C82D3}"/>
              </a:ext>
            </a:extLst>
          </p:cNvPr>
          <p:cNvSpPr txBox="1">
            <a:spLocks/>
          </p:cNvSpPr>
          <p:nvPr/>
        </p:nvSpPr>
        <p:spPr>
          <a:xfrm>
            <a:off x="508000" y="3428996"/>
            <a:ext cx="5842000" cy="2388415"/>
          </a:xfrm>
          <a:prstGeom prst="rect">
            <a:avLst/>
          </a:prstGeom>
          <a:no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16B78"/>
                </a:solidFill>
                <a:latin typeface="Helvetica" pitchFamily="2" charset="0"/>
              </a:rPr>
              <a:t>If we do this…..,</a:t>
            </a:r>
          </a:p>
          <a:p>
            <a:endParaRPr lang="en-US" sz="3600" dirty="0">
              <a:solidFill>
                <a:srgbClr val="016B78"/>
              </a:solidFill>
              <a:latin typeface="Helvetica" pitchFamily="2" charset="0"/>
            </a:endParaRPr>
          </a:p>
          <a:p>
            <a:r>
              <a:rPr lang="en-US" sz="3600" dirty="0">
                <a:solidFill>
                  <a:srgbClr val="016B78"/>
                </a:solidFill>
                <a:latin typeface="Helvetica" pitchFamily="2" charset="0"/>
              </a:rPr>
              <a:t>then this will be the result……</a:t>
            </a:r>
          </a:p>
          <a:p>
            <a:endParaRPr lang="en-US" sz="3600" dirty="0">
              <a:solidFill>
                <a:srgbClr val="016B78"/>
              </a:solidFill>
              <a:latin typeface="Helvetica" pitchFamily="2" charset="0"/>
            </a:endParaRPr>
          </a:p>
          <a:p>
            <a:r>
              <a:rPr lang="en-US" sz="3600" dirty="0">
                <a:solidFill>
                  <a:srgbClr val="016B78"/>
                </a:solidFill>
                <a:latin typeface="Helvetica" pitchFamily="2" charset="0"/>
              </a:rPr>
              <a:t>because……</a:t>
            </a:r>
          </a:p>
        </p:txBody>
      </p:sp>
    </p:spTree>
    <p:extLst>
      <p:ext uri="{BB962C8B-B14F-4D97-AF65-F5344CB8AC3E}">
        <p14:creationId xmlns:p14="http://schemas.microsoft.com/office/powerpoint/2010/main" val="263698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444F4B-7D92-DC45-BC07-E1F6400C1144}"/>
              </a:ext>
            </a:extLst>
          </p:cNvPr>
          <p:cNvSpPr/>
          <p:nvPr/>
        </p:nvSpPr>
        <p:spPr>
          <a:xfrm>
            <a:off x="0" y="0"/>
            <a:ext cx="12192000" cy="6858000"/>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9609" y="762790"/>
            <a:ext cx="3064183" cy="1863033"/>
          </a:xfrm>
          <a:noFill/>
        </p:spPr>
        <p:txBody>
          <a:bodyPr vert="horz" lIns="91440" tIns="45720" rIns="91440" bIns="45720" rtlCol="0" anchor="ctr">
            <a:normAutofit/>
          </a:bodyPr>
          <a:lstStyle/>
          <a:p>
            <a:pPr defTabSz="914400"/>
            <a:r>
              <a:rPr lang="en-US" sz="4400" dirty="0">
                <a:solidFill>
                  <a:srgbClr val="016B78"/>
                </a:solidFill>
                <a:latin typeface="Helvetica" pitchFamily="2" charset="0"/>
                <a:cs typeface="Gotham Medium" pitchFamily="2" charset="0"/>
              </a:rPr>
              <a:t>Research Design</a:t>
            </a:r>
          </a:p>
        </p:txBody>
      </p:sp>
      <p:pic>
        <p:nvPicPr>
          <p:cNvPr id="6" name="Picture 5" descr="A person standing next to a body of water&#10;&#10;Description automatically generated">
            <a:extLst>
              <a:ext uri="{FF2B5EF4-FFF2-40B4-BE49-F238E27FC236}">
                <a16:creationId xmlns:a16="http://schemas.microsoft.com/office/drawing/2014/main" id="{86752408-9F38-0A43-A972-E2716A68BB07}"/>
              </a:ext>
            </a:extLst>
          </p:cNvPr>
          <p:cNvPicPr>
            <a:picLocks noChangeAspect="1"/>
          </p:cNvPicPr>
          <p:nvPr/>
        </p:nvPicPr>
        <p:blipFill rotWithShape="1">
          <a:blip r:embed="rId3"/>
          <a:srcRect r="4690" b="-1"/>
          <a:stretch/>
        </p:blipFill>
        <p:spPr>
          <a:xfrm>
            <a:off x="5029200" y="1432023"/>
            <a:ext cx="7848600" cy="3993954"/>
          </a:xfrm>
          <a:prstGeom prst="rect">
            <a:avLst/>
          </a:prstGeom>
        </p:spPr>
      </p:pic>
      <p:sp>
        <p:nvSpPr>
          <p:cNvPr id="8" name="Rectangle 7">
            <a:extLst>
              <a:ext uri="{FF2B5EF4-FFF2-40B4-BE49-F238E27FC236}">
                <a16:creationId xmlns:a16="http://schemas.microsoft.com/office/drawing/2014/main" id="{1DAC8FD8-A3F2-934D-A18D-463ED7EE4AE5}"/>
              </a:ext>
            </a:extLst>
          </p:cNvPr>
          <p:cNvSpPr/>
          <p:nvPr/>
        </p:nvSpPr>
        <p:spPr>
          <a:xfrm>
            <a:off x="639609" y="2801017"/>
            <a:ext cx="3932391" cy="3416320"/>
          </a:xfrm>
          <a:prstGeom prst="rect">
            <a:avLst/>
          </a:prstGeom>
        </p:spPr>
        <p:txBody>
          <a:bodyPr wrap="square">
            <a:spAutoFit/>
          </a:bodyPr>
          <a:lstStyle/>
          <a:p>
            <a:pPr marL="285750" indent="-285750">
              <a:buFont typeface="Arial" panose="020B0604020202020204" pitchFamily="34" charset="0"/>
              <a:buChar char="•"/>
            </a:pPr>
            <a:r>
              <a:rPr lang="en-US" dirty="0">
                <a:solidFill>
                  <a:schemeClr val="tx2"/>
                </a:solidFill>
                <a:latin typeface="Helvetica" pitchFamily="2" charset="0"/>
              </a:rPr>
              <a:t>What materials will you need?</a:t>
            </a:r>
          </a:p>
          <a:p>
            <a:pPr marL="285750" indent="-285750">
              <a:buFont typeface="Arial" panose="020B0604020202020204" pitchFamily="34" charset="0"/>
              <a:buChar char="•"/>
            </a:pPr>
            <a:r>
              <a:rPr lang="en-US" dirty="0">
                <a:solidFill>
                  <a:schemeClr val="tx2"/>
                </a:solidFill>
                <a:latin typeface="Helvetica" pitchFamily="2" charset="0"/>
              </a:rPr>
              <a:t>How will each item be used?</a:t>
            </a:r>
          </a:p>
          <a:p>
            <a:pPr marL="285750" indent="-285750">
              <a:buFont typeface="Arial" panose="020B0604020202020204" pitchFamily="34" charset="0"/>
              <a:buChar char="•"/>
            </a:pPr>
            <a:r>
              <a:rPr lang="en-US" dirty="0">
                <a:solidFill>
                  <a:schemeClr val="tx2"/>
                </a:solidFill>
                <a:latin typeface="Helvetica" pitchFamily="2" charset="0"/>
              </a:rPr>
              <a:t>How many times will you repeat your test to ensure results that represent reality?</a:t>
            </a:r>
          </a:p>
          <a:p>
            <a:endParaRPr lang="en-US" dirty="0">
              <a:solidFill>
                <a:schemeClr val="tx2"/>
              </a:solidFill>
              <a:latin typeface="Helvetica" pitchFamily="2" charset="0"/>
            </a:endParaRPr>
          </a:p>
          <a:p>
            <a:pPr marL="285750" indent="-285750">
              <a:buFont typeface="Arial" panose="020B0604020202020204" pitchFamily="34" charset="0"/>
              <a:buChar char="•"/>
            </a:pPr>
            <a:r>
              <a:rPr lang="en-US" dirty="0">
                <a:solidFill>
                  <a:schemeClr val="tx2"/>
                </a:solidFill>
                <a:latin typeface="Helvetica" pitchFamily="2" charset="0"/>
              </a:rPr>
              <a:t>DRAW IT! Make a labeled diagram </a:t>
            </a:r>
          </a:p>
          <a:p>
            <a:pPr marL="742950" lvl="1" indent="-285750">
              <a:buFont typeface="Arial" panose="020B0604020202020204" pitchFamily="34" charset="0"/>
              <a:buChar char="•"/>
            </a:pPr>
            <a:r>
              <a:rPr lang="en-US" dirty="0">
                <a:solidFill>
                  <a:schemeClr val="tx2"/>
                </a:solidFill>
                <a:latin typeface="Helvetica" pitchFamily="2" charset="0"/>
              </a:rPr>
              <a:t>Include every item and show how it will be used.</a:t>
            </a:r>
          </a:p>
          <a:p>
            <a:pPr marL="742950" lvl="1" indent="-285750">
              <a:buFont typeface="Arial" panose="020B0604020202020204" pitchFamily="34" charset="0"/>
              <a:buChar char="•"/>
            </a:pPr>
            <a:r>
              <a:rPr lang="en-US" dirty="0">
                <a:solidFill>
                  <a:schemeClr val="tx2"/>
                </a:solidFill>
                <a:latin typeface="Helvetica" pitchFamily="2" charset="0"/>
              </a:rPr>
              <a:t>A picture is worth 1,000 words!</a:t>
            </a:r>
          </a:p>
        </p:txBody>
      </p:sp>
    </p:spTree>
    <p:extLst>
      <p:ext uri="{BB962C8B-B14F-4D97-AF65-F5344CB8AC3E}">
        <p14:creationId xmlns:p14="http://schemas.microsoft.com/office/powerpoint/2010/main" val="275762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D500C4-BA40-4947-BCD5-AB66C083423C}"/>
              </a:ext>
            </a:extLst>
          </p:cNvPr>
          <p:cNvSpPr/>
          <p:nvPr/>
        </p:nvSpPr>
        <p:spPr>
          <a:xfrm>
            <a:off x="9505507" y="829339"/>
            <a:ext cx="2686493" cy="5347623"/>
          </a:xfrm>
          <a:prstGeom prst="rect">
            <a:avLst/>
          </a:prstGeom>
          <a:solidFill>
            <a:srgbClr val="016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D3410785-1381-C548-85C7-0D92EB654778}"/>
              </a:ext>
            </a:extLst>
          </p:cNvPr>
          <p:cNvGraphicFramePr>
            <a:graphicFrameLocks noGrp="1"/>
          </p:cNvGraphicFramePr>
          <p:nvPr>
            <p:extLst>
              <p:ext uri="{D42A27DB-BD31-4B8C-83A1-F6EECF244321}">
                <p14:modId xmlns:p14="http://schemas.microsoft.com/office/powerpoint/2010/main" val="3884709124"/>
              </p:ext>
            </p:extLst>
          </p:nvPr>
        </p:nvGraphicFramePr>
        <p:xfrm>
          <a:off x="643467" y="1742177"/>
          <a:ext cx="10905067" cy="4486546"/>
        </p:xfrm>
        <a:graphic>
          <a:graphicData uri="http://schemas.openxmlformats.org/drawingml/2006/table">
            <a:tbl>
              <a:tblPr firstRow="1" bandRow="1">
                <a:tableStyleId>{18603FDC-E32A-4AB5-989C-0864C3EAD2B8}</a:tableStyleId>
              </a:tblPr>
              <a:tblGrid>
                <a:gridCol w="5678717">
                  <a:extLst>
                    <a:ext uri="{9D8B030D-6E8A-4147-A177-3AD203B41FA5}">
                      <a16:colId xmlns:a16="http://schemas.microsoft.com/office/drawing/2014/main" val="3004553066"/>
                    </a:ext>
                  </a:extLst>
                </a:gridCol>
                <a:gridCol w="5226350">
                  <a:extLst>
                    <a:ext uri="{9D8B030D-6E8A-4147-A177-3AD203B41FA5}">
                      <a16:colId xmlns:a16="http://schemas.microsoft.com/office/drawing/2014/main" val="249121834"/>
                    </a:ext>
                  </a:extLst>
                </a:gridCol>
              </a:tblGrid>
              <a:tr h="17092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cap="none" spc="0">
                          <a:solidFill>
                            <a:srgbClr val="016B78"/>
                          </a:solidFill>
                          <a:latin typeface="Gotham Light" pitchFamily="2" charset="77"/>
                        </a:rPr>
                        <a:t>CLAIM</a:t>
                      </a:r>
                    </a:p>
                  </a:txBody>
                  <a:tcPr marL="156027" marR="156027" marT="156027" marB="78013" anchor="ctr"/>
                </a:tc>
                <a:tc>
                  <a:txBody>
                    <a:bodyPr/>
                    <a:lstStyle/>
                    <a:p>
                      <a:r>
                        <a:rPr lang="en-US" sz="2400" b="0" i="0" cap="none" spc="0" dirty="0">
                          <a:solidFill>
                            <a:srgbClr val="016B78"/>
                          </a:solidFill>
                          <a:latin typeface="Gotham Light" pitchFamily="2" charset="77"/>
                        </a:rPr>
                        <a:t>EVIDENCE </a:t>
                      </a:r>
                    </a:p>
                    <a:p>
                      <a:r>
                        <a:rPr lang="en-US" sz="2400" b="0" i="0" cap="none" spc="0" dirty="0">
                          <a:solidFill>
                            <a:srgbClr val="016B78"/>
                          </a:solidFill>
                          <a:latin typeface="Gotham Light" pitchFamily="2" charset="77"/>
                        </a:rPr>
                        <a:t>from graph from math or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i="0" cap="none" spc="0" dirty="0">
                          <a:solidFill>
                            <a:srgbClr val="016B78"/>
                          </a:solidFill>
                          <a:latin typeface="Gotham Light" pitchFamily="2" charset="77"/>
                        </a:rPr>
                        <a:t>oral history</a:t>
                      </a:r>
                    </a:p>
                    <a:p>
                      <a:endParaRPr lang="en-US" sz="2400" b="0" i="0" cap="none" spc="0" dirty="0">
                        <a:solidFill>
                          <a:srgbClr val="016B78"/>
                        </a:solidFill>
                        <a:latin typeface="Gotham Light" pitchFamily="2" charset="77"/>
                      </a:endParaRPr>
                    </a:p>
                  </a:txBody>
                  <a:tcPr marL="156027" marR="156027" marT="156027" marB="78013" anchor="ctr"/>
                </a:tc>
                <a:extLst>
                  <a:ext uri="{0D108BD9-81ED-4DB2-BD59-A6C34878D82A}">
                    <a16:rowId xmlns:a16="http://schemas.microsoft.com/office/drawing/2014/main" val="3641829928"/>
                  </a:ext>
                </a:extLst>
              </a:tr>
              <a:tr h="15446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i="0" cap="none" spc="0" dirty="0">
                          <a:solidFill>
                            <a:srgbClr val="016B78"/>
                          </a:solidFill>
                          <a:latin typeface="Gotham Light" pitchFamily="2" charset="77"/>
                        </a:rPr>
                        <a:t>Reasoning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i="0" dirty="0">
                          <a:solidFill>
                            <a:srgbClr val="016B78"/>
                          </a:solidFill>
                          <a:latin typeface="Gotham Light" pitchFamily="2" charset="77"/>
                        </a:rPr>
                        <a:t>explanations, possible errors)</a:t>
                      </a:r>
                      <a:r>
                        <a:rPr lang="en-US" sz="2000" b="0" i="0" cap="none" spc="0" dirty="0">
                          <a:solidFill>
                            <a:srgbClr val="016B78"/>
                          </a:solidFill>
                          <a:latin typeface="Gotham Light" pitchFamily="2" charset="77"/>
                        </a:rPr>
                        <a:t>         </a:t>
                      </a:r>
                    </a:p>
                  </a:txBody>
                  <a:tcPr marL="156027" marR="156027" marT="156027" marB="78013"/>
                </a:tc>
                <a:tc>
                  <a:txBody>
                    <a:bodyPr/>
                    <a:lstStyle/>
                    <a:p>
                      <a:endParaRPr lang="en-US" sz="2000" b="0" i="0" cap="none" spc="0" dirty="0">
                        <a:solidFill>
                          <a:srgbClr val="016B78"/>
                        </a:solidFill>
                        <a:latin typeface="Gotham Light" pitchFamily="2" charset="77"/>
                      </a:endParaRPr>
                    </a:p>
                  </a:txBody>
                  <a:tcPr marL="156027" marR="156027" marT="156027" marB="78013"/>
                </a:tc>
                <a:extLst>
                  <a:ext uri="{0D108BD9-81ED-4DB2-BD59-A6C34878D82A}">
                    <a16:rowId xmlns:a16="http://schemas.microsoft.com/office/drawing/2014/main" val="2340879519"/>
                  </a:ext>
                </a:extLst>
              </a:tr>
              <a:tr h="12326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i="0" cap="none" spc="0" dirty="0">
                          <a:solidFill>
                            <a:srgbClr val="016B78"/>
                          </a:solidFill>
                          <a:latin typeface="Gotham Light" pitchFamily="2" charset="77"/>
                        </a:rPr>
                        <a:t>Implications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i="0" cap="none" spc="0" dirty="0">
                          <a:solidFill>
                            <a:srgbClr val="016B78"/>
                          </a:solidFill>
                          <a:latin typeface="Gotham Light" pitchFamily="2" charset="77"/>
                        </a:rPr>
                        <a:t>(how do these date change our thinking?)</a:t>
                      </a:r>
                    </a:p>
                  </a:txBody>
                  <a:tcPr marL="156027" marR="156027" marT="156027" marB="78013"/>
                </a:tc>
                <a:tc>
                  <a:txBody>
                    <a:bodyPr/>
                    <a:lstStyle/>
                    <a:p>
                      <a:r>
                        <a:rPr lang="en-US" sz="2000" b="0" i="0" cap="none" spc="0" dirty="0">
                          <a:solidFill>
                            <a:srgbClr val="016B78"/>
                          </a:solidFill>
                          <a:latin typeface="Gotham Light" pitchFamily="2" charset="77"/>
                        </a:rPr>
                        <a:t>Applications</a:t>
                      </a:r>
                    </a:p>
                    <a:p>
                      <a:r>
                        <a:rPr lang="en-US" sz="2000" b="0" i="0" cap="none" spc="0" dirty="0">
                          <a:solidFill>
                            <a:srgbClr val="016B78"/>
                          </a:solidFill>
                          <a:latin typeface="Gotham Light" pitchFamily="2" charset="77"/>
                        </a:rPr>
                        <a:t>(how this info changes the world)</a:t>
                      </a:r>
                    </a:p>
                  </a:txBody>
                  <a:tcPr marL="156027" marR="156027" marT="156027" marB="78013"/>
                </a:tc>
                <a:extLst>
                  <a:ext uri="{0D108BD9-81ED-4DB2-BD59-A6C34878D82A}">
                    <a16:rowId xmlns:a16="http://schemas.microsoft.com/office/drawing/2014/main" val="3477637471"/>
                  </a:ext>
                </a:extLst>
              </a:tr>
            </a:tbl>
          </a:graphicData>
        </a:graphic>
      </p:graphicFrame>
      <p:sp>
        <p:nvSpPr>
          <p:cNvPr id="7" name="Title 1">
            <a:extLst>
              <a:ext uri="{FF2B5EF4-FFF2-40B4-BE49-F238E27FC236}">
                <a16:creationId xmlns:a16="http://schemas.microsoft.com/office/drawing/2014/main" id="{7F99DD7C-537A-2B49-AAC5-A55772C1A0C1}"/>
              </a:ext>
            </a:extLst>
          </p:cNvPr>
          <p:cNvSpPr>
            <a:spLocks noGrp="1"/>
          </p:cNvSpPr>
          <p:nvPr>
            <p:ph type="title"/>
          </p:nvPr>
        </p:nvSpPr>
        <p:spPr>
          <a:xfrm>
            <a:off x="-1790700" y="18256"/>
            <a:ext cx="7886700" cy="1325563"/>
          </a:xfrm>
        </p:spPr>
        <p:txBody>
          <a:bodyPr>
            <a:normAutofit/>
          </a:bodyPr>
          <a:lstStyle/>
          <a:p>
            <a:pPr algn="ctr"/>
            <a:r>
              <a:rPr lang="en-US" sz="3600" dirty="0">
                <a:solidFill>
                  <a:srgbClr val="016B78"/>
                </a:solidFill>
                <a:latin typeface="Gotham Medium" pitchFamily="2" charset="0"/>
                <a:cs typeface="Gotham Medium" pitchFamily="2" charset="0"/>
              </a:rPr>
              <a:t>Get CERIAs</a:t>
            </a:r>
          </a:p>
        </p:txBody>
      </p:sp>
    </p:spTree>
    <p:extLst>
      <p:ext uri="{BB962C8B-B14F-4D97-AF65-F5344CB8AC3E}">
        <p14:creationId xmlns:p14="http://schemas.microsoft.com/office/powerpoint/2010/main" val="295573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D49F-922C-6948-8F93-EEC85DE8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4A746C-B039-6444-81A6-36C0AB62F97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0717DEC-CBEC-324D-9C01-931B7964A49A}"/>
              </a:ext>
            </a:extLst>
          </p:cNvPr>
          <p:cNvSpPr/>
          <p:nvPr/>
        </p:nvSpPr>
        <p:spPr>
          <a:xfrm>
            <a:off x="0" y="0"/>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24" name="Rectangle 23">
            <a:extLst>
              <a:ext uri="{FF2B5EF4-FFF2-40B4-BE49-F238E27FC236}">
                <a16:creationId xmlns:a16="http://schemas.microsoft.com/office/drawing/2014/main" id="{B1E5B1D9-19B9-DA46-98DB-A33C08911295}"/>
              </a:ext>
            </a:extLst>
          </p:cNvPr>
          <p:cNvSpPr/>
          <p:nvPr/>
        </p:nvSpPr>
        <p:spPr>
          <a:xfrm>
            <a:off x="345699" y="1860630"/>
            <a:ext cx="4719781" cy="3323987"/>
          </a:xfrm>
          <a:prstGeom prst="rect">
            <a:avLst/>
          </a:prstGeom>
        </p:spPr>
        <p:txBody>
          <a:bodyPr wrap="square">
            <a:spAutoFit/>
          </a:bodyPr>
          <a:lstStyle/>
          <a:p>
            <a:r>
              <a:rPr lang="en-US" dirty="0">
                <a:solidFill>
                  <a:srgbClr val="DE763F"/>
                </a:solidFill>
                <a:latin typeface="Gotham Medium" pitchFamily="2" charset="0"/>
                <a:cs typeface="Gotham Medium" pitchFamily="2" charset="0"/>
              </a:rPr>
              <a:t>NOTE: This slideshow and the accompanying  student journal are focused on the Puyallup River watershed in Tacoma.</a:t>
            </a:r>
            <a:br>
              <a:rPr lang="en-US" dirty="0">
                <a:solidFill>
                  <a:srgbClr val="DE763F"/>
                </a:solidFill>
                <a:latin typeface="Gotham Medium" pitchFamily="2" charset="0"/>
                <a:cs typeface="Gotham Medium" pitchFamily="2" charset="0"/>
              </a:rPr>
            </a:br>
            <a:br>
              <a:rPr lang="en-US" dirty="0">
                <a:solidFill>
                  <a:srgbClr val="DE763F"/>
                </a:solidFill>
                <a:latin typeface="Gotham Medium" pitchFamily="2" charset="0"/>
                <a:cs typeface="Gotham Medium" pitchFamily="2" charset="0"/>
              </a:rPr>
            </a:br>
            <a:r>
              <a:rPr lang="en-US" dirty="0">
                <a:solidFill>
                  <a:srgbClr val="DE763F"/>
                </a:solidFill>
                <a:latin typeface="Gotham Medium" pitchFamily="2" charset="0"/>
                <a:cs typeface="Gotham Medium" pitchFamily="2" charset="0"/>
              </a:rPr>
              <a:t>It will be more relevant for your students if you substitute maps, issues, and video clips for those in your own region.</a:t>
            </a:r>
            <a:br>
              <a:rPr lang="en-US" sz="2400" dirty="0">
                <a:solidFill>
                  <a:srgbClr val="DE763F"/>
                </a:solidFill>
                <a:latin typeface="Gotham Medium" pitchFamily="2" charset="0"/>
                <a:cs typeface="Gotham Medium" pitchFamily="2" charset="0"/>
              </a:rPr>
            </a:br>
            <a:br>
              <a:rPr lang="en-US" sz="2400" dirty="0">
                <a:solidFill>
                  <a:srgbClr val="DE763F"/>
                </a:solidFill>
                <a:latin typeface="Gotham Medium" pitchFamily="2" charset="0"/>
                <a:cs typeface="Gotham Medium" pitchFamily="2" charset="0"/>
              </a:rPr>
            </a:br>
            <a:endParaRPr lang="en-US" sz="2400" dirty="0">
              <a:solidFill>
                <a:srgbClr val="DE763F"/>
              </a:solidFill>
              <a:latin typeface="Gotham Medium" pitchFamily="2" charset="0"/>
              <a:cs typeface="Gotham Medium" pitchFamily="2" charset="0"/>
            </a:endParaRPr>
          </a:p>
        </p:txBody>
      </p:sp>
      <p:sp>
        <p:nvSpPr>
          <p:cNvPr id="25" name="Rectangle 24">
            <a:extLst>
              <a:ext uri="{FF2B5EF4-FFF2-40B4-BE49-F238E27FC236}">
                <a16:creationId xmlns:a16="http://schemas.microsoft.com/office/drawing/2014/main" id="{CDEED412-C473-B940-B7D5-5AF43A95E09B}"/>
              </a:ext>
            </a:extLst>
          </p:cNvPr>
          <p:cNvSpPr/>
          <p:nvPr/>
        </p:nvSpPr>
        <p:spPr>
          <a:xfrm>
            <a:off x="5065480" y="535067"/>
            <a:ext cx="6456438" cy="4616648"/>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EBE0C8"/>
                </a:solidFill>
                <a:latin typeface="Gotham Light" pitchFamily="2" charset="77"/>
              </a:rPr>
              <a:t>There is great hope in results seen from biofiltration. Biofiltration is the directing of stormwater runoff to soils planted with beneficial native plants that reduce the toxin and sediment load, purifying the water before it is returned to the stream, river, or bay.</a:t>
            </a:r>
          </a:p>
          <a:p>
            <a:pPr marL="285750" indent="-285750">
              <a:buFont typeface="Arial" panose="020B0604020202020204" pitchFamily="34" charset="0"/>
              <a:buChar char="•"/>
            </a:pPr>
            <a:endParaRPr lang="en-US" sz="1400" dirty="0">
              <a:solidFill>
                <a:srgbClr val="EBE0C8"/>
              </a:solidFill>
              <a:latin typeface="Gotham Light" pitchFamily="2" charset="77"/>
            </a:endParaRPr>
          </a:p>
          <a:p>
            <a:pPr marL="285750" indent="-285750">
              <a:buFont typeface="Arial" panose="020B0604020202020204" pitchFamily="34" charset="0"/>
              <a:buChar char="•"/>
            </a:pPr>
            <a:r>
              <a:rPr lang="en-US" sz="1400" dirty="0">
                <a:solidFill>
                  <a:srgbClr val="EBE0C8"/>
                </a:solidFill>
                <a:latin typeface="Gotham Light" pitchFamily="2" charset="77"/>
              </a:rPr>
              <a:t>In this unit your students will observe a storm drain to spark wonder about just what is flowing from our communities to the sea. From here they will find out what makes up a watershed by modeling one, discover what happens with and without biofiltration, and design an investigation to test out a waterway near your school.</a:t>
            </a:r>
          </a:p>
          <a:p>
            <a:pPr marL="285750" indent="-285750">
              <a:buFont typeface="Arial" panose="020B0604020202020204" pitchFamily="34" charset="0"/>
              <a:buChar char="•"/>
            </a:pPr>
            <a:endParaRPr lang="en-US" sz="1400" dirty="0">
              <a:solidFill>
                <a:srgbClr val="EBE0C8"/>
              </a:solidFill>
              <a:latin typeface="Gotham Light" pitchFamily="2" charset="77"/>
            </a:endParaRPr>
          </a:p>
          <a:p>
            <a:pPr marL="285750" indent="-285750">
              <a:buFont typeface="Arial" panose="020B0604020202020204" pitchFamily="34" charset="0"/>
              <a:buChar char="•"/>
            </a:pPr>
            <a:r>
              <a:rPr lang="en-US" sz="1400" dirty="0">
                <a:solidFill>
                  <a:srgbClr val="EBE0C8"/>
                </a:solidFill>
                <a:latin typeface="Gotham Light" pitchFamily="2" charset="77"/>
              </a:rPr>
              <a:t>Results from their study will be used in unit 8 as they choose a project to improve the environment in your own community. Reaching out and building a relationship with a local watershed conservation expert will add value to this unit and help shoulder the load of materials, expertise, and scientific inquiry organization. </a:t>
            </a:r>
          </a:p>
          <a:p>
            <a:pPr marL="285750" indent="-285750">
              <a:buFont typeface="Arial" panose="020B0604020202020204" pitchFamily="34" charset="0"/>
              <a:buChar char="•"/>
            </a:pPr>
            <a:endParaRPr lang="en-US" sz="1400" dirty="0">
              <a:solidFill>
                <a:srgbClr val="EBE0C8"/>
              </a:solidFill>
              <a:latin typeface="Gotham Light" pitchFamily="2" charset="77"/>
            </a:endParaRPr>
          </a:p>
          <a:p>
            <a:pPr marL="285750" indent="-285750">
              <a:buFont typeface="Arial" panose="020B0604020202020204" pitchFamily="34" charset="0"/>
              <a:buChar char="•"/>
            </a:pPr>
            <a:r>
              <a:rPr lang="en-US" sz="1400" dirty="0">
                <a:solidFill>
                  <a:srgbClr val="EBE0C8"/>
                </a:solidFill>
                <a:latin typeface="Gotham Light" pitchFamily="2" charset="77"/>
              </a:rPr>
              <a:t>You can find willing experts in our Marine Experts Map on the Junior </a:t>
            </a:r>
            <a:r>
              <a:rPr lang="en-US" sz="1400" dirty="0" err="1">
                <a:solidFill>
                  <a:srgbClr val="EBE0C8"/>
                </a:solidFill>
                <a:latin typeface="Gotham Light" pitchFamily="2" charset="77"/>
              </a:rPr>
              <a:t>SeaDoctors</a:t>
            </a:r>
            <a:r>
              <a:rPr lang="en-US" sz="1400" dirty="0">
                <a:solidFill>
                  <a:srgbClr val="EBE0C8"/>
                </a:solidFill>
                <a:latin typeface="Gotham Light" pitchFamily="2" charset="77"/>
              </a:rPr>
              <a:t> website: www.juniorseadoctors.org/map, as well as connecting with your local tribe or First Nation through your district’s indigenous liaison.</a:t>
            </a:r>
          </a:p>
        </p:txBody>
      </p:sp>
    </p:spTree>
    <p:extLst>
      <p:ext uri="{BB962C8B-B14F-4D97-AF65-F5344CB8AC3E}">
        <p14:creationId xmlns:p14="http://schemas.microsoft.com/office/powerpoint/2010/main" val="3786217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D710F-C731-2F44-9A16-24D2CDEF16BB}"/>
              </a:ext>
            </a:extLst>
          </p:cNvPr>
          <p:cNvSpPr txBox="1"/>
          <p:nvPr/>
        </p:nvSpPr>
        <p:spPr>
          <a:xfrm>
            <a:off x="3276599" y="1024885"/>
            <a:ext cx="6224239"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COMMUNICATE</a:t>
            </a:r>
          </a:p>
        </p:txBody>
      </p:sp>
      <p:sp>
        <p:nvSpPr>
          <p:cNvPr id="5" name="Parallelogram 4">
            <a:extLst>
              <a:ext uri="{FF2B5EF4-FFF2-40B4-BE49-F238E27FC236}">
                <a16:creationId xmlns:a16="http://schemas.microsoft.com/office/drawing/2014/main" id="{62E25384-CE53-B044-84E7-1E951252974E}"/>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E70B1420-D795-3A4C-97B0-27754656D9C6}"/>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logo&#10;&#10;Description automatically generated">
            <a:extLst>
              <a:ext uri="{FF2B5EF4-FFF2-40B4-BE49-F238E27FC236}">
                <a16:creationId xmlns:a16="http://schemas.microsoft.com/office/drawing/2014/main" id="{FEE07B70-049A-D140-98CB-D59A7622D218}"/>
              </a:ext>
            </a:extLst>
          </p:cNvPr>
          <p:cNvPicPr>
            <a:picLocks noChangeAspect="1"/>
          </p:cNvPicPr>
          <p:nvPr/>
        </p:nvPicPr>
        <p:blipFill>
          <a:blip r:embed="rId3"/>
          <a:stretch>
            <a:fillRect/>
          </a:stretch>
        </p:blipFill>
        <p:spPr>
          <a:xfrm>
            <a:off x="4218683" y="1609660"/>
            <a:ext cx="3754634" cy="3754634"/>
          </a:xfrm>
          <a:prstGeom prst="rect">
            <a:avLst/>
          </a:prstGeom>
        </p:spPr>
      </p:pic>
    </p:spTree>
    <p:extLst>
      <p:ext uri="{BB962C8B-B14F-4D97-AF65-F5344CB8AC3E}">
        <p14:creationId xmlns:p14="http://schemas.microsoft.com/office/powerpoint/2010/main" val="1179188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016B78"/>
                </a:solidFill>
                <a:latin typeface="Helvetica" pitchFamily="2" charset="0"/>
              </a:rPr>
              <a:t>STORMWATER FILTRATION DESIGN CHALLENGE (Optional)</a:t>
            </a:r>
            <a:endParaRPr lang="en-US" sz="4000" dirty="0">
              <a:solidFill>
                <a:srgbClr val="016B78"/>
              </a:solidFill>
              <a:latin typeface="Helvetica" pitchFamily="2" charset="0"/>
              <a:cs typeface="Gotham Medium" pitchFamily="2" charset="0"/>
            </a:endParaRPr>
          </a:p>
        </p:txBody>
      </p:sp>
      <p:sp>
        <p:nvSpPr>
          <p:cNvPr id="11" name="Rectangle 10">
            <a:extLst>
              <a:ext uri="{FF2B5EF4-FFF2-40B4-BE49-F238E27FC236}">
                <a16:creationId xmlns:a16="http://schemas.microsoft.com/office/drawing/2014/main" id="{632A314C-1542-6147-9303-6ACA19C50ED8}"/>
              </a:ext>
            </a:extLst>
          </p:cNvPr>
          <p:cNvSpPr/>
          <p:nvPr/>
        </p:nvSpPr>
        <p:spPr>
          <a:xfrm>
            <a:off x="0" y="2237575"/>
            <a:ext cx="9982200" cy="4620425"/>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Waterfall between large hills">
            <a:extLst>
              <a:ext uri="{FF2B5EF4-FFF2-40B4-BE49-F238E27FC236}">
                <a16:creationId xmlns:a16="http://schemas.microsoft.com/office/drawing/2014/main" id="{C7956C66-5B80-E14C-BF0F-5FCB2B919F27}"/>
              </a:ext>
            </a:extLst>
          </p:cNvPr>
          <p:cNvPicPr>
            <a:picLocks noChangeAspect="1"/>
          </p:cNvPicPr>
          <p:nvPr/>
        </p:nvPicPr>
        <p:blipFill rotWithShape="1">
          <a:blip r:embed="rId3"/>
          <a:srcRect r="2" b="2005"/>
          <a:stretch/>
        </p:blipFill>
        <p:spPr>
          <a:xfrm>
            <a:off x="3810000" y="2237575"/>
            <a:ext cx="8382000" cy="4620425"/>
          </a:xfrm>
          <a:prstGeom prst="rect">
            <a:avLst/>
          </a:prstGeom>
        </p:spPr>
      </p:pic>
    </p:spTree>
    <p:extLst>
      <p:ext uri="{BB962C8B-B14F-4D97-AF65-F5344CB8AC3E}">
        <p14:creationId xmlns:p14="http://schemas.microsoft.com/office/powerpoint/2010/main" val="138061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7849D-7A01-2D49-A2EA-8D8F0D5AD795}"/>
              </a:ext>
            </a:extLst>
          </p:cNvPr>
          <p:cNvSpPr/>
          <p:nvPr/>
        </p:nvSpPr>
        <p:spPr>
          <a:xfrm>
            <a:off x="-39329" y="4462147"/>
            <a:ext cx="6135329" cy="1437968"/>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AD3F2-53C5-4A8D-BA2B-F23DFED7949E}"/>
              </a:ext>
            </a:extLst>
          </p:cNvPr>
          <p:cNvSpPr>
            <a:spLocks noGrp="1"/>
          </p:cNvSpPr>
          <p:nvPr>
            <p:ph type="title"/>
          </p:nvPr>
        </p:nvSpPr>
        <p:spPr>
          <a:xfrm>
            <a:off x="1176176" y="167780"/>
            <a:ext cx="5058443" cy="2228074"/>
          </a:xfrm>
        </p:spPr>
        <p:txBody>
          <a:bodyPr>
            <a:normAutofit/>
          </a:bodyPr>
          <a:lstStyle/>
          <a:p>
            <a:r>
              <a:rPr lang="en-US" sz="3500" dirty="0">
                <a:solidFill>
                  <a:srgbClr val="DE763F"/>
                </a:solidFill>
                <a:latin typeface="Gotham Medium" pitchFamily="2" charset="0"/>
                <a:cs typeface="Gotham Medium" pitchFamily="2" charset="0"/>
              </a:rPr>
              <a:t>This could be </a:t>
            </a:r>
            <a:br>
              <a:rPr lang="en-US" sz="3500" dirty="0">
                <a:solidFill>
                  <a:srgbClr val="DE763F"/>
                </a:solidFill>
                <a:latin typeface="Gotham Medium" pitchFamily="2" charset="0"/>
                <a:cs typeface="Gotham Medium" pitchFamily="2" charset="0"/>
              </a:rPr>
            </a:br>
            <a:r>
              <a:rPr lang="en-US" sz="3500" dirty="0">
                <a:solidFill>
                  <a:srgbClr val="DE763F"/>
                </a:solidFill>
                <a:latin typeface="Gotham Medium" pitchFamily="2" charset="0"/>
                <a:cs typeface="Gotham Medium" pitchFamily="2" charset="0"/>
              </a:rPr>
              <a:t>my job</a:t>
            </a:r>
          </a:p>
        </p:txBody>
      </p:sp>
      <p:sp>
        <p:nvSpPr>
          <p:cNvPr id="3" name="Content Placeholder 2">
            <a:extLst>
              <a:ext uri="{FF2B5EF4-FFF2-40B4-BE49-F238E27FC236}">
                <a16:creationId xmlns:a16="http://schemas.microsoft.com/office/drawing/2014/main" id="{AB710E63-CC24-4927-8DEC-243C21370B27}"/>
              </a:ext>
            </a:extLst>
          </p:cNvPr>
          <p:cNvSpPr>
            <a:spLocks noGrp="1"/>
          </p:cNvSpPr>
          <p:nvPr>
            <p:ph idx="1"/>
          </p:nvPr>
        </p:nvSpPr>
        <p:spPr>
          <a:xfrm>
            <a:off x="832679" y="2020776"/>
            <a:ext cx="4350602" cy="4517044"/>
          </a:xfrm>
        </p:spPr>
        <p:txBody>
          <a:bodyPr>
            <a:noAutofit/>
          </a:bodyPr>
          <a:lstStyle/>
          <a:p>
            <a:r>
              <a:rPr lang="en-US" sz="2000" dirty="0">
                <a:solidFill>
                  <a:srgbClr val="016B78"/>
                </a:solidFill>
                <a:latin typeface="Helvetica" pitchFamily="2" charset="0"/>
              </a:rPr>
              <a:t>Environmental Engineers design landscapes that work with nature to support sustainable economy and ecology for people and wildlife.</a:t>
            </a:r>
          </a:p>
        </p:txBody>
      </p:sp>
      <p:pic>
        <p:nvPicPr>
          <p:cNvPr id="6" name="Picture 2" descr="Environmental Engineer Job Description: Salary, Skills, &amp; More">
            <a:extLst>
              <a:ext uri="{FF2B5EF4-FFF2-40B4-BE49-F238E27FC236}">
                <a16:creationId xmlns:a16="http://schemas.microsoft.com/office/drawing/2014/main" id="{867DB372-C9F8-D14F-9C37-60C9E8F6C8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2000" y="1256417"/>
            <a:ext cx="6350000" cy="423333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08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8BE790-D88C-674A-A59C-BF9DF50CE382}"/>
              </a:ext>
            </a:extLst>
          </p:cNvPr>
          <p:cNvSpPr/>
          <p:nvPr/>
        </p:nvSpPr>
        <p:spPr>
          <a:xfrm>
            <a:off x="0" y="-6363"/>
            <a:ext cx="12192000" cy="6858000"/>
          </a:xfrm>
          <a:prstGeom prst="rect">
            <a:avLst/>
          </a:prstGeom>
          <a:gradFill flip="none" rotWithShape="1">
            <a:gsLst>
              <a:gs pos="0">
                <a:srgbClr val="016B78">
                  <a:shade val="30000"/>
                  <a:satMod val="115000"/>
                </a:srgbClr>
              </a:gs>
              <a:gs pos="50000">
                <a:srgbClr val="016B78">
                  <a:shade val="67500"/>
                  <a:satMod val="115000"/>
                </a:srgbClr>
              </a:gs>
              <a:gs pos="100000">
                <a:srgbClr val="016B78">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F1A0CBB-B045-3441-BFD2-4CD99F115E6B}"/>
              </a:ext>
            </a:extLst>
          </p:cNvPr>
          <p:cNvSpPr txBox="1"/>
          <p:nvPr/>
        </p:nvSpPr>
        <p:spPr>
          <a:xfrm>
            <a:off x="7360645" y="6273184"/>
            <a:ext cx="2725185" cy="338554"/>
          </a:xfrm>
          <a:prstGeom prst="rect">
            <a:avLst/>
          </a:prstGeom>
          <a:noFill/>
        </p:spPr>
        <p:txBody>
          <a:bodyPr wrap="square" rtlCol="0">
            <a:spAutoFit/>
          </a:bodyPr>
          <a:lstStyle/>
          <a:p>
            <a:r>
              <a:rPr lang="en-US" sz="1600" dirty="0">
                <a:solidFill>
                  <a:schemeClr val="accent5">
                    <a:lumMod val="20000"/>
                    <a:lumOff val="80000"/>
                  </a:schemeClr>
                </a:solidFill>
                <a:latin typeface="Gotham Light" pitchFamily="2" charset="77"/>
              </a:rPr>
              <a:t>Map by Tom Dailey</a:t>
            </a:r>
          </a:p>
        </p:txBody>
      </p:sp>
      <p:sp>
        <p:nvSpPr>
          <p:cNvPr id="2" name="Rectangle 1">
            <a:extLst>
              <a:ext uri="{FF2B5EF4-FFF2-40B4-BE49-F238E27FC236}">
                <a16:creationId xmlns:a16="http://schemas.microsoft.com/office/drawing/2014/main" id="{884A31F0-D54E-B74E-A7CF-A2331D35D5CE}"/>
              </a:ext>
            </a:extLst>
          </p:cNvPr>
          <p:cNvSpPr/>
          <p:nvPr/>
        </p:nvSpPr>
        <p:spPr>
          <a:xfrm>
            <a:off x="3950501" y="1683718"/>
            <a:ext cx="8241499" cy="3447082"/>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8EF7DD-D680-C645-BCFF-BDE67E1A647D}"/>
              </a:ext>
            </a:extLst>
          </p:cNvPr>
          <p:cNvSpPr txBox="1"/>
          <p:nvPr/>
        </p:nvSpPr>
        <p:spPr>
          <a:xfrm>
            <a:off x="4180734" y="2021038"/>
            <a:ext cx="6696272" cy="553998"/>
          </a:xfrm>
          <a:prstGeom prst="rect">
            <a:avLst/>
          </a:prstGeom>
          <a:noFill/>
        </p:spPr>
        <p:txBody>
          <a:bodyPr wrap="square" rtlCol="0">
            <a:spAutoFit/>
          </a:bodyPr>
          <a:lstStyle/>
          <a:p>
            <a:r>
              <a:rPr lang="en-US" sz="3000" b="1" dirty="0">
                <a:solidFill>
                  <a:srgbClr val="EBE0C8"/>
                </a:solidFill>
                <a:latin typeface="Helvetica" pitchFamily="2" charset="0"/>
                <a:cs typeface="Gotham Medium" pitchFamily="2" charset="0"/>
              </a:rPr>
              <a:t>Stormwater and Salish Sea Heroes</a:t>
            </a:r>
          </a:p>
        </p:txBody>
      </p:sp>
      <p:sp>
        <p:nvSpPr>
          <p:cNvPr id="10" name="TextBox 9">
            <a:extLst>
              <a:ext uri="{FF2B5EF4-FFF2-40B4-BE49-F238E27FC236}">
                <a16:creationId xmlns:a16="http://schemas.microsoft.com/office/drawing/2014/main" id="{3EAFC5DE-41C4-1B41-BEE8-571C1C91AFAC}"/>
              </a:ext>
            </a:extLst>
          </p:cNvPr>
          <p:cNvSpPr txBox="1"/>
          <p:nvPr/>
        </p:nvSpPr>
        <p:spPr>
          <a:xfrm>
            <a:off x="4180734" y="2808438"/>
            <a:ext cx="7554066" cy="1631216"/>
          </a:xfrm>
          <a:prstGeom prst="rect">
            <a:avLst/>
          </a:prstGeom>
          <a:noFill/>
        </p:spPr>
        <p:txBody>
          <a:bodyPr wrap="square" rtlCol="0">
            <a:spAutoFit/>
          </a:bodyPr>
          <a:lstStyle/>
          <a:p>
            <a:r>
              <a:rPr lang="en-US" sz="2000" dirty="0">
                <a:solidFill>
                  <a:srgbClr val="FFFFFF"/>
                </a:solidFill>
                <a:latin typeface="Helvetica" pitchFamily="2" charset="0"/>
              </a:rPr>
              <a:t>Copper smelter, heavy metals, and Superfund Sites, Oh my!</a:t>
            </a:r>
          </a:p>
          <a:p>
            <a:r>
              <a:rPr lang="en-US" sz="20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https://vimeo.com/207346630</a:t>
            </a:r>
            <a:endParaRPr lang="en-US" sz="2000" dirty="0">
              <a:solidFill>
                <a:srgbClr val="FFC000"/>
              </a:solidFill>
              <a:latin typeface="Helvetica" pitchFamily="2" charset="0"/>
            </a:endParaRPr>
          </a:p>
          <a:p>
            <a:r>
              <a:rPr lang="en-US" sz="2000" dirty="0">
                <a:solidFill>
                  <a:srgbClr val="FFFFFF"/>
                </a:solidFill>
                <a:latin typeface="Helvetica" pitchFamily="2" charset="0"/>
              </a:rPr>
              <a:t>From Puyallup Stormwater Initiative</a:t>
            </a:r>
          </a:p>
          <a:p>
            <a:r>
              <a:rPr lang="en-US" sz="2000" dirty="0">
                <a:solidFill>
                  <a:srgbClr val="FFFFFF"/>
                </a:solidFill>
                <a:latin typeface="Helvetica" pitchFamily="2" charset="0"/>
              </a:rPr>
              <a:t>Taryn Olson, </a:t>
            </a:r>
          </a:p>
          <a:p>
            <a:r>
              <a:rPr lang="en-US" sz="2000" dirty="0">
                <a:solidFill>
                  <a:srgbClr val="FFFFFF"/>
                </a:solidFill>
                <a:latin typeface="Helvetica" pitchFamily="2" charset="0"/>
              </a:rPr>
              <a:t>Associated Petroleum Products </a:t>
            </a:r>
          </a:p>
        </p:txBody>
      </p:sp>
    </p:spTree>
    <p:extLst>
      <p:ext uri="{BB962C8B-B14F-4D97-AF65-F5344CB8AC3E}">
        <p14:creationId xmlns:p14="http://schemas.microsoft.com/office/powerpoint/2010/main" val="2394521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08364AC-391F-4F33-93E3-6526E8F7A02B}"/>
              </a:ext>
            </a:extLst>
          </p:cNvPr>
          <p:cNvGraphicFramePr>
            <a:graphicFrameLocks noGrp="1"/>
          </p:cNvGraphicFramePr>
          <p:nvPr>
            <p:ph idx="1"/>
            <p:extLst>
              <p:ext uri="{D42A27DB-BD31-4B8C-83A1-F6EECF244321}">
                <p14:modId xmlns:p14="http://schemas.microsoft.com/office/powerpoint/2010/main" val="2309213441"/>
              </p:ext>
            </p:extLst>
          </p:nvPr>
        </p:nvGraphicFramePr>
        <p:xfrm>
          <a:off x="1583822" y="153824"/>
          <a:ext cx="8904717" cy="6563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17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16761-FE70-C945-A975-25528D897474}"/>
              </a:ext>
            </a:extLst>
          </p:cNvPr>
          <p:cNvSpPr txBox="1"/>
          <p:nvPr/>
        </p:nvSpPr>
        <p:spPr>
          <a:xfrm>
            <a:off x="3276600" y="1024885"/>
            <a:ext cx="5467350" cy="584775"/>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PRE-ASSESSMENT</a:t>
            </a:r>
          </a:p>
        </p:txBody>
      </p:sp>
      <p:sp>
        <p:nvSpPr>
          <p:cNvPr id="5" name="Parallelogram 4">
            <a:extLst>
              <a:ext uri="{FF2B5EF4-FFF2-40B4-BE49-F238E27FC236}">
                <a16:creationId xmlns:a16="http://schemas.microsoft.com/office/drawing/2014/main" id="{1F5C9D95-473B-8440-AB44-86EC3264A31A}"/>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96EF3B-BBAC-5741-9462-1444D6A6DEED}"/>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10;&#10;Description automatically generated">
            <a:extLst>
              <a:ext uri="{FF2B5EF4-FFF2-40B4-BE49-F238E27FC236}">
                <a16:creationId xmlns:a16="http://schemas.microsoft.com/office/drawing/2014/main" id="{5668305A-85DB-7745-A634-091C2A56A0DF}"/>
              </a:ext>
            </a:extLst>
          </p:cNvPr>
          <p:cNvPicPr>
            <a:picLocks noChangeAspect="1"/>
          </p:cNvPicPr>
          <p:nvPr/>
        </p:nvPicPr>
        <p:blipFill>
          <a:blip r:embed="rId3"/>
          <a:stretch>
            <a:fillRect/>
          </a:stretch>
        </p:blipFill>
        <p:spPr>
          <a:xfrm>
            <a:off x="4591408" y="2027925"/>
            <a:ext cx="3362145" cy="3362145"/>
          </a:xfrm>
          <a:prstGeom prst="rect">
            <a:avLst/>
          </a:prstGeom>
        </p:spPr>
      </p:pic>
    </p:spTree>
    <p:extLst>
      <p:ext uri="{BB962C8B-B14F-4D97-AF65-F5344CB8AC3E}">
        <p14:creationId xmlns:p14="http://schemas.microsoft.com/office/powerpoint/2010/main" val="211726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16761-FE70-C945-A975-25528D897474}"/>
              </a:ext>
            </a:extLst>
          </p:cNvPr>
          <p:cNvSpPr txBox="1"/>
          <p:nvPr/>
        </p:nvSpPr>
        <p:spPr>
          <a:xfrm>
            <a:off x="1990164" y="935238"/>
            <a:ext cx="8211670" cy="1077218"/>
          </a:xfrm>
          <a:prstGeom prst="rect">
            <a:avLst/>
          </a:prstGeom>
          <a:noFill/>
        </p:spPr>
        <p:txBody>
          <a:bodyPr wrap="square" rtlCol="0">
            <a:spAutoFit/>
          </a:bodyPr>
          <a:lstStyle/>
          <a:p>
            <a:pPr algn="ctr"/>
            <a:r>
              <a:rPr lang="en-US" sz="3200" dirty="0">
                <a:solidFill>
                  <a:srgbClr val="016B78"/>
                </a:solidFill>
                <a:latin typeface="Gotham Medium" pitchFamily="2" charset="0"/>
                <a:cs typeface="Gotham Medium" pitchFamily="2" charset="0"/>
              </a:rPr>
              <a:t>EXPLORE CHAPTER 2 </a:t>
            </a:r>
            <a:br>
              <a:rPr lang="en-US" sz="3200" dirty="0">
                <a:solidFill>
                  <a:srgbClr val="016B78"/>
                </a:solidFill>
                <a:latin typeface="Gotham Medium" pitchFamily="2" charset="0"/>
                <a:cs typeface="Gotham Medium" pitchFamily="2" charset="0"/>
              </a:rPr>
            </a:br>
            <a:r>
              <a:rPr lang="en-US" sz="3200" dirty="0">
                <a:solidFill>
                  <a:srgbClr val="016B78"/>
                </a:solidFill>
                <a:latin typeface="Gotham Medium" pitchFamily="2" charset="0"/>
                <a:cs typeface="Gotham Medium" pitchFamily="2" charset="0"/>
              </a:rPr>
              <a:t>WHY THE SALISH SEA IS SPECIAL</a:t>
            </a:r>
          </a:p>
        </p:txBody>
      </p:sp>
      <p:sp>
        <p:nvSpPr>
          <p:cNvPr id="5" name="Parallelogram 4">
            <a:extLst>
              <a:ext uri="{FF2B5EF4-FFF2-40B4-BE49-F238E27FC236}">
                <a16:creationId xmlns:a16="http://schemas.microsoft.com/office/drawing/2014/main" id="{1F5C9D95-473B-8440-AB44-86EC3264A31A}"/>
              </a:ext>
            </a:extLst>
          </p:cNvPr>
          <p:cNvSpPr/>
          <p:nvPr/>
        </p:nvSpPr>
        <p:spPr>
          <a:xfrm rot="1233652">
            <a:off x="11664662" y="27431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B96EF3B-BBAC-5741-9462-1444D6A6DEED}"/>
              </a:ext>
            </a:extLst>
          </p:cNvPr>
          <p:cNvSpPr/>
          <p:nvPr/>
        </p:nvSpPr>
        <p:spPr>
          <a:xfrm rot="1233652">
            <a:off x="11207462" y="2324099"/>
            <a:ext cx="502227" cy="4953000"/>
          </a:xfrm>
          <a:prstGeom prst="parallelogram">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lose up of a flower&#10;&#10;Description automatically generated">
            <a:extLst>
              <a:ext uri="{FF2B5EF4-FFF2-40B4-BE49-F238E27FC236}">
                <a16:creationId xmlns:a16="http://schemas.microsoft.com/office/drawing/2014/main" id="{45CBD39C-3EAE-704E-8E7B-C2A31F6D172A}"/>
              </a:ext>
            </a:extLst>
          </p:cNvPr>
          <p:cNvPicPr>
            <a:picLocks noChangeAspect="1"/>
          </p:cNvPicPr>
          <p:nvPr/>
        </p:nvPicPr>
        <p:blipFill>
          <a:blip r:embed="rId3"/>
          <a:stretch>
            <a:fillRect/>
          </a:stretch>
        </p:blipFill>
        <p:spPr>
          <a:xfrm>
            <a:off x="3638420" y="2812761"/>
            <a:ext cx="4915159" cy="3330020"/>
          </a:xfrm>
          <a:prstGeom prst="rect">
            <a:avLst/>
          </a:prstGeom>
        </p:spPr>
      </p:pic>
    </p:spTree>
    <p:extLst>
      <p:ext uri="{BB962C8B-B14F-4D97-AF65-F5344CB8AC3E}">
        <p14:creationId xmlns:p14="http://schemas.microsoft.com/office/powerpoint/2010/main" val="203923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8E9A-AC28-4DBB-8149-62C634162F57}"/>
              </a:ext>
            </a:extLst>
          </p:cNvPr>
          <p:cNvSpPr>
            <a:spLocks noGrp="1"/>
          </p:cNvSpPr>
          <p:nvPr>
            <p:ph type="title"/>
          </p:nvPr>
        </p:nvSpPr>
        <p:spPr>
          <a:xfrm>
            <a:off x="966651" y="629267"/>
            <a:ext cx="3673167" cy="1622321"/>
          </a:xfrm>
        </p:spPr>
        <p:txBody>
          <a:bodyPr>
            <a:normAutofit/>
          </a:bodyPr>
          <a:lstStyle/>
          <a:p>
            <a:r>
              <a:rPr lang="en-US" dirty="0">
                <a:solidFill>
                  <a:srgbClr val="DE763F"/>
                </a:solidFill>
                <a:latin typeface="Gotham Medium" pitchFamily="2" charset="0"/>
                <a:cs typeface="Gotham Medium" pitchFamily="2" charset="0"/>
              </a:rPr>
              <a:t>Wonder</a:t>
            </a:r>
          </a:p>
        </p:txBody>
      </p:sp>
      <p:sp>
        <p:nvSpPr>
          <p:cNvPr id="4" name="Rectangle 3">
            <a:extLst>
              <a:ext uri="{FF2B5EF4-FFF2-40B4-BE49-F238E27FC236}">
                <a16:creationId xmlns:a16="http://schemas.microsoft.com/office/drawing/2014/main" id="{448AA9D0-0634-2243-8761-9B6B61C01CF4}"/>
              </a:ext>
            </a:extLst>
          </p:cNvPr>
          <p:cNvSpPr/>
          <p:nvPr/>
        </p:nvSpPr>
        <p:spPr>
          <a:xfrm>
            <a:off x="0" y="4781006"/>
            <a:ext cx="4639818" cy="1086640"/>
          </a:xfrm>
          <a:prstGeom prst="rect">
            <a:avLst/>
          </a:prstGeom>
          <a:solidFill>
            <a:srgbClr val="DE7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A close up of a sign&#10;&#10;Description automatically generated">
            <a:extLst>
              <a:ext uri="{FF2B5EF4-FFF2-40B4-BE49-F238E27FC236}">
                <a16:creationId xmlns:a16="http://schemas.microsoft.com/office/drawing/2014/main" id="{0A680195-259A-C24F-A9ED-685580072ED5}"/>
              </a:ext>
            </a:extLst>
          </p:cNvPr>
          <p:cNvPicPr>
            <a:picLocks noChangeAspect="1"/>
          </p:cNvPicPr>
          <p:nvPr/>
        </p:nvPicPr>
        <p:blipFill rotWithShape="1">
          <a:blip r:embed="rId3"/>
          <a:srcRect l="15897" r="16531" b="-3"/>
          <a:stretch/>
        </p:blipFill>
        <p:spPr>
          <a:xfrm>
            <a:off x="1866328" y="1634905"/>
            <a:ext cx="1873811" cy="2773142"/>
          </a:xfrm>
          <a:prstGeom prst="rect">
            <a:avLst/>
          </a:prstGeom>
        </p:spPr>
      </p:pic>
      <p:pic>
        <p:nvPicPr>
          <p:cNvPr id="7" name="Picture 6">
            <a:extLst>
              <a:ext uri="{FF2B5EF4-FFF2-40B4-BE49-F238E27FC236}">
                <a16:creationId xmlns:a16="http://schemas.microsoft.com/office/drawing/2014/main" id="{BA987184-CC12-534B-B9E7-8A58B46D33BD}"/>
              </a:ext>
            </a:extLst>
          </p:cNvPr>
          <p:cNvPicPr>
            <a:picLocks noChangeAspect="1"/>
          </p:cNvPicPr>
          <p:nvPr/>
        </p:nvPicPr>
        <p:blipFill>
          <a:blip r:embed="rId4"/>
          <a:stretch>
            <a:fillRect/>
          </a:stretch>
        </p:blipFill>
        <p:spPr>
          <a:xfrm>
            <a:off x="5214151" y="1440427"/>
            <a:ext cx="6977849" cy="3586416"/>
          </a:xfrm>
          <a:prstGeom prst="rect">
            <a:avLst/>
          </a:prstGeom>
        </p:spPr>
      </p:pic>
    </p:spTree>
    <p:extLst>
      <p:ext uri="{BB962C8B-B14F-4D97-AF65-F5344CB8AC3E}">
        <p14:creationId xmlns:p14="http://schemas.microsoft.com/office/powerpoint/2010/main" val="346332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27C36A-13DF-A34C-A892-E3133CB87CAC}"/>
              </a:ext>
            </a:extLst>
          </p:cNvPr>
          <p:cNvSpPr/>
          <p:nvPr/>
        </p:nvSpPr>
        <p:spPr>
          <a:xfrm>
            <a:off x="0" y="-6363"/>
            <a:ext cx="12192000" cy="6858000"/>
          </a:xfrm>
          <a:prstGeom prst="rect">
            <a:avLst/>
          </a:prstGeom>
          <a:solidFill>
            <a:srgbClr val="016B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3A1DCD0-E661-0058-1A66-7378C5D215AF}"/>
              </a:ext>
            </a:extLst>
          </p:cNvPr>
          <p:cNvPicPr>
            <a:picLocks noChangeAspect="1"/>
          </p:cNvPicPr>
          <p:nvPr/>
        </p:nvPicPr>
        <p:blipFill>
          <a:blip r:embed="rId3"/>
          <a:stretch>
            <a:fillRect/>
          </a:stretch>
        </p:blipFill>
        <p:spPr>
          <a:xfrm>
            <a:off x="3658126" y="21394"/>
            <a:ext cx="8533874" cy="6836606"/>
          </a:xfrm>
          <a:prstGeom prst="rect">
            <a:avLst/>
          </a:prstGeom>
        </p:spPr>
      </p:pic>
      <p:pic>
        <p:nvPicPr>
          <p:cNvPr id="6" name="Content Placeholder 3" descr="A close up of a sign&#10;&#10;Description automatically generated">
            <a:extLst>
              <a:ext uri="{FF2B5EF4-FFF2-40B4-BE49-F238E27FC236}">
                <a16:creationId xmlns:a16="http://schemas.microsoft.com/office/drawing/2014/main" id="{D8E7B96C-A32A-5992-B6F0-A39D905BF903}"/>
              </a:ext>
            </a:extLst>
          </p:cNvPr>
          <p:cNvPicPr>
            <a:picLocks noGrp="1" noChangeAspect="1"/>
          </p:cNvPicPr>
          <p:nvPr>
            <p:ph idx="1"/>
          </p:nvPr>
        </p:nvPicPr>
        <p:blipFill rotWithShape="1">
          <a:blip r:embed="rId4"/>
          <a:srcRect l="15897" r="16531" b="-3"/>
          <a:stretch/>
        </p:blipFill>
        <p:spPr>
          <a:xfrm>
            <a:off x="976854" y="2000207"/>
            <a:ext cx="1930870" cy="2857586"/>
          </a:xfrm>
          <a:prstGeom prst="rect">
            <a:avLst/>
          </a:prstGeom>
        </p:spPr>
      </p:pic>
      <p:sp>
        <p:nvSpPr>
          <p:cNvPr id="8" name="TextBox 7">
            <a:extLst>
              <a:ext uri="{FF2B5EF4-FFF2-40B4-BE49-F238E27FC236}">
                <a16:creationId xmlns:a16="http://schemas.microsoft.com/office/drawing/2014/main" id="{77C5EFF2-5212-7CBD-2002-84229FC16908}"/>
              </a:ext>
            </a:extLst>
          </p:cNvPr>
          <p:cNvSpPr txBox="1"/>
          <p:nvPr/>
        </p:nvSpPr>
        <p:spPr>
          <a:xfrm>
            <a:off x="661482" y="6031149"/>
            <a:ext cx="2996644" cy="646331"/>
          </a:xfrm>
          <a:prstGeom prst="rect">
            <a:avLst/>
          </a:prstGeom>
          <a:noFill/>
        </p:spPr>
        <p:txBody>
          <a:bodyPr wrap="square" rtlCol="0">
            <a:spAutoFit/>
          </a:bodyPr>
          <a:lstStyle/>
          <a:p>
            <a:pPr algn="r"/>
            <a:r>
              <a:rPr lang="en-US" dirty="0">
                <a:solidFill>
                  <a:srgbClr val="33CCCC"/>
                </a:solidFill>
              </a:rPr>
              <a:t>Image by Billy</a:t>
            </a:r>
          </a:p>
          <a:p>
            <a:pPr algn="r"/>
            <a:r>
              <a:rPr lang="en-US" dirty="0">
                <a:solidFill>
                  <a:srgbClr val="33CCCC"/>
                </a:solidFill>
              </a:rPr>
              <a:t> Flickr Creative Commons 2.0</a:t>
            </a:r>
          </a:p>
        </p:txBody>
      </p:sp>
    </p:spTree>
    <p:extLst>
      <p:ext uri="{BB962C8B-B14F-4D97-AF65-F5344CB8AC3E}">
        <p14:creationId xmlns:p14="http://schemas.microsoft.com/office/powerpoint/2010/main" val="351086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CE23A9-5125-B242-8BCA-EC8430CADC40}"/>
              </a:ext>
            </a:extLst>
          </p:cNvPr>
          <p:cNvSpPr/>
          <p:nvPr/>
        </p:nvSpPr>
        <p:spPr>
          <a:xfrm>
            <a:off x="0" y="0"/>
            <a:ext cx="12192000" cy="6858000"/>
          </a:xfrm>
          <a:prstGeom prst="rect">
            <a:avLst/>
          </a:prstGeom>
          <a:solidFill>
            <a:srgbClr val="DE7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multicultural&quot;">
            <a:extLst>
              <a:ext uri="{FF2B5EF4-FFF2-40B4-BE49-F238E27FC236}">
                <a16:creationId xmlns:a16="http://schemas.microsoft.com/office/drawing/2014/main" id="{D84BE4F2-3279-8645-85E1-B0BE318198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6"/>
          <a:stretch/>
        </p:blipFill>
        <p:spPr bwMode="auto">
          <a:xfrm>
            <a:off x="4290715" y="1531778"/>
            <a:ext cx="7224625" cy="4633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F14F2E-BEC9-BE49-A2C9-088C33F73F2C}"/>
              </a:ext>
            </a:extLst>
          </p:cNvPr>
          <p:cNvSpPr txBox="1"/>
          <p:nvPr/>
        </p:nvSpPr>
        <p:spPr>
          <a:xfrm>
            <a:off x="676660" y="4818390"/>
            <a:ext cx="4542503" cy="553998"/>
          </a:xfrm>
          <a:prstGeom prst="rect">
            <a:avLst/>
          </a:prstGeom>
          <a:noFill/>
        </p:spPr>
        <p:txBody>
          <a:bodyPr wrap="square" rtlCol="0">
            <a:spAutoFit/>
          </a:bodyPr>
          <a:lstStyle/>
          <a:p>
            <a:r>
              <a:rPr lang="en-US" sz="3000" dirty="0">
                <a:solidFill>
                  <a:srgbClr val="EBE0C8"/>
                </a:solidFill>
                <a:latin typeface="Gotham Medium" pitchFamily="2" charset="0"/>
                <a:cs typeface="Gotham Medium" pitchFamily="2" charset="0"/>
              </a:rPr>
              <a:t>TEAM TALK</a:t>
            </a:r>
          </a:p>
        </p:txBody>
      </p:sp>
    </p:spTree>
    <p:extLst>
      <p:ext uri="{BB962C8B-B14F-4D97-AF65-F5344CB8AC3E}">
        <p14:creationId xmlns:p14="http://schemas.microsoft.com/office/powerpoint/2010/main" val="116036703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DD763F"/>
      </a:accent2>
      <a:accent3>
        <a:srgbClr val="92ADA3"/>
      </a:accent3>
      <a:accent4>
        <a:srgbClr val="016A77"/>
      </a:accent4>
      <a:accent5>
        <a:srgbClr val="F4A140"/>
      </a:accent5>
      <a:accent6>
        <a:srgbClr val="EADFC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 - Stormwater Slideshow" id="{B7F729B0-4F0F-5344-928C-1599CC563CEC}" vid="{A2ED5012-E5E3-C94D-9FB6-3E1A196EDB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6B1A9E55D56245B650D2153B67D5EB" ma:contentTypeVersion="18" ma:contentTypeDescription="Create a new document." ma:contentTypeScope="" ma:versionID="cf1957b0e464b5f440ded96d1cb60c87">
  <xsd:schema xmlns:xsd="http://www.w3.org/2001/XMLSchema" xmlns:xs="http://www.w3.org/2001/XMLSchema" xmlns:p="http://schemas.microsoft.com/office/2006/metadata/properties" xmlns:ns2="b4615043-0953-40f0-b552-beb50d03437e" xmlns:ns3="c55b3bb5-80c2-477b-9cd7-7ce0abcb6fe5" targetNamespace="http://schemas.microsoft.com/office/2006/metadata/properties" ma:root="true" ma:fieldsID="0ad09d80dcbf20c2f1acf2cca4799778" ns2:_="" ns3:_="">
    <xsd:import namespace="b4615043-0953-40f0-b552-beb50d03437e"/>
    <xsd:import namespace="c55b3bb5-80c2-477b-9cd7-7ce0abcb6f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15043-0953-40f0-b552-beb50d0343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3c615c-052f-4139-b716-6714c17f8f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5b3bb5-80c2-477b-9cd7-7ce0abcb6f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303d496-115a-4d25-b5de-28b41a64acfc}" ma:internalName="TaxCatchAll" ma:showField="CatchAllData" ma:web="c55b3bb5-80c2-477b-9cd7-7ce0abcb6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5b3bb5-80c2-477b-9cd7-7ce0abcb6fe5" xsi:nil="true"/>
    <lcf76f155ced4ddcb4097134ff3c332f xmlns="b4615043-0953-40f0-b552-beb50d0343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85684D-6F96-45C5-B18F-3CB3903E7BF8}"/>
</file>

<file path=customXml/itemProps2.xml><?xml version="1.0" encoding="utf-8"?>
<ds:datastoreItem xmlns:ds="http://schemas.openxmlformats.org/officeDocument/2006/customXml" ds:itemID="{EF5487EB-7B57-406B-B9B2-6E690377D640}"/>
</file>

<file path=customXml/itemProps3.xml><?xml version="1.0" encoding="utf-8"?>
<ds:datastoreItem xmlns:ds="http://schemas.openxmlformats.org/officeDocument/2006/customXml" ds:itemID="{1EB8AF65-18B9-4ED1-BD21-5EDDA6277D13}"/>
</file>

<file path=docProps/app.xml><?xml version="1.0" encoding="utf-8"?>
<Properties xmlns="http://schemas.openxmlformats.org/officeDocument/2006/extended-properties" xmlns:vt="http://schemas.openxmlformats.org/officeDocument/2006/docPropsVTypes">
  <Template>Office Theme</Template>
  <TotalTime>522</TotalTime>
  <Words>2328</Words>
  <Application>Microsoft Office PowerPoint</Application>
  <PresentationFormat>Widescreen</PresentationFormat>
  <Paragraphs>185</Paragraphs>
  <Slides>33</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Gotham Light</vt:lpstr>
      <vt:lpstr>Gotham Medium</vt:lpstr>
      <vt:lpstr>Helvetica</vt:lpstr>
      <vt:lpstr>Posterama</vt:lpstr>
      <vt:lpstr>Office Theme</vt:lpstr>
      <vt:lpstr>PowerPoint Presentation</vt:lpstr>
      <vt:lpstr>PowerPoint Presentation</vt:lpstr>
      <vt:lpstr>PowerPoint Presentation</vt:lpstr>
      <vt:lpstr>PowerPoint Presentation</vt:lpstr>
      <vt:lpstr>PowerPoint Presentation</vt:lpstr>
      <vt:lpstr>PowerPoint Presentation</vt:lpstr>
      <vt:lpstr>Wonder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READ</vt:lpstr>
      <vt:lpstr>Additional Sources for Clues?</vt:lpstr>
      <vt:lpstr>PowerPoint Presentation</vt:lpstr>
      <vt:lpstr>PowerPoint Presentation</vt:lpstr>
      <vt:lpstr>Variables are what you compare and measure in an investigation</vt:lpstr>
      <vt:lpstr>PowerPoint Presentation</vt:lpstr>
      <vt:lpstr>PowerPoint Presentation</vt:lpstr>
      <vt:lpstr>PowerPoint Presentation</vt:lpstr>
      <vt:lpstr>PowerPoint Presentation</vt:lpstr>
      <vt:lpstr>Form a Hypothesis  a guess based on background information (hey, we have that!)</vt:lpstr>
      <vt:lpstr>Research Design</vt:lpstr>
      <vt:lpstr>Get CERIAs</vt:lpstr>
      <vt:lpstr>PowerPoint Presentation</vt:lpstr>
      <vt:lpstr>STORMWATER FILTRATION DESIGN CHALLENGE (Optional)</vt:lpstr>
      <vt:lpstr>This could be  my job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MARIANO</dc:creator>
  <cp:lastModifiedBy>Mira Lutz</cp:lastModifiedBy>
  <cp:revision>6</cp:revision>
  <dcterms:created xsi:type="dcterms:W3CDTF">2021-04-08T06:31:30Z</dcterms:created>
  <dcterms:modified xsi:type="dcterms:W3CDTF">2023-07-26T05:27:41Z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0x010100E96B1A9E55D56245B650D2153B67D5EB</vt:lpwstr>
  </property>
</Properties>
</file>