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31.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35.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11.xml" ContentType="application/vnd.openxmlformats-officedocument.presentationml.notesSlid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8"/>
  </p:notesMasterIdLst>
  <p:sldIdLst>
    <p:sldId id="257" r:id="rId2"/>
    <p:sldId id="259" r:id="rId3"/>
    <p:sldId id="754" r:id="rId4"/>
    <p:sldId id="852" r:id="rId5"/>
    <p:sldId id="842" r:id="rId6"/>
    <p:sldId id="762" r:id="rId7"/>
    <p:sldId id="761" r:id="rId8"/>
    <p:sldId id="764" r:id="rId9"/>
    <p:sldId id="875" r:id="rId10"/>
    <p:sldId id="867" r:id="rId11"/>
    <p:sldId id="876" r:id="rId12"/>
    <p:sldId id="260" r:id="rId13"/>
    <p:sldId id="841" r:id="rId14"/>
    <p:sldId id="861" r:id="rId15"/>
    <p:sldId id="862" r:id="rId16"/>
    <p:sldId id="863" r:id="rId17"/>
    <p:sldId id="868" r:id="rId18"/>
    <p:sldId id="869" r:id="rId19"/>
    <p:sldId id="865" r:id="rId20"/>
    <p:sldId id="293" r:id="rId21"/>
    <p:sldId id="408" r:id="rId22"/>
    <p:sldId id="866" r:id="rId23"/>
    <p:sldId id="758" r:id="rId24"/>
    <p:sldId id="829" r:id="rId25"/>
    <p:sldId id="400" r:id="rId26"/>
    <p:sldId id="864" r:id="rId27"/>
    <p:sldId id="402" r:id="rId28"/>
    <p:sldId id="273" r:id="rId29"/>
    <p:sldId id="874" r:id="rId30"/>
    <p:sldId id="748" r:id="rId31"/>
    <p:sldId id="752" r:id="rId32"/>
    <p:sldId id="263" r:id="rId33"/>
    <p:sldId id="859" r:id="rId34"/>
    <p:sldId id="266" r:id="rId35"/>
    <p:sldId id="404" r:id="rId36"/>
    <p:sldId id="878" r:id="rId37"/>
    <p:sldId id="756" r:id="rId38"/>
    <p:sldId id="872" r:id="rId39"/>
    <p:sldId id="873" r:id="rId40"/>
    <p:sldId id="870" r:id="rId41"/>
    <p:sldId id="871" r:id="rId42"/>
    <p:sldId id="877" r:id="rId43"/>
    <p:sldId id="880" r:id="rId44"/>
    <p:sldId id="881" r:id="rId45"/>
    <p:sldId id="858" r:id="rId46"/>
    <p:sldId id="87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0C8"/>
    <a:srgbClr val="DE763F"/>
    <a:srgbClr val="016B78"/>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56" autoAdjust="0"/>
    <p:restoredTop sz="86437" autoAdjust="0"/>
  </p:normalViewPr>
  <p:slideViewPr>
    <p:cSldViewPr snapToGrid="0" snapToObjects="1">
      <p:cViewPr varScale="1">
        <p:scale>
          <a:sx n="95" d="100"/>
          <a:sy n="95" d="100"/>
        </p:scale>
        <p:origin x="4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527AF-64D6-4FF2-9C33-529E26DB4070}"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8B97DA6B-E39E-4867-95CE-CA36C8F5CDBD}">
      <dgm:prSet phldrT="[Text]" custT="1"/>
      <dgm:spPr>
        <a:solidFill>
          <a:srgbClr val="DE763F"/>
        </a:solidFill>
      </dgm:spPr>
      <dgm:t>
        <a:bodyPr/>
        <a:lstStyle/>
        <a:p>
          <a:pPr>
            <a:lnSpc>
              <a:spcPct val="100000"/>
            </a:lnSpc>
          </a:pPr>
          <a:r>
            <a:rPr lang="en-US" sz="2600" b="0" i="0" dirty="0">
              <a:latin typeface="Gotham Medium" pitchFamily="2" charset="0"/>
              <a:cs typeface="Gotham Medium" pitchFamily="2" charset="0"/>
            </a:rPr>
            <a:t>EXPLORE TEAM ROLES</a:t>
          </a:r>
        </a:p>
      </dgm:t>
    </dgm:pt>
    <dgm:pt modelId="{4A8EF029-7719-4A81-A60E-35DC27B8907D}" type="parTrans" cxnId="{E294BF3A-A2A0-4CEF-9A42-0D13BF4B7B11}">
      <dgm:prSet/>
      <dgm:spPr/>
      <dgm:t>
        <a:bodyPr/>
        <a:lstStyle/>
        <a:p>
          <a:endParaRPr lang="en-US"/>
        </a:p>
      </dgm:t>
    </dgm:pt>
    <dgm:pt modelId="{239A6811-7E9F-492F-957A-14414C550B3D}" type="sibTrans" cxnId="{E294BF3A-A2A0-4CEF-9A42-0D13BF4B7B11}">
      <dgm:prSet/>
      <dgm:spPr/>
      <dgm:t>
        <a:bodyPr/>
        <a:lstStyle/>
        <a:p>
          <a:endParaRPr lang="en-US"/>
        </a:p>
      </dgm:t>
    </dgm:pt>
    <dgm:pt modelId="{99B60F54-A530-4B1C-B096-A8F7541F0533}">
      <dgm:prSet phldrT="[Text]" custT="1"/>
      <dgm:spPr>
        <a:solidFill>
          <a:srgbClr val="DE763F"/>
        </a:solidFill>
      </dgm:spPr>
      <dgm:t>
        <a:bodyPr/>
        <a:lstStyle/>
        <a:p>
          <a:r>
            <a:rPr lang="en-US" sz="1800" b="0" i="0" dirty="0">
              <a:latin typeface="Gotham Medium" pitchFamily="2" charset="0"/>
              <a:cs typeface="Gotham Medium" pitchFamily="2" charset="0"/>
            </a:rPr>
            <a:t>Chief Scientist </a:t>
          </a:r>
          <a:r>
            <a:rPr lang="en-US" sz="1600" b="0" i="0" dirty="0">
              <a:latin typeface="Gotham Medium" pitchFamily="2" charset="0"/>
              <a:cs typeface="Gotham Medium" pitchFamily="2" charset="0"/>
            </a:rPr>
            <a:t> Research</a:t>
          </a:r>
        </a:p>
        <a:p>
          <a:r>
            <a:rPr lang="en-US" sz="1600" b="0" i="0" dirty="0">
              <a:latin typeface="Gotham Light" pitchFamily="2" charset="77"/>
            </a:rPr>
            <a:t>Manager/team</a:t>
          </a:r>
        </a:p>
        <a:p>
          <a:r>
            <a:rPr lang="en-US" sz="1600" b="0" i="0" dirty="0">
              <a:latin typeface="Gotham Light" pitchFamily="2" charset="77"/>
            </a:rPr>
            <a:t>Manager/</a:t>
          </a:r>
        </a:p>
        <a:p>
          <a:r>
            <a:rPr lang="en-US" sz="1600" b="0" i="0" dirty="0">
              <a:latin typeface="Gotham Light" pitchFamily="2" charset="77"/>
            </a:rPr>
            <a:t>encourager</a:t>
          </a:r>
        </a:p>
      </dgm:t>
    </dgm:pt>
    <dgm:pt modelId="{95F9290E-1BB7-487C-A3B5-5A3C8999BA5A}" type="parTrans" cxnId="{F0C80032-D7E1-404F-B56A-087030B371FE}">
      <dgm:prSet/>
      <dgm:spPr/>
      <dgm:t>
        <a:bodyPr/>
        <a:lstStyle/>
        <a:p>
          <a:endParaRPr lang="en-US"/>
        </a:p>
      </dgm:t>
    </dgm:pt>
    <dgm:pt modelId="{02C3A771-7253-4AE1-A06D-113AF41D128D}" type="sibTrans" cxnId="{F0C80032-D7E1-404F-B56A-087030B371FE}">
      <dgm:prSet/>
      <dgm:spPr/>
      <dgm:t>
        <a:bodyPr/>
        <a:lstStyle/>
        <a:p>
          <a:endParaRPr lang="en-US"/>
        </a:p>
      </dgm:t>
    </dgm:pt>
    <dgm:pt modelId="{A2E510D4-96ED-484E-8981-C367A05C07D0}">
      <dgm:prSet phldrT="[Text]" custT="1"/>
      <dgm:spPr>
        <a:solidFill>
          <a:srgbClr val="DE763F"/>
        </a:solidFill>
      </dgm:spPr>
      <dgm:t>
        <a:bodyPr/>
        <a:lstStyle/>
        <a:p>
          <a:r>
            <a:rPr lang="en-US" sz="1800" b="0" i="0" dirty="0">
              <a:latin typeface="Gotham Medium" pitchFamily="2" charset="0"/>
              <a:cs typeface="Gotham Medium" pitchFamily="2" charset="0"/>
            </a:rPr>
            <a:t>Research Associate</a:t>
          </a:r>
        </a:p>
        <a:p>
          <a:r>
            <a:rPr lang="en-US" sz="1600" b="0" i="0" dirty="0">
              <a:latin typeface="Gotham Light" pitchFamily="2" charset="77"/>
            </a:rPr>
            <a:t>Recorder/Experiment design</a:t>
          </a:r>
        </a:p>
        <a:p>
          <a:r>
            <a:rPr lang="en-US" sz="1600" b="0" i="0" dirty="0">
              <a:latin typeface="Gotham Light" pitchFamily="2" charset="77"/>
            </a:rPr>
            <a:t>Manager/data manager</a:t>
          </a:r>
        </a:p>
      </dgm:t>
    </dgm:pt>
    <dgm:pt modelId="{F413CAD5-FD1E-4282-BCE3-800FE3F597AF}" type="parTrans" cxnId="{94927ED7-01B0-454B-8CC6-4585EB91B3A2}">
      <dgm:prSet/>
      <dgm:spPr/>
      <dgm:t>
        <a:bodyPr/>
        <a:lstStyle/>
        <a:p>
          <a:endParaRPr lang="en-US"/>
        </a:p>
      </dgm:t>
    </dgm:pt>
    <dgm:pt modelId="{D54E274E-D253-4C2E-9A34-3F232D0EC33F}" type="sibTrans" cxnId="{94927ED7-01B0-454B-8CC6-4585EB91B3A2}">
      <dgm:prSet/>
      <dgm:spPr/>
      <dgm:t>
        <a:bodyPr/>
        <a:lstStyle/>
        <a:p>
          <a:endParaRPr lang="en-US"/>
        </a:p>
      </dgm:t>
    </dgm:pt>
    <dgm:pt modelId="{5799AE56-8355-476E-9579-17E935970B07}">
      <dgm:prSet phldrT="[Text]" custT="1"/>
      <dgm:spPr>
        <a:solidFill>
          <a:srgbClr val="DE763F"/>
        </a:solidFill>
      </dgm:spPr>
      <dgm:t>
        <a:bodyPr/>
        <a:lstStyle/>
        <a:p>
          <a:r>
            <a:rPr lang="en-US" sz="1800" b="0" i="0" dirty="0">
              <a:latin typeface="Gotham Medium" pitchFamily="2" charset="0"/>
              <a:cs typeface="Gotham Medium" pitchFamily="2" charset="0"/>
            </a:rPr>
            <a:t>Field and Lab Technician</a:t>
          </a:r>
        </a:p>
        <a:p>
          <a:r>
            <a:rPr lang="en-US" sz="1600" b="0" i="0" dirty="0">
              <a:latin typeface="Gotham Light" pitchFamily="2" charset="77"/>
              <a:cs typeface="Gotham Medium" pitchFamily="2" charset="0"/>
            </a:rPr>
            <a:t>Materials manager/ station organizer/ Infographic artist</a:t>
          </a:r>
        </a:p>
      </dgm:t>
    </dgm:pt>
    <dgm:pt modelId="{F6ADFBCD-3FC3-4A47-9A7C-1FF4B6117994}" type="parTrans" cxnId="{9D8629E7-B210-440B-93C6-CA97A93BC386}">
      <dgm:prSet/>
      <dgm:spPr/>
      <dgm:t>
        <a:bodyPr/>
        <a:lstStyle/>
        <a:p>
          <a:endParaRPr lang="en-US"/>
        </a:p>
      </dgm:t>
    </dgm:pt>
    <dgm:pt modelId="{97CC48CF-F4B2-45E6-A2C5-CE300A6BADE5}" type="sibTrans" cxnId="{9D8629E7-B210-440B-93C6-CA97A93BC386}">
      <dgm:prSet/>
      <dgm:spPr/>
      <dgm:t>
        <a:bodyPr/>
        <a:lstStyle/>
        <a:p>
          <a:endParaRPr lang="en-US"/>
        </a:p>
      </dgm:t>
    </dgm:pt>
    <dgm:pt modelId="{B44C3904-6E73-49C9-B5FB-40396E38BEC3}">
      <dgm:prSet phldrT="[Text]" custT="1"/>
      <dgm:spPr>
        <a:solidFill>
          <a:srgbClr val="DE763F"/>
        </a:solidFill>
      </dgm:spPr>
      <dgm:t>
        <a:bodyPr/>
        <a:lstStyle/>
        <a:p>
          <a:r>
            <a:rPr lang="en-US" sz="1800" b="0" i="0" dirty="0">
              <a:latin typeface="Gotham Medium" pitchFamily="2" charset="0"/>
              <a:cs typeface="Gotham Medium" pitchFamily="2" charset="0"/>
            </a:rPr>
            <a:t>Cultural Historian</a:t>
          </a:r>
        </a:p>
        <a:p>
          <a:r>
            <a:rPr lang="en-US" sz="1600" b="0" i="0" dirty="0">
              <a:latin typeface="Gotham Light" pitchFamily="2" charset="77"/>
            </a:rPr>
            <a:t>Traditional</a:t>
          </a:r>
        </a:p>
        <a:p>
          <a:r>
            <a:rPr lang="en-US" sz="1600" b="0" i="0" dirty="0">
              <a:latin typeface="Gotham Light" pitchFamily="2" charset="77"/>
            </a:rPr>
            <a:t>Knowledge sharer</a:t>
          </a:r>
        </a:p>
      </dgm:t>
    </dgm:pt>
    <dgm:pt modelId="{A6D105D2-F10D-4822-A951-4C81F45A7BF9}" type="parTrans" cxnId="{4796EFAD-0530-4493-8971-7C3CD5917686}">
      <dgm:prSet/>
      <dgm:spPr/>
      <dgm:t>
        <a:bodyPr/>
        <a:lstStyle/>
        <a:p>
          <a:endParaRPr lang="en-US"/>
        </a:p>
      </dgm:t>
    </dgm:pt>
    <dgm:pt modelId="{4078C207-245B-4A60-ABB0-4FBD1FE8BFAA}" type="sibTrans" cxnId="{4796EFAD-0530-4493-8971-7C3CD5917686}">
      <dgm:prSet/>
      <dgm:spPr/>
      <dgm:t>
        <a:bodyPr/>
        <a:lstStyle/>
        <a:p>
          <a:endParaRPr lang="en-US"/>
        </a:p>
      </dgm:t>
    </dgm:pt>
    <dgm:pt modelId="{154DF615-345B-49AC-BA68-740067C13F5B}">
      <dgm:prSet phldrT="[Text]" custT="1"/>
      <dgm:spPr>
        <a:solidFill>
          <a:srgbClr val="DE763F"/>
        </a:solidFill>
      </dgm:spPr>
      <dgm:t>
        <a:bodyPr/>
        <a:lstStyle/>
        <a:p>
          <a:r>
            <a:rPr lang="en-US" sz="1700" b="0" i="0" dirty="0">
              <a:latin typeface="Gotham Medium" pitchFamily="2" charset="0"/>
              <a:cs typeface="Gotham Medium" pitchFamily="2" charset="0"/>
            </a:rPr>
            <a:t>Science Communicator</a:t>
          </a:r>
        </a:p>
        <a:p>
          <a:r>
            <a:rPr lang="en-US" sz="1600" b="0" i="0" dirty="0">
              <a:latin typeface="Gotham Light" pitchFamily="2" charset="77"/>
            </a:rPr>
            <a:t>Reporter/ presentation manager</a:t>
          </a:r>
        </a:p>
      </dgm:t>
    </dgm:pt>
    <dgm:pt modelId="{A2279341-AAE9-49E7-95C4-88009A4CB790}" type="parTrans" cxnId="{4D62F4B1-94AA-4A0E-9665-C49494551C14}">
      <dgm:prSet/>
      <dgm:spPr/>
      <dgm:t>
        <a:bodyPr/>
        <a:lstStyle/>
        <a:p>
          <a:endParaRPr lang="en-US"/>
        </a:p>
      </dgm:t>
    </dgm:pt>
    <dgm:pt modelId="{A09BA49B-D2E6-4CE3-8DCC-49FBC40B89DB}" type="sibTrans" cxnId="{4D62F4B1-94AA-4A0E-9665-C49494551C14}">
      <dgm:prSet/>
      <dgm:spPr/>
      <dgm:t>
        <a:bodyPr/>
        <a:lstStyle/>
        <a:p>
          <a:endParaRPr lang="en-US"/>
        </a:p>
      </dgm:t>
    </dgm:pt>
    <dgm:pt modelId="{714CF090-3F55-4FAA-B62A-C41B15AAE198}">
      <dgm:prSet phldrT="[Text]"/>
      <dgm:spPr>
        <a:solidFill>
          <a:srgbClr val="016B78"/>
        </a:solidFill>
      </dgm:spPr>
      <dgm:t>
        <a:bodyPr/>
        <a:lstStyle/>
        <a:p>
          <a:endParaRPr lang="en-US" dirty="0"/>
        </a:p>
      </dgm:t>
    </dgm:pt>
    <dgm:pt modelId="{97355FBB-49EB-42B8-9C88-9CFC145E6D1F}" type="sibTrans" cxnId="{10E0394A-A898-4B80-83EA-C003D3090715}">
      <dgm:prSet/>
      <dgm:spPr/>
      <dgm:t>
        <a:bodyPr/>
        <a:lstStyle/>
        <a:p>
          <a:endParaRPr lang="en-US"/>
        </a:p>
      </dgm:t>
    </dgm:pt>
    <dgm:pt modelId="{311FF1E0-0470-4780-9490-CD91FDA7C331}" type="parTrans" cxnId="{10E0394A-A898-4B80-83EA-C003D3090715}">
      <dgm:prSet/>
      <dgm:spPr/>
      <dgm:t>
        <a:bodyPr/>
        <a:lstStyle/>
        <a:p>
          <a:endParaRPr lang="en-US"/>
        </a:p>
      </dgm:t>
    </dgm:pt>
    <dgm:pt modelId="{F0523DCB-29EF-4045-AE14-20571612DD3E}" type="pres">
      <dgm:prSet presAssocID="{373527AF-64D6-4FF2-9C33-529E26DB4070}" presName="Name0" presStyleCnt="0">
        <dgm:presLayoutVars>
          <dgm:chMax val="1"/>
          <dgm:chPref val="1"/>
          <dgm:dir/>
          <dgm:animOne val="branch"/>
          <dgm:animLvl val="lvl"/>
        </dgm:presLayoutVars>
      </dgm:prSet>
      <dgm:spPr/>
    </dgm:pt>
    <dgm:pt modelId="{8091345F-4901-4C53-91FB-27BB8D4A95D2}" type="pres">
      <dgm:prSet presAssocID="{714CF090-3F55-4FAA-B62A-C41B15AAE198}" presName="Parent" presStyleLbl="node0" presStyleIdx="0" presStyleCnt="1">
        <dgm:presLayoutVars>
          <dgm:chMax val="6"/>
          <dgm:chPref val="6"/>
        </dgm:presLayoutVars>
      </dgm:prSet>
      <dgm:spPr/>
    </dgm:pt>
    <dgm:pt modelId="{6697176F-7763-4743-89EF-264F1AAFCD20}" type="pres">
      <dgm:prSet presAssocID="{8B97DA6B-E39E-4867-95CE-CA36C8F5CDBD}" presName="Accent1" presStyleCnt="0"/>
      <dgm:spPr/>
    </dgm:pt>
    <dgm:pt modelId="{66EBCFBD-9A7B-4CDB-82EE-35BD58F219B9}" type="pres">
      <dgm:prSet presAssocID="{8B97DA6B-E39E-4867-95CE-CA36C8F5CDBD}" presName="Accent" presStyleLbl="bgShp" presStyleIdx="0" presStyleCnt="6"/>
      <dgm:spPr/>
    </dgm:pt>
    <dgm:pt modelId="{B9F04CAC-759D-4FB0-8D08-4AF22BB26E14}" type="pres">
      <dgm:prSet presAssocID="{8B97DA6B-E39E-4867-95CE-CA36C8F5CDBD}" presName="Child1" presStyleLbl="node1" presStyleIdx="0" presStyleCnt="6" custScaleX="113923" custScaleY="108449" custLinFactNeighborX="2169" custLinFactNeighborY="2240">
        <dgm:presLayoutVars>
          <dgm:chMax val="0"/>
          <dgm:chPref val="0"/>
          <dgm:bulletEnabled val="1"/>
        </dgm:presLayoutVars>
      </dgm:prSet>
      <dgm:spPr/>
    </dgm:pt>
    <dgm:pt modelId="{17B01275-D274-4467-B2D2-A5B69B0099EA}" type="pres">
      <dgm:prSet presAssocID="{99B60F54-A530-4B1C-B096-A8F7541F0533}" presName="Accent2" presStyleCnt="0"/>
      <dgm:spPr/>
    </dgm:pt>
    <dgm:pt modelId="{0BB2B516-C457-487F-B930-FEE4E89930A3}" type="pres">
      <dgm:prSet presAssocID="{99B60F54-A530-4B1C-B096-A8F7541F0533}" presName="Accent" presStyleLbl="bgShp" presStyleIdx="1" presStyleCnt="6"/>
      <dgm:spPr/>
    </dgm:pt>
    <dgm:pt modelId="{B7E15310-E944-4229-A17C-A9800A1522C9}" type="pres">
      <dgm:prSet presAssocID="{99B60F54-A530-4B1C-B096-A8F7541F0533}" presName="Child2" presStyleLbl="node1" presStyleIdx="1" presStyleCnt="6" custScaleX="112386" custScaleY="118451">
        <dgm:presLayoutVars>
          <dgm:chMax val="0"/>
          <dgm:chPref val="0"/>
          <dgm:bulletEnabled val="1"/>
        </dgm:presLayoutVars>
      </dgm:prSet>
      <dgm:spPr/>
    </dgm:pt>
    <dgm:pt modelId="{D537EC3D-1594-4BAB-A308-E3C731797667}" type="pres">
      <dgm:prSet presAssocID="{A2E510D4-96ED-484E-8981-C367A05C07D0}" presName="Accent3" presStyleCnt="0"/>
      <dgm:spPr/>
    </dgm:pt>
    <dgm:pt modelId="{5C20F796-96E0-4C1D-80BD-32F3C1D8BA62}" type="pres">
      <dgm:prSet presAssocID="{A2E510D4-96ED-484E-8981-C367A05C07D0}" presName="Accent" presStyleLbl="bgShp" presStyleIdx="2" presStyleCnt="6"/>
      <dgm:spPr/>
    </dgm:pt>
    <dgm:pt modelId="{A352E3A4-1561-4923-B05C-8395D0C8D8DD}" type="pres">
      <dgm:prSet presAssocID="{A2E510D4-96ED-484E-8981-C367A05C07D0}" presName="Child3" presStyleLbl="node1" presStyleIdx="2" presStyleCnt="6" custScaleX="111420" custScaleY="115747">
        <dgm:presLayoutVars>
          <dgm:chMax val="0"/>
          <dgm:chPref val="0"/>
          <dgm:bulletEnabled val="1"/>
        </dgm:presLayoutVars>
      </dgm:prSet>
      <dgm:spPr/>
    </dgm:pt>
    <dgm:pt modelId="{9E8915E6-9E79-4D16-B516-156FE99EC6EB}" type="pres">
      <dgm:prSet presAssocID="{5799AE56-8355-476E-9579-17E935970B07}" presName="Accent4" presStyleCnt="0"/>
      <dgm:spPr/>
    </dgm:pt>
    <dgm:pt modelId="{E64E6AA9-9780-4430-95EF-5B811334A103}" type="pres">
      <dgm:prSet presAssocID="{5799AE56-8355-476E-9579-17E935970B07}" presName="Accent" presStyleLbl="bgShp" presStyleIdx="3" presStyleCnt="6"/>
      <dgm:spPr/>
    </dgm:pt>
    <dgm:pt modelId="{9197ECF7-59F4-47C5-A7D2-4505D91D9B52}" type="pres">
      <dgm:prSet presAssocID="{5799AE56-8355-476E-9579-17E935970B07}" presName="Child4" presStyleLbl="node1" presStyleIdx="3" presStyleCnt="6" custScaleX="113492" custScaleY="111768">
        <dgm:presLayoutVars>
          <dgm:chMax val="0"/>
          <dgm:chPref val="0"/>
          <dgm:bulletEnabled val="1"/>
        </dgm:presLayoutVars>
      </dgm:prSet>
      <dgm:spPr/>
    </dgm:pt>
    <dgm:pt modelId="{3894D42F-3967-4B6A-A224-BFBC9F0507A9}" type="pres">
      <dgm:prSet presAssocID="{B44C3904-6E73-49C9-B5FB-40396E38BEC3}" presName="Accent5" presStyleCnt="0"/>
      <dgm:spPr/>
    </dgm:pt>
    <dgm:pt modelId="{D1B3FA12-FE22-45BC-B777-B0F6B49CBFAB}" type="pres">
      <dgm:prSet presAssocID="{B44C3904-6E73-49C9-B5FB-40396E38BEC3}" presName="Accent" presStyleLbl="bgShp" presStyleIdx="4" presStyleCnt="6"/>
      <dgm:spPr/>
    </dgm:pt>
    <dgm:pt modelId="{6941B029-AC76-4A63-AAE2-AB483BAD3600}" type="pres">
      <dgm:prSet presAssocID="{B44C3904-6E73-49C9-B5FB-40396E38BEC3}" presName="Child5" presStyleLbl="node1" presStyleIdx="4" presStyleCnt="6" custScaleX="112810" custScaleY="121398" custLinFactNeighborY="2813">
        <dgm:presLayoutVars>
          <dgm:chMax val="0"/>
          <dgm:chPref val="0"/>
          <dgm:bulletEnabled val="1"/>
        </dgm:presLayoutVars>
      </dgm:prSet>
      <dgm:spPr/>
    </dgm:pt>
    <dgm:pt modelId="{0880FEF9-8D1B-42E3-98C5-E09B3B5BCECD}" type="pres">
      <dgm:prSet presAssocID="{154DF615-345B-49AC-BA68-740067C13F5B}" presName="Accent6" presStyleCnt="0"/>
      <dgm:spPr/>
    </dgm:pt>
    <dgm:pt modelId="{441E7DCD-1884-4922-BB24-4B5FC70E87DC}" type="pres">
      <dgm:prSet presAssocID="{154DF615-345B-49AC-BA68-740067C13F5B}" presName="Accent" presStyleLbl="bgShp" presStyleIdx="5" presStyleCnt="6"/>
      <dgm:spPr/>
    </dgm:pt>
    <dgm:pt modelId="{D98B9A5C-E5CA-4D94-ADBA-C0FB0B258C7D}" type="pres">
      <dgm:prSet presAssocID="{154DF615-345B-49AC-BA68-740067C13F5B}" presName="Child6" presStyleLbl="node1" presStyleIdx="5" presStyleCnt="6" custScaleX="113707" custScaleY="118313" custLinFactNeighborX="388" custLinFactNeighborY="-3457">
        <dgm:presLayoutVars>
          <dgm:chMax val="0"/>
          <dgm:chPref val="0"/>
          <dgm:bulletEnabled val="1"/>
        </dgm:presLayoutVars>
      </dgm:prSet>
      <dgm:spPr/>
    </dgm:pt>
  </dgm:ptLst>
  <dgm:cxnLst>
    <dgm:cxn modelId="{42785317-9D85-441B-9AF0-C8E97F5D302E}" type="presOf" srcId="{99B60F54-A530-4B1C-B096-A8F7541F0533}" destId="{B7E15310-E944-4229-A17C-A9800A1522C9}" srcOrd="0" destOrd="0" presId="urn:microsoft.com/office/officeart/2011/layout/HexagonRadial"/>
    <dgm:cxn modelId="{F0C80032-D7E1-404F-B56A-087030B371FE}" srcId="{714CF090-3F55-4FAA-B62A-C41B15AAE198}" destId="{99B60F54-A530-4B1C-B096-A8F7541F0533}" srcOrd="1" destOrd="0" parTransId="{95F9290E-1BB7-487C-A3B5-5A3C8999BA5A}" sibTransId="{02C3A771-7253-4AE1-A06D-113AF41D128D}"/>
    <dgm:cxn modelId="{E294BF3A-A2A0-4CEF-9A42-0D13BF4B7B11}" srcId="{714CF090-3F55-4FAA-B62A-C41B15AAE198}" destId="{8B97DA6B-E39E-4867-95CE-CA36C8F5CDBD}" srcOrd="0" destOrd="0" parTransId="{4A8EF029-7719-4A81-A60E-35DC27B8907D}" sibTransId="{239A6811-7E9F-492F-957A-14414C550B3D}"/>
    <dgm:cxn modelId="{999C6169-C3DC-4590-B6DD-569991BEB347}" type="presOf" srcId="{5799AE56-8355-476E-9579-17E935970B07}" destId="{9197ECF7-59F4-47C5-A7D2-4505D91D9B52}" srcOrd="0" destOrd="0" presId="urn:microsoft.com/office/officeart/2011/layout/HexagonRadial"/>
    <dgm:cxn modelId="{10E0394A-A898-4B80-83EA-C003D3090715}" srcId="{373527AF-64D6-4FF2-9C33-529E26DB4070}" destId="{714CF090-3F55-4FAA-B62A-C41B15AAE198}" srcOrd="0" destOrd="0" parTransId="{311FF1E0-0470-4780-9490-CD91FDA7C331}" sibTransId="{97355FBB-49EB-42B8-9C88-9CFC145E6D1F}"/>
    <dgm:cxn modelId="{49670653-2DA5-43F5-B284-CE012F693288}" type="presOf" srcId="{154DF615-345B-49AC-BA68-740067C13F5B}" destId="{D98B9A5C-E5CA-4D94-ADBA-C0FB0B258C7D}" srcOrd="0" destOrd="0" presId="urn:microsoft.com/office/officeart/2011/layout/HexagonRadial"/>
    <dgm:cxn modelId="{DE02E478-E486-4932-9EBE-B98623D58A5F}" type="presOf" srcId="{8B97DA6B-E39E-4867-95CE-CA36C8F5CDBD}" destId="{B9F04CAC-759D-4FB0-8D08-4AF22BB26E14}" srcOrd="0" destOrd="0" presId="urn:microsoft.com/office/officeart/2011/layout/HexagonRadial"/>
    <dgm:cxn modelId="{D4A226A1-7808-407F-8535-F88E0432541C}" type="presOf" srcId="{714CF090-3F55-4FAA-B62A-C41B15AAE198}" destId="{8091345F-4901-4C53-91FB-27BB8D4A95D2}" srcOrd="0" destOrd="0" presId="urn:microsoft.com/office/officeart/2011/layout/HexagonRadial"/>
    <dgm:cxn modelId="{4796EFAD-0530-4493-8971-7C3CD5917686}" srcId="{714CF090-3F55-4FAA-B62A-C41B15AAE198}" destId="{B44C3904-6E73-49C9-B5FB-40396E38BEC3}" srcOrd="4" destOrd="0" parTransId="{A6D105D2-F10D-4822-A951-4C81F45A7BF9}" sibTransId="{4078C207-245B-4A60-ABB0-4FBD1FE8BFAA}"/>
    <dgm:cxn modelId="{4D62F4B1-94AA-4A0E-9665-C49494551C14}" srcId="{714CF090-3F55-4FAA-B62A-C41B15AAE198}" destId="{154DF615-345B-49AC-BA68-740067C13F5B}" srcOrd="5" destOrd="0" parTransId="{A2279341-AAE9-49E7-95C4-88009A4CB790}" sibTransId="{A09BA49B-D2E6-4CE3-8DCC-49FBC40B89DB}"/>
    <dgm:cxn modelId="{89003AC7-4594-4AE5-829A-A935939C8F14}" type="presOf" srcId="{373527AF-64D6-4FF2-9C33-529E26DB4070}" destId="{F0523DCB-29EF-4045-AE14-20571612DD3E}" srcOrd="0" destOrd="0" presId="urn:microsoft.com/office/officeart/2011/layout/HexagonRadial"/>
    <dgm:cxn modelId="{94927ED7-01B0-454B-8CC6-4585EB91B3A2}" srcId="{714CF090-3F55-4FAA-B62A-C41B15AAE198}" destId="{A2E510D4-96ED-484E-8981-C367A05C07D0}" srcOrd="2" destOrd="0" parTransId="{F413CAD5-FD1E-4282-BCE3-800FE3F597AF}" sibTransId="{D54E274E-D253-4C2E-9A34-3F232D0EC33F}"/>
    <dgm:cxn modelId="{EF0E4CE4-F14A-4922-96A3-E5FDA9F3A531}" type="presOf" srcId="{A2E510D4-96ED-484E-8981-C367A05C07D0}" destId="{A352E3A4-1561-4923-B05C-8395D0C8D8DD}" srcOrd="0" destOrd="0" presId="urn:microsoft.com/office/officeart/2011/layout/HexagonRadial"/>
    <dgm:cxn modelId="{9D8629E7-B210-440B-93C6-CA97A93BC386}" srcId="{714CF090-3F55-4FAA-B62A-C41B15AAE198}" destId="{5799AE56-8355-476E-9579-17E935970B07}" srcOrd="3" destOrd="0" parTransId="{F6ADFBCD-3FC3-4A47-9A7C-1FF4B6117994}" sibTransId="{97CC48CF-F4B2-45E6-A2C5-CE300A6BADE5}"/>
    <dgm:cxn modelId="{D768C0F0-43EF-44B4-8538-EFBEF9DAC08B}" type="presOf" srcId="{B44C3904-6E73-49C9-B5FB-40396E38BEC3}" destId="{6941B029-AC76-4A63-AAE2-AB483BAD3600}" srcOrd="0" destOrd="0" presId="urn:microsoft.com/office/officeart/2011/layout/HexagonRadial"/>
    <dgm:cxn modelId="{F3A92384-706C-42D6-929D-F7D14D165A59}" type="presParOf" srcId="{F0523DCB-29EF-4045-AE14-20571612DD3E}" destId="{8091345F-4901-4C53-91FB-27BB8D4A95D2}" srcOrd="0" destOrd="0" presId="urn:microsoft.com/office/officeart/2011/layout/HexagonRadial"/>
    <dgm:cxn modelId="{14EB0B4F-0C96-4059-929B-EDC8B021B98F}" type="presParOf" srcId="{F0523DCB-29EF-4045-AE14-20571612DD3E}" destId="{6697176F-7763-4743-89EF-264F1AAFCD20}" srcOrd="1" destOrd="0" presId="urn:microsoft.com/office/officeart/2011/layout/HexagonRadial"/>
    <dgm:cxn modelId="{41DAFFD8-1BB0-41C1-9501-90E424EC4A99}" type="presParOf" srcId="{6697176F-7763-4743-89EF-264F1AAFCD20}" destId="{66EBCFBD-9A7B-4CDB-82EE-35BD58F219B9}" srcOrd="0" destOrd="0" presId="urn:microsoft.com/office/officeart/2011/layout/HexagonRadial"/>
    <dgm:cxn modelId="{80C7C6A8-2E9F-49CB-B04E-6366560442D6}" type="presParOf" srcId="{F0523DCB-29EF-4045-AE14-20571612DD3E}" destId="{B9F04CAC-759D-4FB0-8D08-4AF22BB26E14}" srcOrd="2" destOrd="0" presId="urn:microsoft.com/office/officeart/2011/layout/HexagonRadial"/>
    <dgm:cxn modelId="{CE2CFCFE-6A6F-4E45-96E7-64D874150316}" type="presParOf" srcId="{F0523DCB-29EF-4045-AE14-20571612DD3E}" destId="{17B01275-D274-4467-B2D2-A5B69B0099EA}" srcOrd="3" destOrd="0" presId="urn:microsoft.com/office/officeart/2011/layout/HexagonRadial"/>
    <dgm:cxn modelId="{426DECEF-1294-49A7-A9C8-0D9FDE8C1ECD}" type="presParOf" srcId="{17B01275-D274-4467-B2D2-A5B69B0099EA}" destId="{0BB2B516-C457-487F-B930-FEE4E89930A3}" srcOrd="0" destOrd="0" presId="urn:microsoft.com/office/officeart/2011/layout/HexagonRadial"/>
    <dgm:cxn modelId="{B9AC6122-C073-4DF5-B38A-DD31D69656A7}" type="presParOf" srcId="{F0523DCB-29EF-4045-AE14-20571612DD3E}" destId="{B7E15310-E944-4229-A17C-A9800A1522C9}" srcOrd="4" destOrd="0" presId="urn:microsoft.com/office/officeart/2011/layout/HexagonRadial"/>
    <dgm:cxn modelId="{1BC48A16-2754-49AD-B5DA-D34B7E248939}" type="presParOf" srcId="{F0523DCB-29EF-4045-AE14-20571612DD3E}" destId="{D537EC3D-1594-4BAB-A308-E3C731797667}" srcOrd="5" destOrd="0" presId="urn:microsoft.com/office/officeart/2011/layout/HexagonRadial"/>
    <dgm:cxn modelId="{68551975-6FD1-4823-AAD3-5826AF774651}" type="presParOf" srcId="{D537EC3D-1594-4BAB-A308-E3C731797667}" destId="{5C20F796-96E0-4C1D-80BD-32F3C1D8BA62}" srcOrd="0" destOrd="0" presId="urn:microsoft.com/office/officeart/2011/layout/HexagonRadial"/>
    <dgm:cxn modelId="{6359DB80-C8C3-459D-A6C0-AD7DAAC99534}" type="presParOf" srcId="{F0523DCB-29EF-4045-AE14-20571612DD3E}" destId="{A352E3A4-1561-4923-B05C-8395D0C8D8DD}" srcOrd="6" destOrd="0" presId="urn:microsoft.com/office/officeart/2011/layout/HexagonRadial"/>
    <dgm:cxn modelId="{B91BA63F-8816-43E5-B43D-CBEB006EEE83}" type="presParOf" srcId="{F0523DCB-29EF-4045-AE14-20571612DD3E}" destId="{9E8915E6-9E79-4D16-B516-156FE99EC6EB}" srcOrd="7" destOrd="0" presId="urn:microsoft.com/office/officeart/2011/layout/HexagonRadial"/>
    <dgm:cxn modelId="{CB8E82E3-589D-49EC-A92F-E19EA26441A8}" type="presParOf" srcId="{9E8915E6-9E79-4D16-B516-156FE99EC6EB}" destId="{E64E6AA9-9780-4430-95EF-5B811334A103}" srcOrd="0" destOrd="0" presId="urn:microsoft.com/office/officeart/2011/layout/HexagonRadial"/>
    <dgm:cxn modelId="{A02C5688-167B-464D-B3A7-391A754748A7}" type="presParOf" srcId="{F0523DCB-29EF-4045-AE14-20571612DD3E}" destId="{9197ECF7-59F4-47C5-A7D2-4505D91D9B52}" srcOrd="8" destOrd="0" presId="urn:microsoft.com/office/officeart/2011/layout/HexagonRadial"/>
    <dgm:cxn modelId="{244A5292-DA47-4017-A29C-D31F2D1EA3E0}" type="presParOf" srcId="{F0523DCB-29EF-4045-AE14-20571612DD3E}" destId="{3894D42F-3967-4B6A-A224-BFBC9F0507A9}" srcOrd="9" destOrd="0" presId="urn:microsoft.com/office/officeart/2011/layout/HexagonRadial"/>
    <dgm:cxn modelId="{492603A7-8551-41BB-8C6C-6BE72A9B36FB}" type="presParOf" srcId="{3894D42F-3967-4B6A-A224-BFBC9F0507A9}" destId="{D1B3FA12-FE22-45BC-B777-B0F6B49CBFAB}" srcOrd="0" destOrd="0" presId="urn:microsoft.com/office/officeart/2011/layout/HexagonRadial"/>
    <dgm:cxn modelId="{CBD58400-CFA2-4387-AA2C-A3AB38630B4B}" type="presParOf" srcId="{F0523DCB-29EF-4045-AE14-20571612DD3E}" destId="{6941B029-AC76-4A63-AAE2-AB483BAD3600}" srcOrd="10" destOrd="0" presId="urn:microsoft.com/office/officeart/2011/layout/HexagonRadial"/>
    <dgm:cxn modelId="{5C0C7CE6-87D0-4EA6-8190-0780A75BD9A6}" type="presParOf" srcId="{F0523DCB-29EF-4045-AE14-20571612DD3E}" destId="{0880FEF9-8D1B-42E3-98C5-E09B3B5BCECD}" srcOrd="11" destOrd="0" presId="urn:microsoft.com/office/officeart/2011/layout/HexagonRadial"/>
    <dgm:cxn modelId="{E7D05887-3B27-4839-84D9-F97DBDBF4932}" type="presParOf" srcId="{0880FEF9-8D1B-42E3-98C5-E09B3B5BCECD}" destId="{441E7DCD-1884-4922-BB24-4B5FC70E87DC}" srcOrd="0" destOrd="0" presId="urn:microsoft.com/office/officeart/2011/layout/HexagonRadial"/>
    <dgm:cxn modelId="{FBB59015-B552-4423-BAFC-F6701000B06C}" type="presParOf" srcId="{F0523DCB-29EF-4045-AE14-20571612DD3E}" destId="{D98B9A5C-E5CA-4D94-ADBA-C0FB0B258C7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1345F-4901-4C53-91FB-27BB8D4A95D2}">
      <dsp:nvSpPr>
        <dsp:cNvPr id="0" name=""/>
        <dsp:cNvSpPr/>
      </dsp:nvSpPr>
      <dsp:spPr>
        <a:xfrm>
          <a:off x="3113752" y="2101447"/>
          <a:ext cx="2691153" cy="2327956"/>
        </a:xfrm>
        <a:prstGeom prst="hexagon">
          <a:avLst>
            <a:gd name="adj" fmla="val 28570"/>
            <a:gd name="vf" fmla="val 115470"/>
          </a:avLst>
        </a:prstGeom>
        <a:solidFill>
          <a:srgbClr val="016B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559714" y="2487222"/>
        <a:ext cx="1799229" cy="1556406"/>
      </dsp:txXfrm>
    </dsp:sp>
    <dsp:sp modelId="{0BB2B516-C457-487F-B930-FEE4E89930A3}">
      <dsp:nvSpPr>
        <dsp:cNvPr id="0" name=""/>
        <dsp:cNvSpPr/>
      </dsp:nvSpPr>
      <dsp:spPr>
        <a:xfrm>
          <a:off x="4798931" y="987677"/>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04CAC-759D-4FB0-8D08-4AF22BB26E14}">
      <dsp:nvSpPr>
        <dsp:cNvPr id="0" name=""/>
        <dsp:cNvSpPr/>
      </dsp:nvSpPr>
      <dsp:spPr>
        <a:xfrm>
          <a:off x="3255953" y="-53693"/>
          <a:ext cx="2512436" cy="2069113"/>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100000"/>
            </a:lnSpc>
            <a:spcBef>
              <a:spcPct val="0"/>
            </a:spcBef>
            <a:spcAft>
              <a:spcPct val="35000"/>
            </a:spcAft>
            <a:buNone/>
          </a:pPr>
          <a:r>
            <a:rPr lang="en-US" sz="2600" b="0" i="0" kern="1200" dirty="0">
              <a:latin typeface="Gotham Medium" pitchFamily="2" charset="0"/>
              <a:cs typeface="Gotham Medium" pitchFamily="2" charset="0"/>
            </a:rPr>
            <a:t>EXPLORE TEAM ROLES</a:t>
          </a:r>
        </a:p>
      </dsp:txBody>
      <dsp:txXfrm>
        <a:off x="3662371" y="281012"/>
        <a:ext cx="1699600" cy="1399703"/>
      </dsp:txXfrm>
    </dsp:sp>
    <dsp:sp modelId="{5C20F796-96E0-4C1D-80BD-32F3C1D8BA62}">
      <dsp:nvSpPr>
        <dsp:cNvPr id="0" name=""/>
        <dsp:cNvSpPr/>
      </dsp:nvSpPr>
      <dsp:spPr>
        <a:xfrm>
          <a:off x="5983939" y="2623219"/>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E15310-E944-4229-A17C-A9800A1522C9}">
      <dsp:nvSpPr>
        <dsp:cNvPr id="0" name=""/>
        <dsp:cNvSpPr/>
      </dsp:nvSpPr>
      <dsp:spPr>
        <a:xfrm>
          <a:off x="5247657" y="981649"/>
          <a:ext cx="2478539" cy="2259942"/>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pitchFamily="2" charset="0"/>
              <a:cs typeface="Gotham Medium" pitchFamily="2" charset="0"/>
            </a:rPr>
            <a:t>Chief Scientist </a:t>
          </a:r>
          <a:r>
            <a:rPr lang="en-US" sz="1600" b="0" i="0" kern="1200" dirty="0">
              <a:latin typeface="Gotham Medium" pitchFamily="2" charset="0"/>
              <a:cs typeface="Gotham Medium" pitchFamily="2" charset="0"/>
            </a:rPr>
            <a:t> Research</a:t>
          </a:r>
        </a:p>
        <a:p>
          <a:pPr marL="0" lvl="0" indent="0" algn="ctr" defTabSz="800100">
            <a:lnSpc>
              <a:spcPct val="90000"/>
            </a:lnSpc>
            <a:spcBef>
              <a:spcPct val="0"/>
            </a:spcBef>
            <a:spcAft>
              <a:spcPct val="35000"/>
            </a:spcAft>
            <a:buNone/>
          </a:pPr>
          <a:r>
            <a:rPr lang="en-US" sz="1600" b="0" i="0" kern="1200" dirty="0">
              <a:latin typeface="Gotham Light" pitchFamily="2" charset="77"/>
            </a:rPr>
            <a:t>Manager/team</a:t>
          </a:r>
        </a:p>
        <a:p>
          <a:pPr marL="0" lvl="0" indent="0" algn="ctr" defTabSz="800100">
            <a:lnSpc>
              <a:spcPct val="90000"/>
            </a:lnSpc>
            <a:spcBef>
              <a:spcPct val="0"/>
            </a:spcBef>
            <a:spcAft>
              <a:spcPct val="35000"/>
            </a:spcAft>
            <a:buNone/>
          </a:pPr>
          <a:r>
            <a:rPr lang="en-US" sz="1600" b="0" i="0" kern="1200" dirty="0">
              <a:latin typeface="Gotham Light" pitchFamily="2" charset="77"/>
            </a:rPr>
            <a:t>Manager/</a:t>
          </a:r>
        </a:p>
        <a:p>
          <a:pPr marL="0" lvl="0" indent="0" algn="ctr" defTabSz="800100">
            <a:lnSpc>
              <a:spcPct val="90000"/>
            </a:lnSpc>
            <a:spcBef>
              <a:spcPct val="0"/>
            </a:spcBef>
            <a:spcAft>
              <a:spcPct val="35000"/>
            </a:spcAft>
            <a:buNone/>
          </a:pPr>
          <a:r>
            <a:rPr lang="en-US" sz="1600" b="0" i="0" kern="1200" dirty="0">
              <a:latin typeface="Gotham Light" pitchFamily="2" charset="77"/>
            </a:rPr>
            <a:t>encourager</a:t>
          </a:r>
        </a:p>
      </dsp:txBody>
      <dsp:txXfrm>
        <a:off x="5673762" y="1370173"/>
        <a:ext cx="1626329" cy="1482894"/>
      </dsp:txXfrm>
    </dsp:sp>
    <dsp:sp modelId="{E64E6AA9-9780-4430-95EF-5B811334A103}">
      <dsp:nvSpPr>
        <dsp:cNvPr id="0" name=""/>
        <dsp:cNvSpPr/>
      </dsp:nvSpPr>
      <dsp:spPr>
        <a:xfrm>
          <a:off x="5160756" y="4469439"/>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52E3A4-1561-4923-B05C-8395D0C8D8DD}">
      <dsp:nvSpPr>
        <dsp:cNvPr id="0" name=""/>
        <dsp:cNvSpPr/>
      </dsp:nvSpPr>
      <dsp:spPr>
        <a:xfrm>
          <a:off x="5258309" y="3314398"/>
          <a:ext cx="2457235" cy="2208352"/>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pitchFamily="2" charset="0"/>
              <a:cs typeface="Gotham Medium" pitchFamily="2" charset="0"/>
            </a:rPr>
            <a:t>Research Associate</a:t>
          </a:r>
        </a:p>
        <a:p>
          <a:pPr marL="0" lvl="0" indent="0" algn="ctr" defTabSz="800100">
            <a:lnSpc>
              <a:spcPct val="90000"/>
            </a:lnSpc>
            <a:spcBef>
              <a:spcPct val="0"/>
            </a:spcBef>
            <a:spcAft>
              <a:spcPct val="35000"/>
            </a:spcAft>
            <a:buNone/>
          </a:pPr>
          <a:r>
            <a:rPr lang="en-US" sz="1600" b="0" i="0" kern="1200" dirty="0">
              <a:latin typeface="Gotham Light" pitchFamily="2" charset="77"/>
            </a:rPr>
            <a:t>Recorder/Experiment design</a:t>
          </a:r>
        </a:p>
        <a:p>
          <a:pPr marL="0" lvl="0" indent="0" algn="ctr" defTabSz="800100">
            <a:lnSpc>
              <a:spcPct val="90000"/>
            </a:lnSpc>
            <a:spcBef>
              <a:spcPct val="0"/>
            </a:spcBef>
            <a:spcAft>
              <a:spcPct val="35000"/>
            </a:spcAft>
            <a:buNone/>
          </a:pPr>
          <a:r>
            <a:rPr lang="en-US" sz="1600" b="0" i="0" kern="1200" dirty="0">
              <a:latin typeface="Gotham Light" pitchFamily="2" charset="77"/>
            </a:rPr>
            <a:t>Manager/data manager</a:t>
          </a:r>
        </a:p>
      </dsp:txBody>
      <dsp:txXfrm>
        <a:off x="5676157" y="3689924"/>
        <a:ext cx="1621539" cy="1457300"/>
      </dsp:txXfrm>
    </dsp:sp>
    <dsp:sp modelId="{D1B3FA12-FE22-45BC-B777-B0F6B49CBFAB}">
      <dsp:nvSpPr>
        <dsp:cNvPr id="0" name=""/>
        <dsp:cNvSpPr/>
      </dsp:nvSpPr>
      <dsp:spPr>
        <a:xfrm>
          <a:off x="3118760" y="4661084"/>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7ECF7-59F4-47C5-A7D2-4505D91D9B52}">
      <dsp:nvSpPr>
        <dsp:cNvPr id="0" name=""/>
        <dsp:cNvSpPr/>
      </dsp:nvSpPr>
      <dsp:spPr>
        <a:xfrm>
          <a:off x="3212871" y="4527163"/>
          <a:ext cx="2502930" cy="2132436"/>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pitchFamily="2" charset="0"/>
              <a:cs typeface="Gotham Medium" pitchFamily="2" charset="0"/>
            </a:rPr>
            <a:t>Field and Lab Technician</a:t>
          </a:r>
        </a:p>
        <a:p>
          <a:pPr marL="0" lvl="0" indent="0" algn="ctr" defTabSz="800100">
            <a:lnSpc>
              <a:spcPct val="90000"/>
            </a:lnSpc>
            <a:spcBef>
              <a:spcPct val="0"/>
            </a:spcBef>
            <a:spcAft>
              <a:spcPct val="35000"/>
            </a:spcAft>
            <a:buNone/>
          </a:pPr>
          <a:r>
            <a:rPr lang="en-US" sz="1600" b="0" i="0" kern="1200" dirty="0">
              <a:latin typeface="Gotham Light" pitchFamily="2" charset="77"/>
              <a:cs typeface="Gotham Medium" pitchFamily="2" charset="0"/>
            </a:rPr>
            <a:t>Materials manager/ station organizer/ Infographic artist</a:t>
          </a:r>
        </a:p>
      </dsp:txBody>
      <dsp:txXfrm>
        <a:off x="3624527" y="4877884"/>
        <a:ext cx="1679618" cy="1430994"/>
      </dsp:txXfrm>
    </dsp:sp>
    <dsp:sp modelId="{441E7DCD-1884-4922-BB24-4B5FC70E87DC}">
      <dsp:nvSpPr>
        <dsp:cNvPr id="0" name=""/>
        <dsp:cNvSpPr/>
      </dsp:nvSpPr>
      <dsp:spPr>
        <a:xfrm>
          <a:off x="1914345" y="3026198"/>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1B029-AC76-4A63-AAE2-AB483BAD3600}">
      <dsp:nvSpPr>
        <dsp:cNvPr id="0" name=""/>
        <dsp:cNvSpPr/>
      </dsp:nvSpPr>
      <dsp:spPr>
        <a:xfrm>
          <a:off x="1188411" y="3315472"/>
          <a:ext cx="2487890" cy="2316168"/>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pitchFamily="2" charset="0"/>
              <a:cs typeface="Gotham Medium" pitchFamily="2" charset="0"/>
            </a:rPr>
            <a:t>Cultural Historian</a:t>
          </a:r>
        </a:p>
        <a:p>
          <a:pPr marL="0" lvl="0" indent="0" algn="ctr" defTabSz="800100">
            <a:lnSpc>
              <a:spcPct val="90000"/>
            </a:lnSpc>
            <a:spcBef>
              <a:spcPct val="0"/>
            </a:spcBef>
            <a:spcAft>
              <a:spcPct val="35000"/>
            </a:spcAft>
            <a:buNone/>
          </a:pPr>
          <a:r>
            <a:rPr lang="en-US" sz="1600" b="0" i="0" kern="1200" dirty="0">
              <a:latin typeface="Gotham Light" pitchFamily="2" charset="77"/>
            </a:rPr>
            <a:t>Traditional</a:t>
          </a:r>
        </a:p>
        <a:p>
          <a:pPr marL="0" lvl="0" indent="0" algn="ctr" defTabSz="800100">
            <a:lnSpc>
              <a:spcPct val="90000"/>
            </a:lnSpc>
            <a:spcBef>
              <a:spcPct val="0"/>
            </a:spcBef>
            <a:spcAft>
              <a:spcPct val="35000"/>
            </a:spcAft>
            <a:buNone/>
          </a:pPr>
          <a:r>
            <a:rPr lang="en-US" sz="1600" b="0" i="0" kern="1200" dirty="0">
              <a:latin typeface="Gotham Light" pitchFamily="2" charset="77"/>
            </a:rPr>
            <a:t>Knowledge sharer</a:t>
          </a:r>
        </a:p>
      </dsp:txBody>
      <dsp:txXfrm>
        <a:off x="1622938" y="3720006"/>
        <a:ext cx="1618836" cy="1507100"/>
      </dsp:txXfrm>
    </dsp:sp>
    <dsp:sp modelId="{D98B9A5C-E5CA-4D94-ADBA-C0FB0B258C7D}">
      <dsp:nvSpPr>
        <dsp:cNvPr id="0" name=""/>
        <dsp:cNvSpPr/>
      </dsp:nvSpPr>
      <dsp:spPr>
        <a:xfrm>
          <a:off x="1187077" y="914383"/>
          <a:ext cx="2507672" cy="2257309"/>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Gotham Medium" pitchFamily="2" charset="0"/>
              <a:cs typeface="Gotham Medium" pitchFamily="2" charset="0"/>
            </a:rPr>
            <a:t>Science Communicator</a:t>
          </a:r>
        </a:p>
        <a:p>
          <a:pPr marL="0" lvl="0" indent="0" algn="ctr" defTabSz="755650">
            <a:lnSpc>
              <a:spcPct val="90000"/>
            </a:lnSpc>
            <a:spcBef>
              <a:spcPct val="0"/>
            </a:spcBef>
            <a:spcAft>
              <a:spcPct val="35000"/>
            </a:spcAft>
            <a:buNone/>
          </a:pPr>
          <a:r>
            <a:rPr lang="en-US" sz="1600" b="0" i="0" kern="1200" dirty="0">
              <a:latin typeface="Gotham Light" pitchFamily="2" charset="77"/>
            </a:rPr>
            <a:t>Reporter/ presentation manager</a:t>
          </a:r>
        </a:p>
      </dsp:txBody>
      <dsp:txXfrm>
        <a:off x="1614020" y="1298700"/>
        <a:ext cx="1653786" cy="1488675"/>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53AE3-38D7-7347-B2DC-D0969C75A331}"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718CA-4504-7745-9C8D-7DF39AB1DAEF}" type="slidenum">
              <a:rPr lang="en-US" smtClean="0"/>
              <a:t>‹#›</a:t>
            </a:fld>
            <a:endParaRPr lang="en-US"/>
          </a:p>
        </p:txBody>
      </p:sp>
    </p:spTree>
    <p:extLst>
      <p:ext uri="{BB962C8B-B14F-4D97-AF65-F5344CB8AC3E}">
        <p14:creationId xmlns:p14="http://schemas.microsoft.com/office/powerpoint/2010/main" val="2486270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UYkiRbgiwx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px3oVGXr4mo&amp;feature=youtu.b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dive right in! You have received this book, written by our Science Director and Wildlife Veterinarian, Joe Gaydos and his co-author, naturalist, Audrey </a:t>
            </a:r>
            <a:r>
              <a:rPr lang="en-US" dirty="0" err="1"/>
              <a:t>DeLella</a:t>
            </a:r>
            <a:r>
              <a:rPr lang="en-US" dirty="0"/>
              <a:t> Benedict. The sole purpose of writing this book was to offer 5</a:t>
            </a:r>
            <a:r>
              <a:rPr lang="en-US" baseline="30000" dirty="0"/>
              <a:t>th</a:t>
            </a:r>
            <a:r>
              <a:rPr lang="en-US" dirty="0"/>
              <a:t> and 6</a:t>
            </a:r>
            <a:r>
              <a:rPr lang="en-US" baseline="30000" dirty="0"/>
              <a:t>th</a:t>
            </a:r>
            <a:r>
              <a:rPr lang="en-US" dirty="0"/>
              <a:t> graders an introduction to our neighbors in the sea and inspire them to stewardship action. Use it with your class in the way that fits best for you.</a:t>
            </a:r>
          </a:p>
          <a:p>
            <a:endParaRPr lang="en-US" b="0" dirty="0"/>
          </a:p>
        </p:txBody>
      </p:sp>
      <p:sp>
        <p:nvSpPr>
          <p:cNvPr id="4" name="Slide Number Placeholder 3"/>
          <p:cNvSpPr>
            <a:spLocks noGrp="1"/>
          </p:cNvSpPr>
          <p:nvPr>
            <p:ph type="sldNum" sz="quarter" idx="5"/>
          </p:nvPr>
        </p:nvSpPr>
        <p:spPr/>
        <p:txBody>
          <a:bodyPr/>
          <a:lstStyle/>
          <a:p>
            <a:fld id="{F20718CA-4504-7745-9C8D-7DF39AB1DAEF}" type="slidenum">
              <a:rPr lang="en-US" smtClean="0"/>
              <a:t>2</a:t>
            </a:fld>
            <a:endParaRPr lang="en-US"/>
          </a:p>
        </p:txBody>
      </p:sp>
    </p:spTree>
    <p:extLst>
      <p:ext uri="{BB962C8B-B14F-4D97-AF65-F5344CB8AC3E}">
        <p14:creationId xmlns:p14="http://schemas.microsoft.com/office/powerpoint/2010/main" val="40534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48400" cy="3514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Pacific white-sided dolphins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6478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rhinoceros auklet. And all for what? (Ask class, why dive?) This auklet gives a clue. Click photo to see a rescued (was found on a road) rhinoceros auklet diving. </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14</a:t>
            </a:fld>
            <a:endParaRPr lang="en-US"/>
          </a:p>
        </p:txBody>
      </p:sp>
    </p:spTree>
    <p:extLst>
      <p:ext uri="{BB962C8B-B14F-4D97-AF65-F5344CB8AC3E}">
        <p14:creationId xmlns:p14="http://schemas.microsoft.com/office/powerpoint/2010/main" val="1091884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1 min video of diving pigeon guillemot, tufted puffins and common murres flying underwater at Seattle Aquarium</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15</a:t>
            </a:fld>
            <a:endParaRPr lang="en-US"/>
          </a:p>
        </p:txBody>
      </p:sp>
    </p:spTree>
    <p:extLst>
      <p:ext uri="{BB962C8B-B14F-4D97-AF65-F5344CB8AC3E}">
        <p14:creationId xmlns:p14="http://schemas.microsoft.com/office/powerpoint/2010/main" val="1884608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 the rhinoceros auklet diving to this cormorant diving. Ask for how each of these animals structure and behavior is similar and different while diving.</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16</a:t>
            </a:fld>
            <a:endParaRPr lang="en-US"/>
          </a:p>
        </p:txBody>
      </p:sp>
    </p:spTree>
    <p:extLst>
      <p:ext uri="{BB962C8B-B14F-4D97-AF65-F5344CB8AC3E}">
        <p14:creationId xmlns:p14="http://schemas.microsoft.com/office/powerpoint/2010/main" val="1091456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if you WANT to sink? Some animals that breath air need to get down to the deep. But why? And what adaptations do they have that enable them to do so?</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19</a:t>
            </a:fld>
            <a:endParaRPr lang="en-US"/>
          </a:p>
        </p:txBody>
      </p:sp>
    </p:spTree>
    <p:extLst>
      <p:ext uri="{BB962C8B-B14F-4D97-AF65-F5344CB8AC3E}">
        <p14:creationId xmlns:p14="http://schemas.microsoft.com/office/powerpoint/2010/main" val="2346277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935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image to play BBC video on the marine mammal dive reflex in gray seals. </a:t>
            </a:r>
            <a:r>
              <a:rPr lang="en-US" dirty="0">
                <a:solidFill>
                  <a:srgbClr val="016B78"/>
                </a:solidFill>
                <a:hlinkClick r:id="rId3">
                  <a:extLst>
                    <a:ext uri="{A12FA001-AC4F-418D-AE19-62706E023703}">
                      <ahyp:hlinkClr xmlns:ahyp="http://schemas.microsoft.com/office/drawing/2018/hyperlinkcolor" val="tx"/>
                    </a:ext>
                  </a:extLst>
                </a:hlinkClick>
              </a:rPr>
              <a:t>https://www.youtube.com/watch?v=UYkiRbgiwx0</a:t>
            </a:r>
            <a:endParaRPr lang="en-US" dirty="0">
              <a:solidFill>
                <a:srgbClr val="016B7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C4FB1BE-D6D0-6549-9509-59806016EFF6}" type="slidenum">
              <a:rPr lang="en-US" smtClean="0"/>
              <a:t>21</a:t>
            </a:fld>
            <a:endParaRPr lang="en-US"/>
          </a:p>
        </p:txBody>
      </p:sp>
    </p:spTree>
    <p:extLst>
      <p:ext uri="{BB962C8B-B14F-4D97-AF65-F5344CB8AC3E}">
        <p14:creationId xmlns:p14="http://schemas.microsoft.com/office/powerpoint/2010/main" val="2770999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49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Wonder: </a:t>
            </a:r>
            <a:r>
              <a:rPr lang="en-US" dirty="0"/>
              <a:t>Just click the photo to start the video, “The Truth About Mermaids” Then let your students write and/or draw in their journals about what this made them wonder.</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23</a:t>
            </a:fld>
            <a:endParaRPr lang="en-US"/>
          </a:p>
        </p:txBody>
      </p:sp>
    </p:spTree>
    <p:extLst>
      <p:ext uri="{BB962C8B-B14F-4D97-AF65-F5344CB8AC3E}">
        <p14:creationId xmlns:p14="http://schemas.microsoft.com/office/powerpoint/2010/main" val="1094744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this image to show video. Form a circle to run a mini CERIA Forum to discus whether this video corroborates their own findings.</a:t>
            </a:r>
          </a:p>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24</a:t>
            </a:fld>
            <a:endParaRPr lang="en-US"/>
          </a:p>
        </p:txBody>
      </p:sp>
    </p:spTree>
    <p:extLst>
      <p:ext uri="{BB962C8B-B14F-4D97-AF65-F5344CB8AC3E}">
        <p14:creationId xmlns:p14="http://schemas.microsoft.com/office/powerpoint/2010/main" val="406316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067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what students currently understand about diving animals finding prey in the dark. Then introduce the game, Hungry Hungry Porpoise. </a:t>
            </a:r>
          </a:p>
          <a:p>
            <a:endParaRPr lang="en-US" dirty="0"/>
          </a:p>
        </p:txBody>
      </p:sp>
      <p:sp>
        <p:nvSpPr>
          <p:cNvPr id="4" name="Slide Number Placeholder 3"/>
          <p:cNvSpPr>
            <a:spLocks noGrp="1"/>
          </p:cNvSpPr>
          <p:nvPr>
            <p:ph type="sldNum" sz="quarter" idx="5"/>
          </p:nvPr>
        </p:nvSpPr>
        <p:spPr/>
        <p:txBody>
          <a:bodyPr/>
          <a:lstStyle/>
          <a:p>
            <a:fld id="{6C4FB1BE-D6D0-6549-9509-59806016EFF6}" type="slidenum">
              <a:rPr lang="en-US" smtClean="0"/>
              <a:t>25</a:t>
            </a:fld>
            <a:endParaRPr lang="en-US"/>
          </a:p>
        </p:txBody>
      </p:sp>
    </p:spTree>
    <p:extLst>
      <p:ext uri="{BB962C8B-B14F-4D97-AF65-F5344CB8AC3E}">
        <p14:creationId xmlns:p14="http://schemas.microsoft.com/office/powerpoint/2010/main" val="746969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 https://www.youtube.com/watch?v=px3oVGXr4mo&amp;feature=youtu.be</a:t>
            </a:r>
            <a:r>
              <a:rPr lang="en-US" sz="1200" kern="1200" dirty="0">
                <a:solidFill>
                  <a:schemeClr val="tx1"/>
                </a:solidFill>
                <a:effectLst/>
                <a:latin typeface="+mn-lt"/>
                <a:ea typeface="+mn-ea"/>
                <a:cs typeface="+mn-cs"/>
              </a:rPr>
              <a:t> </a:t>
            </a:r>
          </a:p>
          <a:p>
            <a:r>
              <a:rPr lang="en-US" dirty="0"/>
              <a:t>Click the photo of the hands or the link above to watch actual sound waves captured on film, and the science behind the film technique.</a:t>
            </a:r>
          </a:p>
          <a:p>
            <a:endParaRPr lang="en-US" dirty="0"/>
          </a:p>
        </p:txBody>
      </p:sp>
      <p:sp>
        <p:nvSpPr>
          <p:cNvPr id="4" name="Slide Number Placeholder 3"/>
          <p:cNvSpPr>
            <a:spLocks noGrp="1"/>
          </p:cNvSpPr>
          <p:nvPr>
            <p:ph type="sldNum" sz="quarter" idx="5"/>
          </p:nvPr>
        </p:nvSpPr>
        <p:spPr/>
        <p:txBody>
          <a:bodyPr/>
          <a:lstStyle/>
          <a:p>
            <a:fld id="{6C4FB1BE-D6D0-6549-9509-59806016EFF6}" type="slidenum">
              <a:rPr lang="en-US" smtClean="0"/>
              <a:t>26</a:t>
            </a:fld>
            <a:endParaRPr lang="en-US"/>
          </a:p>
        </p:txBody>
      </p:sp>
    </p:spTree>
    <p:extLst>
      <p:ext uri="{BB962C8B-B14F-4D97-AF65-F5344CB8AC3E}">
        <p14:creationId xmlns:p14="http://schemas.microsoft.com/office/powerpoint/2010/main" val="3632773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FB1BE-D6D0-6549-9509-59806016EFF6}" type="slidenum">
              <a:rPr lang="en-US" smtClean="0"/>
              <a:t>27</a:t>
            </a:fld>
            <a:endParaRPr lang="en-US"/>
          </a:p>
        </p:txBody>
      </p:sp>
    </p:spTree>
    <p:extLst>
      <p:ext uri="{BB962C8B-B14F-4D97-AF65-F5344CB8AC3E}">
        <p14:creationId xmlns:p14="http://schemas.microsoft.com/office/powerpoint/2010/main" val="1240179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28</a:t>
            </a:fld>
            <a:endParaRPr lang="en-US"/>
          </a:p>
        </p:txBody>
      </p:sp>
    </p:spTree>
    <p:extLst>
      <p:ext uri="{BB962C8B-B14F-4D97-AF65-F5344CB8AC3E}">
        <p14:creationId xmlns:p14="http://schemas.microsoft.com/office/powerpoint/2010/main" val="3441514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FB1BE-D6D0-6549-9509-59806016EFF6}" type="slidenum">
              <a:rPr lang="en-US" smtClean="0"/>
              <a:t>30</a:t>
            </a:fld>
            <a:endParaRPr lang="en-US"/>
          </a:p>
        </p:txBody>
      </p:sp>
    </p:spTree>
    <p:extLst>
      <p:ext uri="{BB962C8B-B14F-4D97-AF65-F5344CB8AC3E}">
        <p14:creationId xmlns:p14="http://schemas.microsoft.com/office/powerpoint/2010/main" val="3693498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both wind-generated waves, meaning winds move the water surface and push it forward, lifting the water up and making a rolling motion of the water beneath.</a:t>
            </a:r>
          </a:p>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31</a:t>
            </a:fld>
            <a:endParaRPr lang="en-US"/>
          </a:p>
        </p:txBody>
      </p:sp>
    </p:spTree>
    <p:extLst>
      <p:ext uri="{BB962C8B-B14F-4D97-AF65-F5344CB8AC3E}">
        <p14:creationId xmlns:p14="http://schemas.microsoft.com/office/powerpoint/2010/main" val="405649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both wind-generated waves, meaning winds move the water surface and push it forward, lifting the water up and making a rolling motion of the water beneath.</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32</a:t>
            </a:fld>
            <a:endParaRPr lang="en-US"/>
          </a:p>
        </p:txBody>
      </p:sp>
    </p:spTree>
    <p:extLst>
      <p:ext uri="{BB962C8B-B14F-4D97-AF65-F5344CB8AC3E}">
        <p14:creationId xmlns:p14="http://schemas.microsoft.com/office/powerpoint/2010/main" val="3242605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how wind or tsunami-generated waves “break.” When the water depth is 1.3 times the wave height, the bottom of the wave motion is slowed by the ground, yet the top is still speeding along, so the wave topples over. </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33</a:t>
            </a:fld>
            <a:endParaRPr lang="en-US"/>
          </a:p>
        </p:txBody>
      </p:sp>
    </p:spTree>
    <p:extLst>
      <p:ext uri="{BB962C8B-B14F-4D97-AF65-F5344CB8AC3E}">
        <p14:creationId xmlns:p14="http://schemas.microsoft.com/office/powerpoint/2010/main" val="150523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image to play video of a deep sea internal wave, one of the ways water circulates in the deep sea.</a:t>
            </a:r>
          </a:p>
        </p:txBody>
      </p:sp>
      <p:sp>
        <p:nvSpPr>
          <p:cNvPr id="4" name="Slide Number Placeholder 3"/>
          <p:cNvSpPr>
            <a:spLocks noGrp="1"/>
          </p:cNvSpPr>
          <p:nvPr>
            <p:ph type="sldNum" sz="quarter" idx="5"/>
          </p:nvPr>
        </p:nvSpPr>
        <p:spPr/>
        <p:txBody>
          <a:bodyPr/>
          <a:lstStyle/>
          <a:p>
            <a:fld id="{F20718CA-4504-7745-9C8D-7DF39AB1DAEF}" type="slidenum">
              <a:rPr lang="en-US" smtClean="0"/>
              <a:t>34</a:t>
            </a:fld>
            <a:endParaRPr lang="en-US"/>
          </a:p>
        </p:txBody>
      </p:sp>
    </p:spTree>
    <p:extLst>
      <p:ext uri="{BB962C8B-B14F-4D97-AF65-F5344CB8AC3E}">
        <p14:creationId xmlns:p14="http://schemas.microsoft.com/office/powerpoint/2010/main" val="2516070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sound waves generated by squeezing air through nasal sacks near the blow hole, like we do by forcing air through the larynx. These sounds get focused into a beam by the fat-filled melon that directs them into the water ahead as a rapid-fire series of clicks. The clicks bounce off solid objects in the water and echo back to the whale. Returning clicks are received by fat-filled cavities in the lower jaw bone then to the middle ear, inner ear, then to hearing center in the brain via the auditory nerve, like humans.</a:t>
            </a:r>
          </a:p>
        </p:txBody>
      </p:sp>
      <p:sp>
        <p:nvSpPr>
          <p:cNvPr id="4" name="Slide Number Placeholder 3"/>
          <p:cNvSpPr>
            <a:spLocks noGrp="1"/>
          </p:cNvSpPr>
          <p:nvPr>
            <p:ph type="sldNum" sz="quarter" idx="5"/>
          </p:nvPr>
        </p:nvSpPr>
        <p:spPr/>
        <p:txBody>
          <a:bodyPr/>
          <a:lstStyle/>
          <a:p>
            <a:fld id="{F20718CA-4504-7745-9C8D-7DF39AB1DAEF}" type="slidenum">
              <a:rPr lang="en-US" smtClean="0"/>
              <a:t>36</a:t>
            </a:fld>
            <a:endParaRPr lang="en-US"/>
          </a:p>
        </p:txBody>
      </p:sp>
    </p:spTree>
    <p:extLst>
      <p:ext uri="{BB962C8B-B14F-4D97-AF65-F5344CB8AC3E}">
        <p14:creationId xmlns:p14="http://schemas.microsoft.com/office/powerpoint/2010/main" val="386983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goals. When we come back we will jump right into experiencing a sample lesson, so summon your inner 5</a:t>
            </a:r>
            <a:r>
              <a:rPr lang="en-US" baseline="30000" dirty="0"/>
              <a:t>th</a:t>
            </a:r>
            <a:r>
              <a:rPr lang="en-US" dirty="0"/>
              <a:t> grader, grab your Explore the Salish Sea book and student journal, and get your engineer on!</a:t>
            </a:r>
          </a:p>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4</a:t>
            </a:fld>
            <a:endParaRPr lang="en-US"/>
          </a:p>
        </p:txBody>
      </p:sp>
    </p:spTree>
    <p:extLst>
      <p:ext uri="{BB962C8B-B14F-4D97-AF65-F5344CB8AC3E}">
        <p14:creationId xmlns:p14="http://schemas.microsoft.com/office/powerpoint/2010/main" val="3923472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37</a:t>
            </a:fld>
            <a:endParaRPr lang="en-US"/>
          </a:p>
        </p:txBody>
      </p:sp>
    </p:spTree>
    <p:extLst>
      <p:ext uri="{BB962C8B-B14F-4D97-AF65-F5344CB8AC3E}">
        <p14:creationId xmlns:p14="http://schemas.microsoft.com/office/powerpoint/2010/main" val="875005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38</a:t>
            </a:fld>
            <a:endParaRPr lang="en-US"/>
          </a:p>
        </p:txBody>
      </p:sp>
    </p:spTree>
    <p:extLst>
      <p:ext uri="{BB962C8B-B14F-4D97-AF65-F5344CB8AC3E}">
        <p14:creationId xmlns:p14="http://schemas.microsoft.com/office/powerpoint/2010/main" val="2779773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132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first video to demonstrate cavitation. Have them listen for a noise increase once the bubble appear. Show the second video for ways of reducing cavitation. Stop it at 3:50.</a:t>
            </a:r>
          </a:p>
        </p:txBody>
      </p:sp>
      <p:sp>
        <p:nvSpPr>
          <p:cNvPr id="4" name="Slide Number Placeholder 3"/>
          <p:cNvSpPr>
            <a:spLocks noGrp="1"/>
          </p:cNvSpPr>
          <p:nvPr>
            <p:ph type="sldNum" sz="quarter" idx="5"/>
          </p:nvPr>
        </p:nvSpPr>
        <p:spPr/>
        <p:txBody>
          <a:bodyPr/>
          <a:lstStyle/>
          <a:p>
            <a:fld id="{F20718CA-4504-7745-9C8D-7DF39AB1DAEF}" type="slidenum">
              <a:rPr lang="en-US" smtClean="0"/>
              <a:t>42</a:t>
            </a:fld>
            <a:endParaRPr lang="en-US"/>
          </a:p>
        </p:txBody>
      </p:sp>
    </p:spTree>
    <p:extLst>
      <p:ext uri="{BB962C8B-B14F-4D97-AF65-F5344CB8AC3E}">
        <p14:creationId xmlns:p14="http://schemas.microsoft.com/office/powerpoint/2010/main" val="2122583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CERIAs forum, science-based recommendations (What did the data suggest? What actions do you recommend based on the data?) </a:t>
            </a:r>
          </a:p>
          <a:p>
            <a:r>
              <a:rPr lang="en-US" dirty="0"/>
              <a:t>It is time to share this information through a community presentation, science symposium, art installation, music concert or video.</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45</a:t>
            </a:fld>
            <a:endParaRPr lang="en-US"/>
          </a:p>
        </p:txBody>
      </p:sp>
    </p:spTree>
    <p:extLst>
      <p:ext uri="{BB962C8B-B14F-4D97-AF65-F5344CB8AC3E}">
        <p14:creationId xmlns:p14="http://schemas.microsoft.com/office/powerpoint/2010/main" val="2816353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whale wise video by WDFW: https://www.youtube.com/watch?v=uO9o8VT2pEw </a:t>
            </a:r>
          </a:p>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46</a:t>
            </a:fld>
            <a:endParaRPr lang="en-US"/>
          </a:p>
        </p:txBody>
      </p:sp>
    </p:spTree>
    <p:extLst>
      <p:ext uri="{BB962C8B-B14F-4D97-AF65-F5344CB8AC3E}">
        <p14:creationId xmlns:p14="http://schemas.microsoft.com/office/powerpoint/2010/main" val="340520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5</a:t>
            </a:fld>
            <a:endParaRPr lang="en-US"/>
          </a:p>
        </p:txBody>
      </p:sp>
    </p:spTree>
    <p:extLst>
      <p:ext uri="{BB962C8B-B14F-4D97-AF65-F5344CB8AC3E}">
        <p14:creationId xmlns:p14="http://schemas.microsoft.com/office/powerpoint/2010/main" val="234184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Start unit here with an Explore Team change-up. Mixtures of ability levels work best so students can support each other and combine strengths to conquer.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831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Administer the Unit 6 pre-assessment to establish a baseline of student knowledge.</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7</a:t>
            </a:fld>
            <a:endParaRPr lang="en-US"/>
          </a:p>
        </p:txBody>
      </p:sp>
    </p:spTree>
    <p:extLst>
      <p:ext uri="{BB962C8B-B14F-4D97-AF65-F5344CB8AC3E}">
        <p14:creationId xmlns:p14="http://schemas.microsoft.com/office/powerpoint/2010/main" val="32611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Skim Ch 6 and when finished, free-write thoughts on journal p. </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8</a:t>
            </a:fld>
            <a:endParaRPr lang="en-US"/>
          </a:p>
        </p:txBody>
      </p:sp>
    </p:spTree>
    <p:extLst>
      <p:ext uri="{BB962C8B-B14F-4D97-AF65-F5344CB8AC3E}">
        <p14:creationId xmlns:p14="http://schemas.microsoft.com/office/powerpoint/2010/main" val="172015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Administer the Unit 6 pre-assessment to establish a baseline of student knowledge.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7810B7-7D4F-564D-B177-0DC8FD5A71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60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these Stellar sea lions </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12</a:t>
            </a:fld>
            <a:endParaRPr lang="en-US"/>
          </a:p>
        </p:txBody>
      </p:sp>
    </p:spTree>
    <p:extLst>
      <p:ext uri="{BB962C8B-B14F-4D97-AF65-F5344CB8AC3E}">
        <p14:creationId xmlns:p14="http://schemas.microsoft.com/office/powerpoint/2010/main" val="414424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52A7F3-53FD-304B-9C40-9BBB404D07A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4981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52A7F3-53FD-304B-9C40-9BBB404D07A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1384624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52A7F3-53FD-304B-9C40-9BBB404D07A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73979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52A7F3-53FD-304B-9C40-9BBB404D07A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242400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52A7F3-53FD-304B-9C40-9BBB404D07A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169796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52A7F3-53FD-304B-9C40-9BBB404D07A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50723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52A7F3-53FD-304B-9C40-9BBB404D07AA}"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261630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52A7F3-53FD-304B-9C40-9BBB404D07AA}"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43623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2A7F3-53FD-304B-9C40-9BBB404D07AA}"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310421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52A7F3-53FD-304B-9C40-9BBB404D07A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7291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52A7F3-53FD-304B-9C40-9BBB404D07A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266719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2A7F3-53FD-304B-9C40-9BBB404D07AA}"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53A55-D45F-DD4D-B5AA-7117182EE6AB}" type="slidenum">
              <a:rPr lang="en-US" smtClean="0"/>
              <a:t>‹#›</a:t>
            </a:fld>
            <a:endParaRPr lang="en-US"/>
          </a:p>
        </p:txBody>
      </p:sp>
    </p:spTree>
    <p:extLst>
      <p:ext uri="{BB962C8B-B14F-4D97-AF65-F5344CB8AC3E}">
        <p14:creationId xmlns:p14="http://schemas.microsoft.com/office/powerpoint/2010/main" val="10277711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9044419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mn_Pv4cVeu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WJiMbNAEza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SfGeKYc-YX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UYkiRbgiwx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ucdavis.box.com/s/v040xa7zfnz5zbtpx0p7l4kqrhsps0jj"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00RKh6NRMqc"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px3oVGXr4mo&amp;feature=youtu.b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youtube.com/watch?v=g_US0Qn_SZ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image" Target="../media/image34.png"/><Relationship Id="rId4" Type="http://schemas.openxmlformats.org/officeDocument/2006/relationships/image" Target="../media/image33.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WYmRnSRsS7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orcasound.net/liste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hakaimagazine.com/news/commercial-ships-could-be-quieter-they-aren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IKwQX31Man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youtube.com/watch?v=MyZzhwYMytc" TargetMode="Externa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CA7F35AD-EF17-9647-A8E4-5F9A54ABC610}"/>
              </a:ext>
            </a:extLst>
          </p:cNvPr>
          <p:cNvPicPr>
            <a:picLocks noChangeAspect="1"/>
          </p:cNvPicPr>
          <p:nvPr/>
        </p:nvPicPr>
        <p:blipFill>
          <a:blip r:embed="rId2"/>
          <a:stretch>
            <a:fillRect/>
          </a:stretch>
        </p:blipFill>
        <p:spPr>
          <a:xfrm>
            <a:off x="-30164" y="-116862"/>
            <a:ext cx="12406950" cy="7995064"/>
          </a:xfrm>
          <a:prstGeom prst="rect">
            <a:avLst/>
          </a:prstGeom>
        </p:spPr>
      </p:pic>
      <p:sp>
        <p:nvSpPr>
          <p:cNvPr id="2" name="Rectangle 1">
            <a:extLst>
              <a:ext uri="{FF2B5EF4-FFF2-40B4-BE49-F238E27FC236}">
                <a16:creationId xmlns:a16="http://schemas.microsoft.com/office/drawing/2014/main" id="{11CE7470-E2DE-F144-AC32-50AF20FF3103}"/>
              </a:ext>
            </a:extLst>
          </p:cNvPr>
          <p:cNvSpPr/>
          <p:nvPr/>
        </p:nvSpPr>
        <p:spPr>
          <a:xfrm>
            <a:off x="0" y="0"/>
            <a:ext cx="12784667" cy="6858000"/>
          </a:xfrm>
          <a:prstGeom prst="rect">
            <a:avLst/>
          </a:prstGeom>
          <a:solidFill>
            <a:srgbClr val="016B78">
              <a:alpha val="25000"/>
            </a:srgb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E6A82E-443A-B34D-990F-6FFAE6EF85AB}"/>
              </a:ext>
            </a:extLst>
          </p:cNvPr>
          <p:cNvSpPr/>
          <p:nvPr/>
        </p:nvSpPr>
        <p:spPr>
          <a:xfrm>
            <a:off x="6619452" y="2541320"/>
            <a:ext cx="5757334" cy="3728632"/>
          </a:xfrm>
          <a:prstGeom prst="rect">
            <a:avLst/>
          </a:prstGeom>
          <a:solidFill>
            <a:srgbClr val="DE763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B5AEBA6-3D25-0B41-B248-1CF6B578F78C}"/>
              </a:ext>
            </a:extLst>
          </p:cNvPr>
          <p:cNvSpPr txBox="1"/>
          <p:nvPr/>
        </p:nvSpPr>
        <p:spPr>
          <a:xfrm>
            <a:off x="6892584" y="3429000"/>
            <a:ext cx="5299416" cy="1938992"/>
          </a:xfrm>
          <a:prstGeom prst="rect">
            <a:avLst/>
          </a:prstGeom>
          <a:noFill/>
        </p:spPr>
        <p:txBody>
          <a:bodyPr wrap="square" rtlCol="0">
            <a:spAutoFit/>
          </a:bodyPr>
          <a:lstStyle/>
          <a:p>
            <a:pPr lvl="0">
              <a:defRPr/>
            </a:pPr>
            <a:r>
              <a:rPr lang="en-US" sz="4000" b="1" dirty="0">
                <a:solidFill>
                  <a:srgbClr val="016B78"/>
                </a:solidFill>
                <a:latin typeface="Helvetica" pitchFamily="2" charset="0"/>
                <a:cs typeface="Gotham Medium" pitchFamily="2" charset="0"/>
              </a:rPr>
              <a:t>PEOPLE AND SCIENCE</a:t>
            </a:r>
          </a:p>
          <a:p>
            <a:pPr lvl="0">
              <a:defRPr/>
            </a:pPr>
            <a:r>
              <a:rPr lang="en-US" sz="4000" b="1" dirty="0">
                <a:solidFill>
                  <a:srgbClr val="016B78"/>
                </a:solidFill>
                <a:latin typeface="Helvetica" pitchFamily="2" charset="0"/>
                <a:cs typeface="Gotham Medium" pitchFamily="2" charset="0"/>
              </a:rPr>
              <a:t>HEALING THE SEA</a:t>
            </a:r>
          </a:p>
        </p:txBody>
      </p:sp>
      <p:pic>
        <p:nvPicPr>
          <p:cNvPr id="9" name="Picture 8">
            <a:extLst>
              <a:ext uri="{FF2B5EF4-FFF2-40B4-BE49-F238E27FC236}">
                <a16:creationId xmlns:a16="http://schemas.microsoft.com/office/drawing/2014/main" id="{3C448CFC-28C2-A54D-80C5-23F74737358E}"/>
              </a:ext>
            </a:extLst>
          </p:cNvPr>
          <p:cNvPicPr>
            <a:picLocks noChangeAspect="1"/>
          </p:cNvPicPr>
          <p:nvPr/>
        </p:nvPicPr>
        <p:blipFill>
          <a:blip r:embed="rId3"/>
          <a:stretch>
            <a:fillRect/>
          </a:stretch>
        </p:blipFill>
        <p:spPr>
          <a:xfrm>
            <a:off x="205325" y="830472"/>
            <a:ext cx="1811734" cy="1710848"/>
          </a:xfrm>
          <a:prstGeom prst="rect">
            <a:avLst/>
          </a:prstGeom>
        </p:spPr>
      </p:pic>
    </p:spTree>
    <p:extLst>
      <p:ext uri="{BB962C8B-B14F-4D97-AF65-F5344CB8AC3E}">
        <p14:creationId xmlns:p14="http://schemas.microsoft.com/office/powerpoint/2010/main" val="2179172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6B7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E971-7507-48E6-BB68-77FFC9043195}"/>
              </a:ext>
            </a:extLst>
          </p:cNvPr>
          <p:cNvSpPr>
            <a:spLocks noGrp="1"/>
          </p:cNvSpPr>
          <p:nvPr>
            <p:ph type="title"/>
          </p:nvPr>
        </p:nvSpPr>
        <p:spPr/>
        <p:txBody>
          <a:bodyPr/>
          <a:lstStyle/>
          <a:p>
            <a:pPr algn="ctr"/>
            <a:r>
              <a:rPr lang="en-US" dirty="0">
                <a:solidFill>
                  <a:schemeClr val="bg2"/>
                </a:solidFill>
              </a:rPr>
              <a:t>HUNGRY </a:t>
            </a:r>
            <a:r>
              <a:rPr lang="en-US" dirty="0" err="1">
                <a:solidFill>
                  <a:schemeClr val="bg2"/>
                </a:solidFill>
              </a:rPr>
              <a:t>HUNGRY</a:t>
            </a:r>
            <a:r>
              <a:rPr lang="en-US" dirty="0">
                <a:solidFill>
                  <a:schemeClr val="bg2"/>
                </a:solidFill>
              </a:rPr>
              <a:t> PORPOISE</a:t>
            </a:r>
          </a:p>
        </p:txBody>
      </p:sp>
      <p:pic>
        <p:nvPicPr>
          <p:cNvPr id="4" name="Content Placeholder 3" descr="A close up of a sign&#10;&#10;Description automatically generated">
            <a:extLst>
              <a:ext uri="{FF2B5EF4-FFF2-40B4-BE49-F238E27FC236}">
                <a16:creationId xmlns:a16="http://schemas.microsoft.com/office/drawing/2014/main" id="{54A4A9B8-FB37-4DF3-9125-CA5955EF4A34}"/>
              </a:ext>
            </a:extLst>
          </p:cNvPr>
          <p:cNvPicPr>
            <a:picLocks noGrp="1" noChangeAspect="1"/>
          </p:cNvPicPr>
          <p:nvPr>
            <p:ph idx="1"/>
          </p:nvPr>
        </p:nvPicPr>
        <p:blipFill rotWithShape="1">
          <a:blip r:embed="rId2"/>
          <a:srcRect l="15897" r="16531" b="-3"/>
          <a:stretch/>
        </p:blipFill>
        <p:spPr>
          <a:xfrm>
            <a:off x="471101" y="2572501"/>
            <a:ext cx="1930870" cy="2857586"/>
          </a:xfrm>
          <a:prstGeom prst="rect">
            <a:avLst/>
          </a:prstGeom>
        </p:spPr>
      </p:pic>
      <p:pic>
        <p:nvPicPr>
          <p:cNvPr id="5" name="Picture 4">
            <a:extLst>
              <a:ext uri="{FF2B5EF4-FFF2-40B4-BE49-F238E27FC236}">
                <a16:creationId xmlns:a16="http://schemas.microsoft.com/office/drawing/2014/main" id="{96C87618-876F-4E4C-AADB-E83D5CE4BC5B}"/>
              </a:ext>
            </a:extLst>
          </p:cNvPr>
          <p:cNvPicPr>
            <a:picLocks noChangeAspect="1"/>
          </p:cNvPicPr>
          <p:nvPr/>
        </p:nvPicPr>
        <p:blipFill>
          <a:blip r:embed="rId3"/>
          <a:stretch>
            <a:fillRect/>
          </a:stretch>
        </p:blipFill>
        <p:spPr>
          <a:xfrm>
            <a:off x="3448121" y="1619695"/>
            <a:ext cx="7153040" cy="4623026"/>
          </a:xfrm>
          <a:prstGeom prst="rect">
            <a:avLst/>
          </a:prstGeom>
        </p:spPr>
      </p:pic>
    </p:spTree>
    <p:extLst>
      <p:ext uri="{BB962C8B-B14F-4D97-AF65-F5344CB8AC3E}">
        <p14:creationId xmlns:p14="http://schemas.microsoft.com/office/powerpoint/2010/main" val="625003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516761-FE70-C945-A975-25528D897474}"/>
              </a:ext>
            </a:extLst>
          </p:cNvPr>
          <p:cNvSpPr txBox="1"/>
          <p:nvPr/>
        </p:nvSpPr>
        <p:spPr>
          <a:xfrm>
            <a:off x="3276600" y="1024885"/>
            <a:ext cx="546735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16B78"/>
                </a:solidFill>
                <a:effectLst/>
                <a:uLnTx/>
                <a:uFillTx/>
                <a:latin typeface="Gotham Medium" pitchFamily="2" charset="0"/>
                <a:ea typeface="+mn-ea"/>
                <a:cs typeface="Gotham Medium" pitchFamily="2" charset="0"/>
              </a:rPr>
              <a:t>ESSENTIAL QUESTION</a:t>
            </a:r>
          </a:p>
        </p:txBody>
      </p:sp>
      <p:sp>
        <p:nvSpPr>
          <p:cNvPr id="5" name="Parallelogram 4">
            <a:extLst>
              <a:ext uri="{FF2B5EF4-FFF2-40B4-BE49-F238E27FC236}">
                <a16:creationId xmlns:a16="http://schemas.microsoft.com/office/drawing/2014/main" id="{1F5C9D95-473B-8440-AB44-86EC3264A31A}"/>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Parallelogram 5">
            <a:extLst>
              <a:ext uri="{FF2B5EF4-FFF2-40B4-BE49-F238E27FC236}">
                <a16:creationId xmlns:a16="http://schemas.microsoft.com/office/drawing/2014/main" id="{4B96EF3B-BBAC-5741-9462-1444D6A6DEED}"/>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Shape&#10;&#10;Description automatically generated with low confidence">
            <a:extLst>
              <a:ext uri="{FF2B5EF4-FFF2-40B4-BE49-F238E27FC236}">
                <a16:creationId xmlns:a16="http://schemas.microsoft.com/office/drawing/2014/main" id="{D83B2392-51F6-4FC0-BA0C-01F2F8B6F6C4}"/>
              </a:ext>
            </a:extLst>
          </p:cNvPr>
          <p:cNvPicPr>
            <a:picLocks noChangeAspect="1"/>
          </p:cNvPicPr>
          <p:nvPr/>
        </p:nvPicPr>
        <p:blipFill>
          <a:blip r:embed="rId3"/>
          <a:stretch>
            <a:fillRect/>
          </a:stretch>
        </p:blipFill>
        <p:spPr>
          <a:xfrm>
            <a:off x="4190566" y="1523566"/>
            <a:ext cx="3810868" cy="3810868"/>
          </a:xfrm>
          <a:prstGeom prst="rect">
            <a:avLst/>
          </a:prstGeom>
        </p:spPr>
      </p:pic>
    </p:spTree>
    <p:extLst>
      <p:ext uri="{BB962C8B-B14F-4D97-AF65-F5344CB8AC3E}">
        <p14:creationId xmlns:p14="http://schemas.microsoft.com/office/powerpoint/2010/main" val="3319541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27C36A-13DF-A34C-A892-E3133CB87CAC}"/>
              </a:ext>
            </a:extLst>
          </p:cNvPr>
          <p:cNvSpPr/>
          <p:nvPr/>
        </p:nvSpPr>
        <p:spPr>
          <a:xfrm>
            <a:off x="0" y="-6363"/>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8FA3627-0082-7748-9F23-4A3A17962415}"/>
              </a:ext>
            </a:extLst>
          </p:cNvPr>
          <p:cNvSpPr>
            <a:spLocks noGrp="1"/>
          </p:cNvSpPr>
          <p:nvPr>
            <p:ph idx="1"/>
          </p:nvPr>
        </p:nvSpPr>
        <p:spPr/>
        <p:txBody>
          <a:bodyPr/>
          <a:lstStyle/>
          <a:p>
            <a:endParaRPr lang="en-US"/>
          </a:p>
        </p:txBody>
      </p:sp>
      <p:pic>
        <p:nvPicPr>
          <p:cNvPr id="5" name="Picture 2" descr="https://lh3.googleusercontent.com/lQ2DSzPpPPNX7POP9urLYnqUOTSHiSVFTC8fw8LmmM90g3VzlTR6iIjq-znQQ9cjaNt_h2hAEG9Nq3TMYkzTREz6QwPFW8YSg0QNjqQkJKjojRYbTaUZ2DjEmCtII3FvW-7mpJt-1JN4TAfo2skO9MnGOQESGBKAYecYDOKDVRHnPDJnB0-IvwSpYIlAtdH_MmvZkMCpfEO-Zlf5G6jY214nuf9e4GwHpYlGmEqADzhGb_4sWDARObcgZ42ehyqvpT2_cnSw2Aym4c3d7olD7YPyto3VOQTx5WEFKUXE6flrccHRa2nqMNAdQdzv70aw8m-9INAUhmw1c742hFmnzRqDDMFJ0CHWMBIMfQEUDmWfAVbN2W5coY35UYXoCK_T6fcyay6NIvD40vFTwgd0dc2Rx7qRELuVkYC6Tm0m3QCTPygkcUyKRv0Sd9G2u7FqppbHzfugteSvFD2D3jPeKmg71Kqm9l8glDRIaWX6BJOYE-ktR481k5fnq4lVZRrgu3iNpSAk03wT1gtj55QMlc7xp5HEGosDqNB9qfbIio5-3Kf4kbM3TzHpGkb3QqK_mCdF-G6pwi3p1bxfW0V1ngBikmjD2XbHLx6R--ppcAXzPa2F62xGDuUXv6_gya4hCeC6L_AlcS0uH8fgYcqnKEPEf10Ajsg=w1024-h819-no">
            <a:hlinkClick r:id="rId3"/>
            <a:extLst>
              <a:ext uri="{FF2B5EF4-FFF2-40B4-BE49-F238E27FC236}">
                <a16:creationId xmlns:a16="http://schemas.microsoft.com/office/drawing/2014/main" id="{3480ED50-ECF7-6C40-A092-9EA387BC1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250"/>
          <a:stretch/>
        </p:blipFill>
        <p:spPr bwMode="auto">
          <a:xfrm>
            <a:off x="20" y="-570702"/>
            <a:ext cx="12191980" cy="91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68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BF8A3B-31D1-B547-B71B-3B3ADA6845D1}"/>
              </a:ext>
            </a:extLst>
          </p:cNvPr>
          <p:cNvSpPr/>
          <p:nvPr/>
        </p:nvSpPr>
        <p:spPr>
          <a:xfrm>
            <a:off x="0" y="0"/>
            <a:ext cx="12192000" cy="6857999"/>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3"/>
            <a:extLst>
              <a:ext uri="{FF2B5EF4-FFF2-40B4-BE49-F238E27FC236}">
                <a16:creationId xmlns:a16="http://schemas.microsoft.com/office/drawing/2014/main" id="{53E583C5-8F50-6747-A5AA-32F5E44D2F41}"/>
              </a:ext>
            </a:extLst>
          </p:cNvPr>
          <p:cNvPicPr>
            <a:picLocks noChangeAspect="1"/>
          </p:cNvPicPr>
          <p:nvPr/>
        </p:nvPicPr>
        <p:blipFill rotWithShape="1">
          <a:blip r:embed="rId4"/>
          <a:srcRect l="12000" r="12000"/>
          <a:stretch/>
        </p:blipFill>
        <p:spPr>
          <a:xfrm>
            <a:off x="1524010" y="10"/>
            <a:ext cx="9143980" cy="6857990"/>
          </a:xfrm>
          <a:prstGeom prst="rect">
            <a:avLst/>
          </a:prstGeom>
        </p:spPr>
      </p:pic>
    </p:spTree>
    <p:extLst>
      <p:ext uri="{BB962C8B-B14F-4D97-AF65-F5344CB8AC3E}">
        <p14:creationId xmlns:p14="http://schemas.microsoft.com/office/powerpoint/2010/main" val="176465619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27C36A-13DF-A34C-A892-E3133CB87CAC}"/>
              </a:ext>
            </a:extLst>
          </p:cNvPr>
          <p:cNvSpPr/>
          <p:nvPr/>
        </p:nvSpPr>
        <p:spPr>
          <a:xfrm>
            <a:off x="0" y="-6363"/>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8FA3627-0082-7748-9F23-4A3A17962415}"/>
              </a:ext>
            </a:extLst>
          </p:cNvPr>
          <p:cNvSpPr>
            <a:spLocks noGrp="1"/>
          </p:cNvSpPr>
          <p:nvPr>
            <p:ph idx="1"/>
          </p:nvPr>
        </p:nvSpPr>
        <p:spPr/>
        <p:txBody>
          <a:bodyPr/>
          <a:lstStyle/>
          <a:p>
            <a:endParaRPr lang="en-US"/>
          </a:p>
        </p:txBody>
      </p:sp>
      <p:pic>
        <p:nvPicPr>
          <p:cNvPr id="6" name="Content Placeholder 3">
            <a:hlinkClick r:id="rId3"/>
            <a:extLst>
              <a:ext uri="{FF2B5EF4-FFF2-40B4-BE49-F238E27FC236}">
                <a16:creationId xmlns:a16="http://schemas.microsoft.com/office/drawing/2014/main" id="{05969CFD-CE25-AF49-81AB-7306F3F5F9D0}"/>
              </a:ext>
            </a:extLst>
          </p:cNvPr>
          <p:cNvPicPr>
            <a:picLocks noChangeAspect="1"/>
          </p:cNvPicPr>
          <p:nvPr/>
        </p:nvPicPr>
        <p:blipFill rotWithShape="1">
          <a:blip r:embed="rId4"/>
          <a:srcRect r="10999" b="-1"/>
          <a:stretch/>
        </p:blipFill>
        <p:spPr>
          <a:xfrm>
            <a:off x="20" y="-570702"/>
            <a:ext cx="12191980" cy="9143992"/>
          </a:xfrm>
          <a:prstGeom prst="rect">
            <a:avLst/>
          </a:prstGeom>
        </p:spPr>
      </p:pic>
    </p:spTree>
    <p:extLst>
      <p:ext uri="{BB962C8B-B14F-4D97-AF65-F5344CB8AC3E}">
        <p14:creationId xmlns:p14="http://schemas.microsoft.com/office/powerpoint/2010/main" val="3249246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27C36A-13DF-A34C-A892-E3133CB87CAC}"/>
              </a:ext>
            </a:extLst>
          </p:cNvPr>
          <p:cNvSpPr/>
          <p:nvPr/>
        </p:nvSpPr>
        <p:spPr>
          <a:xfrm>
            <a:off x="0" y="-6363"/>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DFC921C4-2C8A-469D-9637-383C1D6F25B0}"/>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8B4474B6-A8BA-4419-8470-29C2E57C754E}"/>
              </a:ext>
            </a:extLst>
          </p:cNvPr>
          <p:cNvPicPr>
            <a:picLocks noChangeAspect="1"/>
          </p:cNvPicPr>
          <p:nvPr/>
        </p:nvPicPr>
        <p:blipFill>
          <a:blip r:embed="rId3"/>
          <a:stretch>
            <a:fillRect/>
          </a:stretch>
        </p:blipFill>
        <p:spPr>
          <a:xfrm>
            <a:off x="1137037" y="-54442"/>
            <a:ext cx="9612782" cy="6906078"/>
          </a:xfrm>
          <a:prstGeom prst="rect">
            <a:avLst/>
          </a:prstGeom>
        </p:spPr>
      </p:pic>
    </p:spTree>
    <p:extLst>
      <p:ext uri="{BB962C8B-B14F-4D97-AF65-F5344CB8AC3E}">
        <p14:creationId xmlns:p14="http://schemas.microsoft.com/office/powerpoint/2010/main" val="1084972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27C36A-13DF-A34C-A892-E3133CB87CAC}"/>
              </a:ext>
            </a:extLst>
          </p:cNvPr>
          <p:cNvSpPr/>
          <p:nvPr/>
        </p:nvSpPr>
        <p:spPr>
          <a:xfrm>
            <a:off x="0" y="-6363"/>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3">
            <a:hlinkClick r:id="rId3"/>
            <a:extLst>
              <a:ext uri="{FF2B5EF4-FFF2-40B4-BE49-F238E27FC236}">
                <a16:creationId xmlns:a16="http://schemas.microsoft.com/office/drawing/2014/main" id="{FF635EB2-27CD-454D-826B-6AAFEBF47C8D}"/>
              </a:ext>
            </a:extLst>
          </p:cNvPr>
          <p:cNvPicPr>
            <a:picLocks noChangeAspect="1"/>
          </p:cNvPicPr>
          <p:nvPr/>
        </p:nvPicPr>
        <p:blipFill rotWithShape="1">
          <a:blip r:embed="rId4"/>
          <a:srcRect t="978" b="5272"/>
          <a:stretch/>
        </p:blipFill>
        <p:spPr>
          <a:xfrm>
            <a:off x="1524010" y="-6363"/>
            <a:ext cx="9143980" cy="6857990"/>
          </a:xfrm>
          <a:prstGeom prst="rect">
            <a:avLst/>
          </a:prstGeom>
        </p:spPr>
      </p:pic>
      <p:sp>
        <p:nvSpPr>
          <p:cNvPr id="7" name="Rectangle 6">
            <a:extLst>
              <a:ext uri="{FF2B5EF4-FFF2-40B4-BE49-F238E27FC236}">
                <a16:creationId xmlns:a16="http://schemas.microsoft.com/office/drawing/2014/main" id="{99CCBE80-4F09-FE4E-BE9E-CAA734806A7A}"/>
              </a:ext>
            </a:extLst>
          </p:cNvPr>
          <p:cNvSpPr/>
          <p:nvPr/>
        </p:nvSpPr>
        <p:spPr>
          <a:xfrm>
            <a:off x="3982723" y="5345754"/>
            <a:ext cx="9047477" cy="1003919"/>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4517328-317D-2949-B53F-9E6613F89F35}"/>
              </a:ext>
            </a:extLst>
          </p:cNvPr>
          <p:cNvSpPr txBox="1"/>
          <p:nvPr/>
        </p:nvSpPr>
        <p:spPr>
          <a:xfrm>
            <a:off x="4300335" y="5587787"/>
            <a:ext cx="7129660" cy="477054"/>
          </a:xfrm>
          <a:prstGeom prst="rect">
            <a:avLst/>
          </a:prstGeom>
          <a:noFill/>
        </p:spPr>
        <p:txBody>
          <a:bodyPr wrap="square" rtlCol="0">
            <a:spAutoFit/>
          </a:bodyPr>
          <a:lstStyle/>
          <a:p>
            <a:r>
              <a:rPr lang="en-US" sz="2500" dirty="0">
                <a:solidFill>
                  <a:srgbClr val="EBE0C8"/>
                </a:solidFill>
                <a:latin typeface="Helvetica" pitchFamily="2" charset="0"/>
              </a:rPr>
              <a:t>Diving Similarities and Differences?</a:t>
            </a:r>
          </a:p>
        </p:txBody>
      </p:sp>
    </p:spTree>
    <p:extLst>
      <p:ext uri="{BB962C8B-B14F-4D97-AF65-F5344CB8AC3E}">
        <p14:creationId xmlns:p14="http://schemas.microsoft.com/office/powerpoint/2010/main" val="1716974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34E-A573-4EA9-A2A5-5504EEC7EE8C}"/>
              </a:ext>
            </a:extLst>
          </p:cNvPr>
          <p:cNvSpPr>
            <a:spLocks noGrp="1"/>
          </p:cNvSpPr>
          <p:nvPr>
            <p:ph type="title"/>
          </p:nvPr>
        </p:nvSpPr>
        <p:spPr>
          <a:xfrm>
            <a:off x="372568" y="1915942"/>
            <a:ext cx="4426755" cy="761271"/>
          </a:xfrm>
        </p:spPr>
        <p:txBody>
          <a:bodyPr vert="horz" lIns="91440" tIns="45720" rIns="91440" bIns="45720" rtlCol="0" anchor="ctr">
            <a:normAutofit/>
          </a:bodyPr>
          <a:lstStyle/>
          <a:p>
            <a:r>
              <a:rPr lang="en-US" sz="4000" b="1" kern="1200" dirty="0">
                <a:solidFill>
                  <a:schemeClr val="tx1"/>
                </a:solidFill>
                <a:latin typeface="+mj-lt"/>
                <a:ea typeface="+mj-ea"/>
                <a:cs typeface="+mj-cs"/>
              </a:rPr>
              <a:t>Breath holding times</a:t>
            </a:r>
          </a:p>
        </p:txBody>
      </p:sp>
      <p:sp>
        <p:nvSpPr>
          <p:cNvPr id="71" name="Oval 7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a:extLst>
              <a:ext uri="{FF2B5EF4-FFF2-40B4-BE49-F238E27FC236}">
                <a16:creationId xmlns:a16="http://schemas.microsoft.com/office/drawing/2014/main" id="{63DCFAEC-F143-4D5C-A314-B3FB76474DBD}"/>
              </a:ext>
            </a:extLst>
          </p:cNvPr>
          <p:cNvPicPr>
            <a:picLocks noChangeAspect="1"/>
          </p:cNvPicPr>
          <p:nvPr/>
        </p:nvPicPr>
        <p:blipFill rotWithShape="1">
          <a:blip r:embed="rId2"/>
          <a:srcRect l="12987" r="7008" b="-7"/>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73" name="Freeform: Shape 7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D227AE83-2DD0-4E8E-8D21-C47064E53B1D}"/>
              </a:ext>
            </a:extLst>
          </p:cNvPr>
          <p:cNvPicPr>
            <a:picLocks noGrp="1" noChangeAspect="1"/>
          </p:cNvPicPr>
          <p:nvPr>
            <p:ph idx="1"/>
          </p:nvPr>
        </p:nvPicPr>
        <p:blipFill rotWithShape="1">
          <a:blip r:embed="rId3"/>
          <a:srcRect l="11522" r="13478"/>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5" name="Picture 4">
            <a:extLst>
              <a:ext uri="{FF2B5EF4-FFF2-40B4-BE49-F238E27FC236}">
                <a16:creationId xmlns:a16="http://schemas.microsoft.com/office/drawing/2014/main" id="{F4DBD644-1097-4E1B-8011-9EFB795B66ED}"/>
              </a:ext>
            </a:extLst>
          </p:cNvPr>
          <p:cNvPicPr>
            <a:picLocks noChangeAspect="1"/>
          </p:cNvPicPr>
          <p:nvPr/>
        </p:nvPicPr>
        <p:blipFill rotWithShape="1">
          <a:blip r:embed="rId4"/>
          <a:srcRect l="5658" r="4906"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77" name="Freeform: Shape 7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ommon Murre - Channel Islands National Park (U.S. National Park Service)">
            <a:extLst>
              <a:ext uri="{FF2B5EF4-FFF2-40B4-BE49-F238E27FC236}">
                <a16:creationId xmlns:a16="http://schemas.microsoft.com/office/drawing/2014/main" id="{8955D1C7-9683-47E9-BD51-94698FF4C6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69" r="22977" b="1"/>
          <a:stretch/>
        </p:blipFill>
        <p:spPr bwMode="auto">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FA25363-BEA1-462E-8E92-8D71D5726EC6}"/>
              </a:ext>
            </a:extLst>
          </p:cNvPr>
          <p:cNvPicPr>
            <a:picLocks noChangeAspect="1"/>
          </p:cNvPicPr>
          <p:nvPr/>
        </p:nvPicPr>
        <p:blipFill rotWithShape="1">
          <a:blip r:embed="rId6"/>
          <a:srcRect t="4308" r="5" b="5"/>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81" name="Freeform: Shape 8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33.png" descr="A close up of a fish&#10;&#10;Description automatically generated with medium confidence">
            <a:extLst>
              <a:ext uri="{FF2B5EF4-FFF2-40B4-BE49-F238E27FC236}">
                <a16:creationId xmlns:a16="http://schemas.microsoft.com/office/drawing/2014/main" id="{6A0B5B79-0F21-4828-9542-37780CAF23CF}"/>
              </a:ext>
            </a:extLst>
          </p:cNvPr>
          <p:cNvPicPr/>
          <p:nvPr/>
        </p:nvPicPr>
        <p:blipFill rotWithShape="1">
          <a:blip r:embed="rId7"/>
          <a:srcRect t="4248" r="-4" b="998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12" name="TextBox 11">
            <a:extLst>
              <a:ext uri="{FF2B5EF4-FFF2-40B4-BE49-F238E27FC236}">
                <a16:creationId xmlns:a16="http://schemas.microsoft.com/office/drawing/2014/main" id="{87B49D69-5A34-44BA-B53E-9411F0FC0316}"/>
              </a:ext>
            </a:extLst>
          </p:cNvPr>
          <p:cNvSpPr txBox="1"/>
          <p:nvPr/>
        </p:nvSpPr>
        <p:spPr>
          <a:xfrm>
            <a:off x="7305388" y="6414056"/>
            <a:ext cx="2020824" cy="604615"/>
          </a:xfrm>
          <a:prstGeom prst="rect">
            <a:avLst/>
          </a:prstGeom>
        </p:spPr>
        <p:txBody>
          <a:bodyPr vert="horz" lIns="91440" tIns="45720" rIns="91440" bIns="45720" rtlCol="0" anchor="t">
            <a:normAutofit/>
          </a:bodyPr>
          <a:lstStyle/>
          <a:p>
            <a:pPr defTabSz="914400">
              <a:lnSpc>
                <a:spcPct val="90000"/>
              </a:lnSpc>
              <a:spcAft>
                <a:spcPts val="600"/>
              </a:spcAft>
            </a:pPr>
            <a:r>
              <a:rPr lang="en-US" sz="2400" b="1" dirty="0"/>
              <a:t>20 minutes</a:t>
            </a:r>
          </a:p>
        </p:txBody>
      </p:sp>
      <p:sp>
        <p:nvSpPr>
          <p:cNvPr id="23" name="TextBox 22">
            <a:extLst>
              <a:ext uri="{FF2B5EF4-FFF2-40B4-BE49-F238E27FC236}">
                <a16:creationId xmlns:a16="http://schemas.microsoft.com/office/drawing/2014/main" id="{2DE4F55D-BC22-44F4-9E82-A4888BD95231}"/>
              </a:ext>
            </a:extLst>
          </p:cNvPr>
          <p:cNvSpPr txBox="1"/>
          <p:nvPr/>
        </p:nvSpPr>
        <p:spPr>
          <a:xfrm>
            <a:off x="3945876" y="358181"/>
            <a:ext cx="2020824" cy="604615"/>
          </a:xfrm>
          <a:prstGeom prst="rect">
            <a:avLst/>
          </a:prstGeom>
        </p:spPr>
        <p:txBody>
          <a:bodyPr vert="horz" lIns="91440" tIns="45720" rIns="91440" bIns="45720" rtlCol="0" anchor="t">
            <a:normAutofit/>
          </a:bodyPr>
          <a:lstStyle/>
          <a:p>
            <a:pPr defTabSz="914400">
              <a:lnSpc>
                <a:spcPct val="90000"/>
              </a:lnSpc>
              <a:spcAft>
                <a:spcPts val="600"/>
              </a:spcAft>
            </a:pPr>
            <a:r>
              <a:rPr lang="en-US" sz="2400" b="1" dirty="0"/>
              <a:t>20 minutes</a:t>
            </a:r>
          </a:p>
        </p:txBody>
      </p:sp>
      <p:sp>
        <p:nvSpPr>
          <p:cNvPr id="24" name="TextBox 23">
            <a:extLst>
              <a:ext uri="{FF2B5EF4-FFF2-40B4-BE49-F238E27FC236}">
                <a16:creationId xmlns:a16="http://schemas.microsoft.com/office/drawing/2014/main" id="{5906DDE0-A9CB-4123-AA35-EF5A7255591B}"/>
              </a:ext>
            </a:extLst>
          </p:cNvPr>
          <p:cNvSpPr txBox="1"/>
          <p:nvPr/>
        </p:nvSpPr>
        <p:spPr>
          <a:xfrm>
            <a:off x="9847720" y="3413595"/>
            <a:ext cx="2020824" cy="604615"/>
          </a:xfrm>
          <a:prstGeom prst="rect">
            <a:avLst/>
          </a:prstGeom>
        </p:spPr>
        <p:txBody>
          <a:bodyPr vert="horz" lIns="91440" tIns="45720" rIns="91440" bIns="45720" rtlCol="0" anchor="t">
            <a:normAutofit/>
          </a:bodyPr>
          <a:lstStyle/>
          <a:p>
            <a:pPr defTabSz="914400">
              <a:lnSpc>
                <a:spcPct val="90000"/>
              </a:lnSpc>
              <a:spcAft>
                <a:spcPts val="600"/>
              </a:spcAft>
            </a:pPr>
            <a:r>
              <a:rPr lang="en-US" sz="2400" b="1" dirty="0"/>
              <a:t>6 minutes</a:t>
            </a:r>
          </a:p>
        </p:txBody>
      </p:sp>
      <p:sp>
        <p:nvSpPr>
          <p:cNvPr id="25" name="TextBox 24">
            <a:extLst>
              <a:ext uri="{FF2B5EF4-FFF2-40B4-BE49-F238E27FC236}">
                <a16:creationId xmlns:a16="http://schemas.microsoft.com/office/drawing/2014/main" id="{58AF0B8D-1C40-4538-91A0-2C7C2C0F1779}"/>
              </a:ext>
            </a:extLst>
          </p:cNvPr>
          <p:cNvSpPr txBox="1"/>
          <p:nvPr/>
        </p:nvSpPr>
        <p:spPr>
          <a:xfrm>
            <a:off x="4129882" y="3884527"/>
            <a:ext cx="2020824" cy="604615"/>
          </a:xfrm>
          <a:prstGeom prst="rect">
            <a:avLst/>
          </a:prstGeom>
        </p:spPr>
        <p:txBody>
          <a:bodyPr vert="horz" lIns="91440" tIns="45720" rIns="91440" bIns="45720" rtlCol="0" anchor="t">
            <a:normAutofit/>
          </a:bodyPr>
          <a:lstStyle/>
          <a:p>
            <a:pPr defTabSz="914400">
              <a:lnSpc>
                <a:spcPct val="90000"/>
              </a:lnSpc>
              <a:spcAft>
                <a:spcPts val="600"/>
              </a:spcAft>
            </a:pPr>
            <a:r>
              <a:rPr lang="en-US" sz="2400" b="1" dirty="0"/>
              <a:t>2.5 minutes</a:t>
            </a:r>
          </a:p>
        </p:txBody>
      </p:sp>
      <p:sp>
        <p:nvSpPr>
          <p:cNvPr id="26" name="TextBox 25">
            <a:extLst>
              <a:ext uri="{FF2B5EF4-FFF2-40B4-BE49-F238E27FC236}">
                <a16:creationId xmlns:a16="http://schemas.microsoft.com/office/drawing/2014/main" id="{E20C7F67-D258-4FEA-873C-FD5F7D0D1DC7}"/>
              </a:ext>
            </a:extLst>
          </p:cNvPr>
          <p:cNvSpPr txBox="1"/>
          <p:nvPr/>
        </p:nvSpPr>
        <p:spPr>
          <a:xfrm>
            <a:off x="90514" y="3784629"/>
            <a:ext cx="2020824" cy="604615"/>
          </a:xfrm>
          <a:prstGeom prst="rect">
            <a:avLst/>
          </a:prstGeom>
        </p:spPr>
        <p:txBody>
          <a:bodyPr vert="horz" lIns="91440" tIns="45720" rIns="91440" bIns="45720" rtlCol="0" anchor="t">
            <a:normAutofit/>
          </a:bodyPr>
          <a:lstStyle/>
          <a:p>
            <a:pPr defTabSz="914400">
              <a:lnSpc>
                <a:spcPct val="90000"/>
              </a:lnSpc>
              <a:spcAft>
                <a:spcPts val="600"/>
              </a:spcAft>
            </a:pPr>
            <a:r>
              <a:rPr lang="en-US" sz="2400" b="1" dirty="0"/>
              <a:t>3.5 minutes</a:t>
            </a:r>
          </a:p>
        </p:txBody>
      </p:sp>
      <p:sp>
        <p:nvSpPr>
          <p:cNvPr id="27" name="TextBox 26">
            <a:extLst>
              <a:ext uri="{FF2B5EF4-FFF2-40B4-BE49-F238E27FC236}">
                <a16:creationId xmlns:a16="http://schemas.microsoft.com/office/drawing/2014/main" id="{3060B655-9BFD-49A5-A7F9-0AF9EFD8C7E7}"/>
              </a:ext>
            </a:extLst>
          </p:cNvPr>
          <p:cNvSpPr txBox="1"/>
          <p:nvPr/>
        </p:nvSpPr>
        <p:spPr>
          <a:xfrm>
            <a:off x="2077452" y="4301777"/>
            <a:ext cx="2020824" cy="604615"/>
          </a:xfrm>
          <a:prstGeom prst="rect">
            <a:avLst/>
          </a:prstGeom>
        </p:spPr>
        <p:txBody>
          <a:bodyPr vert="horz" lIns="91440" tIns="45720" rIns="91440" bIns="45720" rtlCol="0" anchor="t">
            <a:normAutofit/>
          </a:bodyPr>
          <a:lstStyle/>
          <a:p>
            <a:pPr defTabSz="914400">
              <a:lnSpc>
                <a:spcPct val="90000"/>
              </a:lnSpc>
              <a:spcAft>
                <a:spcPts val="600"/>
              </a:spcAft>
            </a:pPr>
            <a:r>
              <a:rPr lang="en-US" sz="2400" b="1" dirty="0"/>
              <a:t>11 minutes</a:t>
            </a:r>
          </a:p>
        </p:txBody>
      </p:sp>
      <p:sp>
        <p:nvSpPr>
          <p:cNvPr id="14" name="AutoShape 4" descr="Leatherback Turtle | NOAA Fisheries">
            <a:extLst>
              <a:ext uri="{FF2B5EF4-FFF2-40B4-BE49-F238E27FC236}">
                <a16:creationId xmlns:a16="http://schemas.microsoft.com/office/drawing/2014/main" id="{E9BF0CAC-2F5C-42F0-ADEB-8D1C895432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389614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23" grpId="0"/>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61DB1F-7985-4E5B-825D-68A5A22ADABB}"/>
              </a:ext>
            </a:extLst>
          </p:cNvPr>
          <p:cNvPicPr>
            <a:picLocks noGrp="1" noChangeAspect="1"/>
          </p:cNvPicPr>
          <p:nvPr>
            <p:ph idx="1"/>
          </p:nvPr>
        </p:nvPicPr>
        <p:blipFill>
          <a:blip r:embed="rId2"/>
          <a:stretch>
            <a:fillRect/>
          </a:stretch>
        </p:blipFill>
        <p:spPr>
          <a:xfrm>
            <a:off x="1903012" y="-1325"/>
            <a:ext cx="10288988" cy="6859325"/>
          </a:xfrm>
          <a:prstGeom prst="rect">
            <a:avLst/>
          </a:prstGeom>
        </p:spPr>
      </p:pic>
      <p:sp>
        <p:nvSpPr>
          <p:cNvPr id="2" name="Title 1">
            <a:extLst>
              <a:ext uri="{FF2B5EF4-FFF2-40B4-BE49-F238E27FC236}">
                <a16:creationId xmlns:a16="http://schemas.microsoft.com/office/drawing/2014/main" id="{B247476D-C61D-4222-BE2A-9981AB0F9D33}"/>
              </a:ext>
            </a:extLst>
          </p:cNvPr>
          <p:cNvSpPr>
            <a:spLocks noGrp="1"/>
          </p:cNvSpPr>
          <p:nvPr>
            <p:ph type="title"/>
          </p:nvPr>
        </p:nvSpPr>
        <p:spPr>
          <a:xfrm>
            <a:off x="8585089" y="5350593"/>
            <a:ext cx="3407797" cy="1325563"/>
          </a:xfrm>
        </p:spPr>
        <p:txBody>
          <a:bodyPr/>
          <a:lstStyle/>
          <a:p>
            <a:r>
              <a:rPr lang="en-US" dirty="0">
                <a:solidFill>
                  <a:schemeClr val="bg2"/>
                </a:solidFill>
              </a:rPr>
              <a:t>85 minutes</a:t>
            </a:r>
          </a:p>
        </p:txBody>
      </p:sp>
    </p:spTree>
    <p:extLst>
      <p:ext uri="{BB962C8B-B14F-4D97-AF65-F5344CB8AC3E}">
        <p14:creationId xmlns:p14="http://schemas.microsoft.com/office/powerpoint/2010/main" val="200233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710F-C731-2F44-9A16-24D2CDEF16BB}"/>
              </a:ext>
            </a:extLst>
          </p:cNvPr>
          <p:cNvSpPr txBox="1"/>
          <p:nvPr/>
        </p:nvSpPr>
        <p:spPr>
          <a:xfrm>
            <a:off x="705933" y="961275"/>
            <a:ext cx="6224239" cy="5509200"/>
          </a:xfrm>
          <a:prstGeom prst="rect">
            <a:avLst/>
          </a:prstGeom>
          <a:noFill/>
        </p:spPr>
        <p:txBody>
          <a:bodyPr wrap="square" rtlCol="0">
            <a:spAutoFit/>
          </a:bodyPr>
          <a:lstStyle/>
          <a:p>
            <a:r>
              <a:rPr lang="en-US" sz="3200" dirty="0">
                <a:solidFill>
                  <a:srgbClr val="016B78"/>
                </a:solidFill>
                <a:latin typeface="Helvetica" panose="020B0604020202020204" pitchFamily="34" charset="0"/>
                <a:cs typeface="Helvetica" panose="020B0604020202020204" pitchFamily="34" charset="0"/>
              </a:rPr>
              <a:t>DESIGN CHALLENGE</a:t>
            </a:r>
          </a:p>
          <a:p>
            <a:endParaRPr lang="en-US" sz="3200" dirty="0">
              <a:solidFill>
                <a:srgbClr val="016B78"/>
              </a:solidFill>
              <a:latin typeface="Helvetica" panose="020B0604020202020204" pitchFamily="34" charset="0"/>
              <a:cs typeface="Helvetica" panose="020B0604020202020204" pitchFamily="34" charset="0"/>
            </a:endParaRPr>
          </a:p>
          <a:p>
            <a:r>
              <a:rPr lang="en-US" sz="3200" dirty="0">
                <a:solidFill>
                  <a:srgbClr val="016B78"/>
                </a:solidFill>
                <a:latin typeface="Helvetica" panose="020B0604020202020204" pitchFamily="34" charset="0"/>
                <a:cs typeface="Helvetica" panose="020B0604020202020204" pitchFamily="34" charset="0"/>
              </a:rPr>
              <a:t>REMEMBER THIS?</a:t>
            </a:r>
            <a:br>
              <a:rPr lang="en-US" sz="3200" dirty="0">
                <a:solidFill>
                  <a:srgbClr val="016B78"/>
                </a:solidFill>
                <a:latin typeface="Helvetica" panose="020B0604020202020204" pitchFamily="34" charset="0"/>
                <a:cs typeface="Helvetica" panose="020B0604020202020204" pitchFamily="34" charset="0"/>
              </a:rPr>
            </a:br>
            <a:br>
              <a:rPr lang="en-US" sz="3200" dirty="0">
                <a:solidFill>
                  <a:srgbClr val="016B78"/>
                </a:solidFill>
                <a:latin typeface="Helvetica" panose="020B0604020202020204" pitchFamily="34" charset="0"/>
                <a:cs typeface="Helvetica" panose="020B0604020202020204" pitchFamily="34" charset="0"/>
              </a:rPr>
            </a:br>
            <a:br>
              <a:rPr lang="en-US" sz="3200" dirty="0">
                <a:solidFill>
                  <a:srgbClr val="016B78"/>
                </a:solidFill>
                <a:latin typeface="Helvetica" panose="020B0604020202020204" pitchFamily="34" charset="0"/>
                <a:cs typeface="Helvetica" panose="020B0604020202020204" pitchFamily="34" charset="0"/>
              </a:rPr>
            </a:br>
            <a:r>
              <a:rPr lang="en-US" sz="3200" dirty="0">
                <a:solidFill>
                  <a:srgbClr val="016B78"/>
                </a:solidFill>
                <a:latin typeface="Helvetica" panose="020B0604020202020204" pitchFamily="34" charset="0"/>
                <a:cs typeface="Helvetica" panose="020B0604020202020204" pitchFamily="34" charset="0"/>
              </a:rPr>
              <a:t>We modeled plankton that could sink slowly.</a:t>
            </a:r>
          </a:p>
          <a:p>
            <a:endParaRPr lang="en-US" sz="3200" dirty="0">
              <a:solidFill>
                <a:srgbClr val="016B78"/>
              </a:solidFill>
              <a:latin typeface="Helvetica" panose="020B0604020202020204" pitchFamily="34" charset="0"/>
              <a:cs typeface="Helvetica" panose="020B0604020202020204" pitchFamily="34" charset="0"/>
            </a:endParaRPr>
          </a:p>
          <a:p>
            <a:r>
              <a:rPr lang="en-US" sz="3200" dirty="0">
                <a:solidFill>
                  <a:srgbClr val="016B78"/>
                </a:solidFill>
                <a:latin typeface="Helvetica" panose="020B0604020202020204" pitchFamily="34" charset="0"/>
                <a:cs typeface="Helvetica" panose="020B0604020202020204" pitchFamily="34" charset="0"/>
              </a:rPr>
              <a:t>Can you model a diving animal that can sink fast?</a:t>
            </a:r>
            <a:br>
              <a:rPr lang="en-US" sz="3200" dirty="0">
                <a:solidFill>
                  <a:srgbClr val="016B78"/>
                </a:solidFill>
                <a:latin typeface="Gotham Medium" pitchFamily="2" charset="0"/>
                <a:cs typeface="Gotham Medium" pitchFamily="2" charset="0"/>
              </a:rPr>
            </a:br>
            <a:endParaRPr lang="en-US" sz="3200" dirty="0">
              <a:solidFill>
                <a:srgbClr val="016B78"/>
              </a:solidFill>
              <a:latin typeface="Gotham Medium" pitchFamily="2" charset="0"/>
              <a:cs typeface="Gotham Medium" pitchFamily="2" charset="0"/>
            </a:endParaRPr>
          </a:p>
        </p:txBody>
      </p:sp>
      <p:pic>
        <p:nvPicPr>
          <p:cNvPr id="8" name="Content Placeholder 5">
            <a:extLst>
              <a:ext uri="{FF2B5EF4-FFF2-40B4-BE49-F238E27FC236}">
                <a16:creationId xmlns:a16="http://schemas.microsoft.com/office/drawing/2014/main" id="{DCBD6A2C-AD48-6A41-844F-E40F0ED327DE}"/>
              </a:ext>
            </a:extLst>
          </p:cNvPr>
          <p:cNvPicPr>
            <a:picLocks noChangeAspect="1"/>
          </p:cNvPicPr>
          <p:nvPr/>
        </p:nvPicPr>
        <p:blipFill>
          <a:blip r:embed="rId3"/>
          <a:stretch>
            <a:fillRect/>
          </a:stretch>
        </p:blipFill>
        <p:spPr>
          <a:xfrm>
            <a:off x="8243820" y="1057523"/>
            <a:ext cx="1612664" cy="3441573"/>
          </a:xfrm>
          <a:prstGeom prst="rect">
            <a:avLst/>
          </a:prstGeom>
        </p:spPr>
      </p:pic>
      <p:sp>
        <p:nvSpPr>
          <p:cNvPr id="3" name="Rectangle 2">
            <a:extLst>
              <a:ext uri="{FF2B5EF4-FFF2-40B4-BE49-F238E27FC236}">
                <a16:creationId xmlns:a16="http://schemas.microsoft.com/office/drawing/2014/main" id="{B7A4BA6B-CDDB-A448-8536-AE7550FD089C}"/>
              </a:ext>
            </a:extLst>
          </p:cNvPr>
          <p:cNvSpPr/>
          <p:nvPr/>
        </p:nvSpPr>
        <p:spPr>
          <a:xfrm>
            <a:off x="7549629" y="5347129"/>
            <a:ext cx="3001046" cy="1015663"/>
          </a:xfrm>
          <a:prstGeom prst="rect">
            <a:avLst/>
          </a:prstGeom>
        </p:spPr>
        <p:txBody>
          <a:bodyPr wrap="square">
            <a:spAutoFit/>
          </a:bodyPr>
          <a:lstStyle/>
          <a:p>
            <a:r>
              <a:rPr lang="en-US" sz="2000" dirty="0">
                <a:solidFill>
                  <a:srgbClr val="DE763F"/>
                </a:solidFill>
                <a:latin typeface="Helvetica" pitchFamily="2" charset="0"/>
              </a:rPr>
              <a:t>*NOTE: Plankton is not a real plankter, but he plays one on TV.</a:t>
            </a:r>
          </a:p>
        </p:txBody>
      </p:sp>
    </p:spTree>
    <p:extLst>
      <p:ext uri="{BB962C8B-B14F-4D97-AF65-F5344CB8AC3E}">
        <p14:creationId xmlns:p14="http://schemas.microsoft.com/office/powerpoint/2010/main" val="13354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053F3-B8BA-384A-B6F2-3850929EF298}"/>
              </a:ext>
            </a:extLst>
          </p:cNvPr>
          <p:cNvSpPr/>
          <p:nvPr/>
        </p:nvSpPr>
        <p:spPr>
          <a:xfrm>
            <a:off x="0" y="71562"/>
            <a:ext cx="12192000" cy="6857999"/>
          </a:xfrm>
          <a:prstGeom prst="rect">
            <a:avLst/>
          </a:prstGeom>
          <a:gradFill flip="none" rotWithShape="1">
            <a:gsLst>
              <a:gs pos="18000">
                <a:srgbClr val="DE763F"/>
              </a:gs>
              <a:gs pos="89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0AD7ACC-BF1B-A74C-8817-E51C0C20B33F}"/>
              </a:ext>
            </a:extLst>
          </p:cNvPr>
          <p:cNvSpPr>
            <a:spLocks noGrp="1"/>
          </p:cNvSpPr>
          <p:nvPr>
            <p:ph type="title"/>
          </p:nvPr>
        </p:nvSpPr>
        <p:spPr>
          <a:xfrm>
            <a:off x="8729286" y="1814892"/>
            <a:ext cx="4019086" cy="3228213"/>
          </a:xfrm>
        </p:spPr>
        <p:txBody>
          <a:bodyPr>
            <a:normAutofit/>
          </a:bodyPr>
          <a:lstStyle/>
          <a:p>
            <a:r>
              <a:rPr lang="en-US" sz="7200" b="1" dirty="0">
                <a:solidFill>
                  <a:srgbClr val="016B78"/>
                </a:solidFill>
                <a:latin typeface="Helvetica" pitchFamily="2" charset="0"/>
                <a:cs typeface="Gotham Medium" pitchFamily="2" charset="0"/>
              </a:rPr>
              <a:t>Dive!</a:t>
            </a:r>
          </a:p>
        </p:txBody>
      </p:sp>
      <p:pic>
        <p:nvPicPr>
          <p:cNvPr id="6" name="image33.png" descr="A close up of a fish&#10;&#10;Description automatically generated with medium confidence">
            <a:extLst>
              <a:ext uri="{FF2B5EF4-FFF2-40B4-BE49-F238E27FC236}">
                <a16:creationId xmlns:a16="http://schemas.microsoft.com/office/drawing/2014/main" id="{961537FE-56EE-421C-A30C-CC98F9574120}"/>
              </a:ext>
            </a:extLst>
          </p:cNvPr>
          <p:cNvPicPr/>
          <p:nvPr/>
        </p:nvPicPr>
        <p:blipFill>
          <a:blip r:embed="rId3"/>
          <a:srcRect l="3135" t="14316"/>
          <a:stretch>
            <a:fillRect/>
          </a:stretch>
        </p:blipFill>
        <p:spPr>
          <a:xfrm>
            <a:off x="-1" y="0"/>
            <a:ext cx="8172915" cy="6929561"/>
          </a:xfrm>
          <a:prstGeom prst="rect">
            <a:avLst/>
          </a:prstGeom>
          <a:ln/>
        </p:spPr>
      </p:pic>
    </p:spTree>
    <p:extLst>
      <p:ext uri="{BB962C8B-B14F-4D97-AF65-F5344CB8AC3E}">
        <p14:creationId xmlns:p14="http://schemas.microsoft.com/office/powerpoint/2010/main" val="316138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16B78"/>
                </a:solidFill>
                <a:latin typeface="Helvetica" pitchFamily="2" charset="0"/>
              </a:rPr>
              <a:t>Let’s model!</a:t>
            </a:r>
          </a:p>
        </p:txBody>
      </p:sp>
      <p:sp>
        <p:nvSpPr>
          <p:cNvPr id="9" name="Content Placeholder 2">
            <a:extLst>
              <a:ext uri="{FF2B5EF4-FFF2-40B4-BE49-F238E27FC236}">
                <a16:creationId xmlns:a16="http://schemas.microsoft.com/office/drawing/2014/main" id="{9084EBC1-0233-4346-8C27-9E9FE5787BDD}"/>
              </a:ext>
            </a:extLst>
          </p:cNvPr>
          <p:cNvSpPr>
            <a:spLocks noGrp="1"/>
          </p:cNvSpPr>
          <p:nvPr>
            <p:ph idx="1"/>
          </p:nvPr>
        </p:nvSpPr>
        <p:spPr>
          <a:xfrm>
            <a:off x="838200" y="2278868"/>
            <a:ext cx="3357263" cy="2754086"/>
          </a:xfrm>
        </p:spPr>
        <p:txBody>
          <a:bodyPr anchor="t">
            <a:normAutofit fontScale="55000" lnSpcReduction="20000"/>
          </a:bodyPr>
          <a:lstStyle/>
          <a:p>
            <a:pPr marL="457200" indent="-457200">
              <a:buFont typeface="+mj-lt"/>
              <a:buAutoNum type="arabicPeriod"/>
            </a:pPr>
            <a:r>
              <a:rPr lang="en-US" sz="2400" dirty="0">
                <a:solidFill>
                  <a:srgbClr val="016B78"/>
                </a:solidFill>
                <a:latin typeface="Helvetica" pitchFamily="2" charset="0"/>
              </a:rPr>
              <a:t>Send Lab Techs for materials</a:t>
            </a:r>
          </a:p>
          <a:p>
            <a:pPr marL="457200" indent="-457200">
              <a:buFont typeface="+mj-lt"/>
              <a:buAutoNum type="arabicPeriod"/>
            </a:pPr>
            <a:r>
              <a:rPr lang="en-US" sz="2400" dirty="0">
                <a:solidFill>
                  <a:srgbClr val="016B78"/>
                </a:solidFill>
                <a:latin typeface="Helvetica" pitchFamily="2" charset="0"/>
              </a:rPr>
              <a:t>Send Science Communicators to fill in names on a side of class bracket (one name per line)</a:t>
            </a:r>
          </a:p>
          <a:p>
            <a:pPr marL="457200" indent="-457200">
              <a:buFont typeface="+mj-lt"/>
              <a:buAutoNum type="arabicPeriod"/>
            </a:pPr>
            <a:r>
              <a:rPr lang="en-US" sz="2400" dirty="0">
                <a:solidFill>
                  <a:srgbClr val="016B78"/>
                </a:solidFill>
                <a:latin typeface="Helvetica" pitchFamily="2" charset="0"/>
              </a:rPr>
              <a:t>Build a model of a fast-diving animal</a:t>
            </a:r>
          </a:p>
          <a:p>
            <a:pPr marL="457200" indent="-457200">
              <a:buFont typeface="+mj-lt"/>
              <a:buAutoNum type="arabicPeriod"/>
            </a:pPr>
            <a:r>
              <a:rPr lang="en-US" sz="2400" dirty="0">
                <a:solidFill>
                  <a:srgbClr val="016B78"/>
                </a:solidFill>
                <a:latin typeface="Helvetica" pitchFamily="2" charset="0"/>
              </a:rPr>
              <a:t>Race it against your Explore Team in the aquarium</a:t>
            </a:r>
          </a:p>
          <a:p>
            <a:pPr marL="457200" indent="-457200">
              <a:buFont typeface="+mj-lt"/>
              <a:buAutoNum type="arabicPeriod"/>
            </a:pPr>
            <a:r>
              <a:rPr lang="en-US" sz="2400" dirty="0">
                <a:solidFill>
                  <a:srgbClr val="016B78"/>
                </a:solidFill>
                <a:latin typeface="Helvetica" pitchFamily="2" charset="0"/>
              </a:rPr>
              <a:t>Send Science Communicators to fill in winner’s name on next bracket over</a:t>
            </a:r>
          </a:p>
          <a:p>
            <a:pPr marL="457200" indent="-457200">
              <a:buFont typeface="+mj-lt"/>
              <a:buAutoNum type="arabicPeriod"/>
            </a:pPr>
            <a:r>
              <a:rPr lang="en-US" sz="2400" dirty="0">
                <a:solidFill>
                  <a:srgbClr val="016B78"/>
                </a:solidFill>
                <a:latin typeface="Helvetica" pitchFamily="2" charset="0"/>
              </a:rPr>
              <a:t>Winner leads the next Research It! investigation</a:t>
            </a:r>
          </a:p>
        </p:txBody>
      </p:sp>
      <p:sp>
        <p:nvSpPr>
          <p:cNvPr id="10" name="Rectangle 9">
            <a:extLst>
              <a:ext uri="{FF2B5EF4-FFF2-40B4-BE49-F238E27FC236}">
                <a16:creationId xmlns:a16="http://schemas.microsoft.com/office/drawing/2014/main" id="{EEB2BEBC-52AD-A74E-8BD0-A36449FDF7A2}"/>
              </a:ext>
            </a:extLst>
          </p:cNvPr>
          <p:cNvSpPr/>
          <p:nvPr/>
        </p:nvSpPr>
        <p:spPr>
          <a:xfrm>
            <a:off x="0" y="5621133"/>
            <a:ext cx="4195463" cy="871741"/>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extLst>
              <a:ext uri="{FF2B5EF4-FFF2-40B4-BE49-F238E27FC236}">
                <a16:creationId xmlns:a16="http://schemas.microsoft.com/office/drawing/2014/main" id="{8CFDED74-4BF8-C94F-80B2-1A62E7C2D506}"/>
              </a:ext>
            </a:extLst>
          </p:cNvPr>
          <p:cNvPicPr>
            <a:picLocks noChangeAspect="1"/>
          </p:cNvPicPr>
          <p:nvPr/>
        </p:nvPicPr>
        <p:blipFill rotWithShape="1">
          <a:blip r:embed="rId3"/>
          <a:srcRect l="6113" r="8674" b="-2"/>
          <a:stretch/>
        </p:blipFill>
        <p:spPr>
          <a:xfrm>
            <a:off x="5773196" y="839063"/>
            <a:ext cx="5482363" cy="4905794"/>
          </a:xfrm>
          <a:prstGeom prst="rect">
            <a:avLst/>
          </a:prstGeom>
        </p:spPr>
      </p:pic>
    </p:spTree>
    <p:extLst>
      <p:ext uri="{BB962C8B-B14F-4D97-AF65-F5344CB8AC3E}">
        <p14:creationId xmlns:p14="http://schemas.microsoft.com/office/powerpoint/2010/main" val="407451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B051-1678-44D9-B7F9-26864C22C09F}"/>
              </a:ext>
            </a:extLst>
          </p:cNvPr>
          <p:cNvSpPr>
            <a:spLocks noGrp="1"/>
          </p:cNvSpPr>
          <p:nvPr>
            <p:ph type="title"/>
          </p:nvPr>
        </p:nvSpPr>
        <p:spPr>
          <a:xfrm>
            <a:off x="515472" y="161131"/>
            <a:ext cx="10515600" cy="1325563"/>
          </a:xfrm>
        </p:spPr>
        <p:txBody>
          <a:bodyPr/>
          <a:lstStyle/>
          <a:p>
            <a:r>
              <a:rPr lang="en-US" dirty="0">
                <a:solidFill>
                  <a:srgbClr val="DE763F"/>
                </a:solidFill>
                <a:latin typeface="Helvetica" pitchFamily="2" charset="0"/>
              </a:rPr>
              <a:t>Atlantic Gray Seal diving reflex video</a:t>
            </a:r>
          </a:p>
        </p:txBody>
      </p:sp>
      <p:pic>
        <p:nvPicPr>
          <p:cNvPr id="4" name="Picture 3">
            <a:hlinkClick r:id="rId3"/>
            <a:extLst>
              <a:ext uri="{FF2B5EF4-FFF2-40B4-BE49-F238E27FC236}">
                <a16:creationId xmlns:a16="http://schemas.microsoft.com/office/drawing/2014/main" id="{9B0350B7-7808-454E-9134-992A538C343B}"/>
              </a:ext>
            </a:extLst>
          </p:cNvPr>
          <p:cNvPicPr>
            <a:picLocks noChangeAspect="1"/>
          </p:cNvPicPr>
          <p:nvPr/>
        </p:nvPicPr>
        <p:blipFill>
          <a:blip r:embed="rId4"/>
          <a:stretch>
            <a:fillRect/>
          </a:stretch>
        </p:blipFill>
        <p:spPr>
          <a:xfrm>
            <a:off x="2743200" y="1305719"/>
            <a:ext cx="8734425" cy="5391150"/>
          </a:xfrm>
          <a:prstGeom prst="rect">
            <a:avLst/>
          </a:prstGeom>
        </p:spPr>
      </p:pic>
      <p:sp>
        <p:nvSpPr>
          <p:cNvPr id="6" name="Content Placeholder 5">
            <a:extLst>
              <a:ext uri="{FF2B5EF4-FFF2-40B4-BE49-F238E27FC236}">
                <a16:creationId xmlns:a16="http://schemas.microsoft.com/office/drawing/2014/main" id="{237174AF-278B-4C13-85DD-51D99952B40F}"/>
              </a:ext>
            </a:extLst>
          </p:cNvPr>
          <p:cNvSpPr>
            <a:spLocks noGrp="1"/>
          </p:cNvSpPr>
          <p:nvPr>
            <p:ph idx="1"/>
          </p:nvPr>
        </p:nvSpPr>
        <p:spPr/>
        <p:txBody>
          <a:bodyPr/>
          <a:lstStyle/>
          <a:p>
            <a:endParaRPr lang="en-US"/>
          </a:p>
        </p:txBody>
      </p:sp>
      <p:sp>
        <p:nvSpPr>
          <p:cNvPr id="8" name="Content Placeholder 2">
            <a:extLst>
              <a:ext uri="{FF2B5EF4-FFF2-40B4-BE49-F238E27FC236}">
                <a16:creationId xmlns:a16="http://schemas.microsoft.com/office/drawing/2014/main" id="{5BC21C06-4256-4B52-859B-04C5C6ECD019}"/>
              </a:ext>
            </a:extLst>
          </p:cNvPr>
          <p:cNvSpPr txBox="1">
            <a:spLocks/>
          </p:cNvSpPr>
          <p:nvPr/>
        </p:nvSpPr>
        <p:spPr>
          <a:xfrm>
            <a:off x="391647" y="1919288"/>
            <a:ext cx="1905000" cy="3660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6B78"/>
              </a:solidFill>
            </a:endParaRPr>
          </a:p>
        </p:txBody>
      </p:sp>
    </p:spTree>
    <p:extLst>
      <p:ext uri="{BB962C8B-B14F-4D97-AF65-F5344CB8AC3E}">
        <p14:creationId xmlns:p14="http://schemas.microsoft.com/office/powerpoint/2010/main" val="4162437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65108"/>
            <a:ext cx="5660570" cy="2134832"/>
          </a:xfrm>
        </p:spPr>
        <p:txBody>
          <a:bodyPr>
            <a:normAutofit/>
          </a:bodyPr>
          <a:lstStyle/>
          <a:p>
            <a:r>
              <a:rPr lang="en-US" dirty="0">
                <a:solidFill>
                  <a:srgbClr val="016B78"/>
                </a:solidFill>
                <a:latin typeface="Helvetica" pitchFamily="2" charset="0"/>
              </a:rPr>
              <a:t>Team Read: How Diving Mammals Stay Underwater So Long</a:t>
            </a:r>
          </a:p>
        </p:txBody>
      </p:sp>
      <p:sp>
        <p:nvSpPr>
          <p:cNvPr id="9" name="Content Placeholder 2">
            <a:extLst>
              <a:ext uri="{FF2B5EF4-FFF2-40B4-BE49-F238E27FC236}">
                <a16:creationId xmlns:a16="http://schemas.microsoft.com/office/drawing/2014/main" id="{9084EBC1-0233-4346-8C27-9E9FE5787BDD}"/>
              </a:ext>
            </a:extLst>
          </p:cNvPr>
          <p:cNvSpPr>
            <a:spLocks noGrp="1"/>
          </p:cNvSpPr>
          <p:nvPr>
            <p:ph idx="1"/>
          </p:nvPr>
        </p:nvSpPr>
        <p:spPr>
          <a:xfrm>
            <a:off x="838201" y="2633493"/>
            <a:ext cx="5660570" cy="2754086"/>
          </a:xfrm>
        </p:spPr>
        <p:txBody>
          <a:bodyPr anchor="t">
            <a:normAutofit fontScale="62500" lnSpcReduction="20000"/>
          </a:bodyPr>
          <a:lstStyle/>
          <a:p>
            <a:pPr marL="457200" indent="-457200">
              <a:lnSpc>
                <a:spcPct val="120000"/>
              </a:lnSpc>
              <a:buFont typeface="+mj-lt"/>
              <a:buAutoNum type="arabicPeriod"/>
            </a:pPr>
            <a:r>
              <a:rPr lang="en-US" sz="2400" dirty="0">
                <a:solidFill>
                  <a:srgbClr val="016B78"/>
                </a:solidFill>
                <a:latin typeface="Helvetica" pitchFamily="2" charset="0"/>
              </a:rPr>
              <a:t>Draw this template onto your poster paper</a:t>
            </a:r>
          </a:p>
          <a:p>
            <a:pPr marL="457200" indent="-457200">
              <a:lnSpc>
                <a:spcPct val="120000"/>
              </a:lnSpc>
              <a:buFont typeface="+mj-lt"/>
              <a:buAutoNum type="arabicPeriod"/>
            </a:pPr>
            <a:r>
              <a:rPr lang="en-US" sz="2400" dirty="0">
                <a:solidFill>
                  <a:srgbClr val="016B78"/>
                </a:solidFill>
                <a:latin typeface="Helvetica" pitchFamily="2" charset="0"/>
              </a:rPr>
              <a:t>Lay it out on your table</a:t>
            </a:r>
          </a:p>
          <a:p>
            <a:pPr marL="457200" indent="-457200">
              <a:lnSpc>
                <a:spcPct val="120000"/>
              </a:lnSpc>
              <a:buFont typeface="+mj-lt"/>
              <a:buAutoNum type="arabicPeriod"/>
            </a:pPr>
            <a:r>
              <a:rPr lang="en-US" sz="2400" dirty="0">
                <a:solidFill>
                  <a:srgbClr val="016B78"/>
                </a:solidFill>
                <a:latin typeface="Helvetica" pitchFamily="2" charset="0"/>
              </a:rPr>
              <a:t>Divide article into equitable portions</a:t>
            </a:r>
          </a:p>
          <a:p>
            <a:pPr marL="457200" indent="-457200">
              <a:lnSpc>
                <a:spcPct val="120000"/>
              </a:lnSpc>
              <a:buFont typeface="+mj-lt"/>
              <a:buAutoNum type="arabicPeriod"/>
            </a:pPr>
            <a:r>
              <a:rPr lang="en-US" sz="2400" dirty="0">
                <a:solidFill>
                  <a:srgbClr val="016B78"/>
                </a:solidFill>
                <a:latin typeface="Helvetica" pitchFamily="2" charset="0"/>
              </a:rPr>
              <a:t>Read your part, choose a marker color</a:t>
            </a:r>
          </a:p>
          <a:p>
            <a:pPr marL="457200" indent="-457200">
              <a:lnSpc>
                <a:spcPct val="120000"/>
              </a:lnSpc>
              <a:buFont typeface="+mj-lt"/>
              <a:buAutoNum type="arabicPeriod"/>
            </a:pPr>
            <a:r>
              <a:rPr lang="en-US" sz="2400" dirty="0">
                <a:solidFill>
                  <a:srgbClr val="016B78"/>
                </a:solidFill>
                <a:latin typeface="Helvetica" pitchFamily="2" charset="0"/>
              </a:rPr>
              <a:t>Summarize your part in your box on the poster</a:t>
            </a:r>
          </a:p>
          <a:p>
            <a:pPr marL="457200" indent="-457200">
              <a:lnSpc>
                <a:spcPct val="120000"/>
              </a:lnSpc>
              <a:buFont typeface="+mj-lt"/>
              <a:buAutoNum type="arabicPeriod"/>
            </a:pPr>
            <a:r>
              <a:rPr lang="en-US" sz="2400" dirty="0">
                <a:solidFill>
                  <a:srgbClr val="016B78"/>
                </a:solidFill>
                <a:latin typeface="Helvetica" pitchFamily="2" charset="0"/>
              </a:rPr>
              <a:t>Share each of your parts, one min each.</a:t>
            </a:r>
          </a:p>
          <a:p>
            <a:pPr marL="457200" indent="-457200">
              <a:lnSpc>
                <a:spcPct val="120000"/>
              </a:lnSpc>
              <a:buFont typeface="+mj-lt"/>
              <a:buAutoNum type="arabicPeriod"/>
            </a:pPr>
            <a:r>
              <a:rPr lang="en-US" sz="2400" dirty="0">
                <a:solidFill>
                  <a:srgbClr val="016B78"/>
                </a:solidFill>
                <a:latin typeface="Helvetica" pitchFamily="2" charset="0"/>
              </a:rPr>
              <a:t>Research Associate writes summary in the center, color-coding each person’s contribution.</a:t>
            </a:r>
          </a:p>
        </p:txBody>
      </p:sp>
      <p:sp>
        <p:nvSpPr>
          <p:cNvPr id="10" name="Rectangle 9">
            <a:extLst>
              <a:ext uri="{FF2B5EF4-FFF2-40B4-BE49-F238E27FC236}">
                <a16:creationId xmlns:a16="http://schemas.microsoft.com/office/drawing/2014/main" id="{EEB2BEBC-52AD-A74E-8BD0-A36449FDF7A2}"/>
              </a:ext>
            </a:extLst>
          </p:cNvPr>
          <p:cNvSpPr/>
          <p:nvPr/>
        </p:nvSpPr>
        <p:spPr>
          <a:xfrm>
            <a:off x="0" y="5621133"/>
            <a:ext cx="4195463" cy="871741"/>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F34ABAD0-5EA4-AF44-9A60-532EA6585364}"/>
              </a:ext>
            </a:extLst>
          </p:cNvPr>
          <p:cNvPicPr>
            <a:picLocks noChangeAspect="1"/>
          </p:cNvPicPr>
          <p:nvPr/>
        </p:nvPicPr>
        <p:blipFill rotWithShape="1">
          <a:blip r:embed="rId3"/>
          <a:srcRect t="257" r="3" b="3"/>
          <a:stretch/>
        </p:blipFill>
        <p:spPr>
          <a:xfrm>
            <a:off x="7612969" y="640081"/>
            <a:ext cx="4096293" cy="5577837"/>
          </a:xfrm>
          <a:prstGeom prst="rect">
            <a:avLst/>
          </a:prstGeom>
          <a:effectLst/>
        </p:spPr>
      </p:pic>
    </p:spTree>
    <p:extLst>
      <p:ext uri="{BB962C8B-B14F-4D97-AF65-F5344CB8AC3E}">
        <p14:creationId xmlns:p14="http://schemas.microsoft.com/office/powerpoint/2010/main" val="357760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hlinkClick r:id="rId3"/>
            <a:extLst>
              <a:ext uri="{FF2B5EF4-FFF2-40B4-BE49-F238E27FC236}">
                <a16:creationId xmlns:a16="http://schemas.microsoft.com/office/drawing/2014/main" id="{043F8B25-42BF-CA43-8BD7-4F918CFC4DEE}"/>
              </a:ext>
            </a:extLst>
          </p:cNvPr>
          <p:cNvPicPr>
            <a:picLocks noGrp="1" noChangeAspect="1"/>
          </p:cNvPicPr>
          <p:nvPr>
            <p:ph idx="1"/>
          </p:nvPr>
        </p:nvPicPr>
        <p:blipFill rotWithShape="1">
          <a:blip r:embed="rId4"/>
          <a:srcRect t="14809" b="301"/>
          <a:stretch/>
        </p:blipFill>
        <p:spPr>
          <a:xfrm>
            <a:off x="20" y="1282"/>
            <a:ext cx="12191980" cy="6856718"/>
          </a:xfrm>
          <a:prstGeom prst="rect">
            <a:avLst/>
          </a:prstGeom>
        </p:spPr>
      </p:pic>
    </p:spTree>
    <p:extLst>
      <p:ext uri="{BB962C8B-B14F-4D97-AF65-F5344CB8AC3E}">
        <p14:creationId xmlns:p14="http://schemas.microsoft.com/office/powerpoint/2010/main" val="3011322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3C31CB-3863-DF40-9B9D-E407852EC92B}"/>
              </a:ext>
            </a:extLst>
          </p:cNvPr>
          <p:cNvSpPr/>
          <p:nvPr/>
        </p:nvSpPr>
        <p:spPr>
          <a:xfrm>
            <a:off x="769386" y="494032"/>
            <a:ext cx="4071555" cy="3170099"/>
          </a:xfrm>
          <a:prstGeom prst="rect">
            <a:avLst/>
          </a:prstGeom>
        </p:spPr>
        <p:txBody>
          <a:bodyPr wrap="square">
            <a:spAutoFit/>
          </a:bodyPr>
          <a:lstStyle/>
          <a:p>
            <a:r>
              <a:rPr lang="en-US" sz="4000" b="1" dirty="0">
                <a:solidFill>
                  <a:srgbClr val="DE763F"/>
                </a:solidFill>
                <a:latin typeface="Helvetica" pitchFamily="2" charset="0"/>
                <a:cs typeface="Gotham Medium" pitchFamily="2" charset="0"/>
              </a:rPr>
              <a:t>Do this man’s results corroborate (agree with) your own?</a:t>
            </a:r>
          </a:p>
        </p:txBody>
      </p:sp>
      <p:pic>
        <p:nvPicPr>
          <p:cNvPr id="7" name="Picture 6">
            <a:hlinkClick r:id="rId3"/>
            <a:extLst>
              <a:ext uri="{FF2B5EF4-FFF2-40B4-BE49-F238E27FC236}">
                <a16:creationId xmlns:a16="http://schemas.microsoft.com/office/drawing/2014/main" id="{91FF218E-1F8D-4546-B595-6ACD87A49766}"/>
              </a:ext>
            </a:extLst>
          </p:cNvPr>
          <p:cNvPicPr>
            <a:picLocks noChangeAspect="1"/>
          </p:cNvPicPr>
          <p:nvPr/>
        </p:nvPicPr>
        <p:blipFill rotWithShape="1">
          <a:blip r:embed="rId4"/>
          <a:srcRect l="44091" r="7174" b="-1"/>
          <a:stretch/>
        </p:blipFill>
        <p:spPr>
          <a:xfrm>
            <a:off x="6445119" y="10"/>
            <a:ext cx="5664708" cy="6857990"/>
          </a:xfrm>
          <a:prstGeom prst="rect">
            <a:avLst/>
          </a:prstGeom>
          <a:effectLst/>
        </p:spPr>
      </p:pic>
    </p:spTree>
    <p:extLst>
      <p:ext uri="{BB962C8B-B14F-4D97-AF65-F5344CB8AC3E}">
        <p14:creationId xmlns:p14="http://schemas.microsoft.com/office/powerpoint/2010/main" val="2569091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EF9CA6-5D28-EE4A-A2B9-F19C7F42BC5D}"/>
              </a:ext>
            </a:extLst>
          </p:cNvPr>
          <p:cNvSpPr/>
          <p:nvPr/>
        </p:nvSpPr>
        <p:spPr>
          <a:xfrm>
            <a:off x="8107680" y="-10"/>
            <a:ext cx="414528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CEEFF0-1F81-4E6F-B91A-0C907A3259C8}"/>
              </a:ext>
            </a:extLst>
          </p:cNvPr>
          <p:cNvSpPr>
            <a:spLocks noGrp="1"/>
          </p:cNvSpPr>
          <p:nvPr>
            <p:ph idx="1"/>
          </p:nvPr>
        </p:nvSpPr>
        <p:spPr>
          <a:xfrm>
            <a:off x="9367313" y="1917605"/>
            <a:ext cx="4145280" cy="5231876"/>
          </a:xfrm>
        </p:spPr>
        <p:txBody>
          <a:bodyPr vert="horz" lIns="91440" tIns="45720" rIns="91440" bIns="45720" rtlCol="0" anchor="t">
            <a:noAutofit/>
          </a:bodyPr>
          <a:lstStyle/>
          <a:p>
            <a:pPr marL="0" indent="0">
              <a:buNone/>
            </a:pPr>
            <a:r>
              <a:rPr lang="en-US" sz="4000" b="1" dirty="0">
                <a:solidFill>
                  <a:srgbClr val="EBE0C8"/>
                </a:solidFill>
                <a:latin typeface="Helvetica" pitchFamily="2" charset="0"/>
              </a:rPr>
              <a:t>Lesson 2 – </a:t>
            </a:r>
          </a:p>
          <a:p>
            <a:pPr marL="0" indent="0">
              <a:buNone/>
            </a:pPr>
            <a:r>
              <a:rPr lang="en-US" sz="4000" b="1" dirty="0">
                <a:solidFill>
                  <a:srgbClr val="EBE0C8"/>
                </a:solidFill>
                <a:latin typeface="Helvetica" pitchFamily="2" charset="0"/>
              </a:rPr>
              <a:t>Sensing </a:t>
            </a:r>
          </a:p>
          <a:p>
            <a:pPr marL="0" indent="0">
              <a:buNone/>
            </a:pPr>
            <a:r>
              <a:rPr lang="en-US" sz="4000" b="1" dirty="0">
                <a:solidFill>
                  <a:srgbClr val="EBE0C8"/>
                </a:solidFill>
                <a:latin typeface="Helvetica" pitchFamily="2" charset="0"/>
              </a:rPr>
              <a:t>Sound</a:t>
            </a:r>
            <a:endParaRPr lang="en-US" sz="4000" b="1" dirty="0">
              <a:solidFill>
                <a:srgbClr val="EBE0C8"/>
              </a:solidFill>
              <a:latin typeface="Helvetica" pitchFamily="2" charset="0"/>
              <a:cs typeface="Gotham Medium" pitchFamily="2" charset="0"/>
            </a:endParaRPr>
          </a:p>
        </p:txBody>
      </p:sp>
      <p:sp>
        <p:nvSpPr>
          <p:cNvPr id="9" name="TextBox 8">
            <a:extLst>
              <a:ext uri="{FF2B5EF4-FFF2-40B4-BE49-F238E27FC236}">
                <a16:creationId xmlns:a16="http://schemas.microsoft.com/office/drawing/2014/main" id="{D8FE74A7-6803-034F-A4A1-803FD58BFBB8}"/>
              </a:ext>
            </a:extLst>
          </p:cNvPr>
          <p:cNvSpPr txBox="1"/>
          <p:nvPr/>
        </p:nvSpPr>
        <p:spPr>
          <a:xfrm>
            <a:off x="5704669" y="6185098"/>
            <a:ext cx="8167456" cy="307777"/>
          </a:xfrm>
          <a:prstGeom prst="rect">
            <a:avLst/>
          </a:prstGeom>
          <a:noFill/>
        </p:spPr>
        <p:txBody>
          <a:bodyPr wrap="square" rtlCol="0">
            <a:spAutoFit/>
          </a:bodyPr>
          <a:lstStyle/>
          <a:p>
            <a:r>
              <a:rPr lang="en-US" sz="1400" dirty="0">
                <a:solidFill>
                  <a:schemeClr val="bg1">
                    <a:lumMod val="50000"/>
                  </a:schemeClr>
                </a:solidFill>
              </a:rPr>
              <a:t>Example by Creatively.com</a:t>
            </a:r>
          </a:p>
        </p:txBody>
      </p:sp>
      <p:pic>
        <p:nvPicPr>
          <p:cNvPr id="7" name="Picture 2" descr="Image result for porpoise sonar">
            <a:extLst>
              <a:ext uri="{FF2B5EF4-FFF2-40B4-BE49-F238E27FC236}">
                <a16:creationId xmlns:a16="http://schemas.microsoft.com/office/drawing/2014/main" id="{1B271F74-5AEF-E343-9700-B8CBC0D78C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0" b="8940"/>
          <a:stretch/>
        </p:blipFill>
        <p:spPr bwMode="auto">
          <a:xfrm>
            <a:off x="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57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B00935-F53C-5E44-A266-17572C6B3FC0}"/>
              </a:ext>
            </a:extLst>
          </p:cNvPr>
          <p:cNvSpPr/>
          <p:nvPr/>
        </p:nvSpPr>
        <p:spPr>
          <a:xfrm>
            <a:off x="-207734" y="1367033"/>
            <a:ext cx="3365616" cy="4123934"/>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hlinkClick r:id="rId3"/>
            <a:extLst>
              <a:ext uri="{FF2B5EF4-FFF2-40B4-BE49-F238E27FC236}">
                <a16:creationId xmlns:a16="http://schemas.microsoft.com/office/drawing/2014/main" id="{6BF35AB1-2B25-2A48-A80D-511D575D5A9C}"/>
              </a:ext>
            </a:extLst>
          </p:cNvPr>
          <p:cNvPicPr>
            <a:picLocks noChangeAspect="1"/>
          </p:cNvPicPr>
          <p:nvPr/>
        </p:nvPicPr>
        <p:blipFill rotWithShape="1">
          <a:blip r:embed="rId4">
            <a:alphaModFix/>
          </a:blip>
          <a:srcRect r="-2" b="1400"/>
          <a:stretch/>
        </p:blipFill>
        <p:spPr>
          <a:xfrm>
            <a:off x="4596069" y="1057275"/>
            <a:ext cx="4438051" cy="4743450"/>
          </a:xfrm>
          <a:prstGeom prst="rect">
            <a:avLst/>
          </a:prstGeom>
        </p:spPr>
      </p:pic>
      <p:sp>
        <p:nvSpPr>
          <p:cNvPr id="7" name="Rectangle 6">
            <a:extLst>
              <a:ext uri="{FF2B5EF4-FFF2-40B4-BE49-F238E27FC236}">
                <a16:creationId xmlns:a16="http://schemas.microsoft.com/office/drawing/2014/main" id="{7CE09686-69A0-154D-895E-0040D97C1A0A}"/>
              </a:ext>
            </a:extLst>
          </p:cNvPr>
          <p:cNvSpPr/>
          <p:nvPr/>
        </p:nvSpPr>
        <p:spPr>
          <a:xfrm>
            <a:off x="10119608" y="1367033"/>
            <a:ext cx="3365616" cy="4123934"/>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C2669DA-8181-F442-B7EB-A9ACB3B6738C}"/>
              </a:ext>
            </a:extLst>
          </p:cNvPr>
          <p:cNvSpPr>
            <a:spLocks noGrp="1"/>
          </p:cNvSpPr>
          <p:nvPr>
            <p:ph type="title"/>
          </p:nvPr>
        </p:nvSpPr>
        <p:spPr>
          <a:xfrm>
            <a:off x="438301" y="2636777"/>
            <a:ext cx="3072280" cy="1584445"/>
          </a:xfrm>
        </p:spPr>
        <p:txBody>
          <a:bodyPr vert="horz" lIns="91440" tIns="45720" rIns="91440" bIns="45720" rtlCol="0" anchor="b">
            <a:noAutofit/>
          </a:bodyPr>
          <a:lstStyle/>
          <a:p>
            <a:r>
              <a:rPr lang="en-US" sz="3000" b="1" dirty="0">
                <a:solidFill>
                  <a:srgbClr val="EBE0C8"/>
                </a:solidFill>
              </a:rPr>
              <a:t>How wave characteristics affect sound</a:t>
            </a:r>
            <a:endParaRPr lang="en-US" sz="3000" b="1" dirty="0">
              <a:solidFill>
                <a:srgbClr val="EBE0C8"/>
              </a:solidFill>
              <a:latin typeface="Gotham Light" pitchFamily="2" charset="77"/>
            </a:endParaRPr>
          </a:p>
        </p:txBody>
      </p:sp>
    </p:spTree>
    <p:extLst>
      <p:ext uri="{BB962C8B-B14F-4D97-AF65-F5344CB8AC3E}">
        <p14:creationId xmlns:p14="http://schemas.microsoft.com/office/powerpoint/2010/main" val="3752499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B00935-F53C-5E44-A266-17572C6B3FC0}"/>
              </a:ext>
            </a:extLst>
          </p:cNvPr>
          <p:cNvSpPr/>
          <p:nvPr/>
        </p:nvSpPr>
        <p:spPr>
          <a:xfrm>
            <a:off x="46678" y="688590"/>
            <a:ext cx="3365616" cy="4123934"/>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Helvetica" panose="020B0604020202020204" pitchFamily="34" charset="0"/>
              <a:cs typeface="Helvetica" panose="020B0604020202020204" pitchFamily="34" charset="0"/>
            </a:endParaRPr>
          </a:p>
        </p:txBody>
      </p:sp>
      <p:pic>
        <p:nvPicPr>
          <p:cNvPr id="5" name="Content Placeholder 3" descr="http://www.mediacollege.com/audio/images/loudspeaker-waveform.gif">
            <a:extLst>
              <a:ext uri="{FF2B5EF4-FFF2-40B4-BE49-F238E27FC236}">
                <a16:creationId xmlns:a16="http://schemas.microsoft.com/office/drawing/2014/main" id="{7919A9A1-3A7F-C840-9EF0-73980B875138}"/>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10144" y="688590"/>
            <a:ext cx="9081856" cy="5480820"/>
          </a:xfrm>
          <a:prstGeom prst="rect">
            <a:avLst/>
          </a:prstGeom>
          <a:noFill/>
          <a:ln>
            <a:noFill/>
          </a:ln>
        </p:spPr>
      </p:pic>
      <p:sp>
        <p:nvSpPr>
          <p:cNvPr id="2" name="TextBox 1">
            <a:extLst>
              <a:ext uri="{FF2B5EF4-FFF2-40B4-BE49-F238E27FC236}">
                <a16:creationId xmlns:a16="http://schemas.microsoft.com/office/drawing/2014/main" id="{5069ED8F-4693-4751-9C3A-2B00B175D2DB}"/>
              </a:ext>
            </a:extLst>
          </p:cNvPr>
          <p:cNvSpPr txBox="1"/>
          <p:nvPr/>
        </p:nvSpPr>
        <p:spPr>
          <a:xfrm>
            <a:off x="-63610" y="2845765"/>
            <a:ext cx="3069203" cy="461665"/>
          </a:xfrm>
          <a:prstGeom prst="rect">
            <a:avLst/>
          </a:prstGeom>
          <a:noFill/>
        </p:spPr>
        <p:txBody>
          <a:bodyPr wrap="square" rtlCol="0">
            <a:spAutoFit/>
          </a:bodyPr>
          <a:lstStyle/>
          <a:p>
            <a:r>
              <a:rPr lang="en-US" sz="2400" dirty="0">
                <a:solidFill>
                  <a:schemeClr val="bg2"/>
                </a:solidFill>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How ears work video</a:t>
            </a:r>
            <a:endParaRPr lang="en-US" sz="2400" dirty="0">
              <a:solidFill>
                <a:schemeClr val="bg2"/>
              </a:solidFill>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F8414729-8D97-4498-A67A-DA8BE5471D3A}"/>
              </a:ext>
            </a:extLst>
          </p:cNvPr>
          <p:cNvPicPr>
            <a:picLocks noChangeAspect="1"/>
          </p:cNvPicPr>
          <p:nvPr/>
        </p:nvPicPr>
        <p:blipFill>
          <a:blip r:embed="rId5"/>
          <a:stretch>
            <a:fillRect/>
          </a:stretch>
        </p:blipFill>
        <p:spPr>
          <a:xfrm flipH="1">
            <a:off x="345553" y="948595"/>
            <a:ext cx="2580525" cy="1637166"/>
          </a:xfrm>
          <a:prstGeom prst="rect">
            <a:avLst/>
          </a:prstGeom>
        </p:spPr>
      </p:pic>
    </p:spTree>
    <p:extLst>
      <p:ext uri="{BB962C8B-B14F-4D97-AF65-F5344CB8AC3E}">
        <p14:creationId xmlns:p14="http://schemas.microsoft.com/office/powerpoint/2010/main" val="161509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AEA55F-EC2D-1E4A-AE90-FE6D05C2CFF4}"/>
              </a:ext>
            </a:extLst>
          </p:cNvPr>
          <p:cNvSpPr>
            <a:spLocks noGrp="1"/>
          </p:cNvSpPr>
          <p:nvPr>
            <p:ph type="title"/>
          </p:nvPr>
        </p:nvSpPr>
        <p:spPr>
          <a:xfrm>
            <a:off x="905735" y="841686"/>
            <a:ext cx="3805069" cy="1584444"/>
          </a:xfrm>
        </p:spPr>
        <p:txBody>
          <a:bodyPr vert="horz" lIns="91440" tIns="45720" rIns="91440" bIns="45720" rtlCol="0" anchor="b">
            <a:noAutofit/>
          </a:bodyPr>
          <a:lstStyle/>
          <a:p>
            <a:r>
              <a:rPr lang="en-US" sz="4000" b="1" dirty="0">
                <a:solidFill>
                  <a:srgbClr val="DE763F"/>
                </a:solidFill>
              </a:rPr>
              <a:t>How wave characteristics affect sound</a:t>
            </a:r>
            <a:endParaRPr lang="en-US" sz="4000" b="1" dirty="0">
              <a:solidFill>
                <a:srgbClr val="DE763F"/>
              </a:solidFill>
              <a:latin typeface="Gotham Light" pitchFamily="2" charset="77"/>
            </a:endParaRPr>
          </a:p>
        </p:txBody>
      </p:sp>
      <p:pic>
        <p:nvPicPr>
          <p:cNvPr id="9" name="Picture 2" descr="Figure 3.5. Wavelength, Frequency, and Pitch">
            <a:extLst>
              <a:ext uri="{FF2B5EF4-FFF2-40B4-BE49-F238E27FC236}">
                <a16:creationId xmlns:a16="http://schemas.microsoft.com/office/drawing/2014/main" id="{84C34403-4F8B-E242-9E45-2069BEDA12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18246" y="871945"/>
            <a:ext cx="5631719" cy="3641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howmusicworks.org/Image/ampwaves">
            <a:extLst>
              <a:ext uri="{FF2B5EF4-FFF2-40B4-BE49-F238E27FC236}">
                <a16:creationId xmlns:a16="http://schemas.microsoft.com/office/drawing/2014/main" id="{372716C5-632E-4F44-9010-F7FB48478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804" y="4665710"/>
            <a:ext cx="5939161" cy="14020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F9C6766-7613-9B4D-834B-BF4AD4FD0DD6}"/>
              </a:ext>
            </a:extLst>
          </p:cNvPr>
          <p:cNvSpPr txBox="1"/>
          <p:nvPr/>
        </p:nvSpPr>
        <p:spPr>
          <a:xfrm>
            <a:off x="3991325" y="6016314"/>
            <a:ext cx="8919187" cy="584775"/>
          </a:xfrm>
          <a:prstGeom prst="rect">
            <a:avLst/>
          </a:prstGeom>
          <a:noFill/>
        </p:spPr>
        <p:txBody>
          <a:bodyPr wrap="square" rtlCol="0">
            <a:spAutoFit/>
          </a:bodyPr>
          <a:lstStyle/>
          <a:p>
            <a:r>
              <a:rPr lang="en-US" sz="2400" dirty="0">
                <a:solidFill>
                  <a:srgbClr val="DE763F"/>
                </a:solidFill>
                <a:latin typeface="Helvetica" pitchFamily="2" charset="0"/>
              </a:rPr>
              <a:t> Low amplitude = </a:t>
            </a:r>
            <a:r>
              <a:rPr lang="en-US" sz="2000" dirty="0">
                <a:solidFill>
                  <a:srgbClr val="DE763F"/>
                </a:solidFill>
                <a:latin typeface="Helvetica" pitchFamily="2" charset="0"/>
              </a:rPr>
              <a:t>quiet</a:t>
            </a:r>
            <a:r>
              <a:rPr lang="en-US" sz="2400" dirty="0">
                <a:solidFill>
                  <a:srgbClr val="DE763F"/>
                </a:solidFill>
                <a:latin typeface="Helvetica" pitchFamily="2" charset="0"/>
              </a:rPr>
              <a:t>            High amplitude = </a:t>
            </a:r>
            <a:r>
              <a:rPr lang="en-US" sz="3200" dirty="0">
                <a:solidFill>
                  <a:srgbClr val="DE763F"/>
                </a:solidFill>
                <a:latin typeface="Helvetica" pitchFamily="2" charset="0"/>
              </a:rPr>
              <a:t>L O U D</a:t>
            </a:r>
            <a:endParaRPr lang="en-US" sz="2400" dirty="0">
              <a:solidFill>
                <a:srgbClr val="DE763F"/>
              </a:solidFill>
              <a:latin typeface="Helvetica" pitchFamily="2"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D868BC6-4C10-4DCE-A2A9-3E064F6723C8}"/>
                  </a:ext>
                </a:extLst>
              </p:cNvPr>
              <p:cNvGraphicFramePr>
                <a:graphicFrameLocks noChangeAspect="1"/>
              </p:cNvGraphicFramePr>
              <p:nvPr>
                <p:extLst>
                  <p:ext uri="{D42A27DB-BD31-4B8C-83A1-F6EECF244321}">
                    <p14:modId xmlns:p14="http://schemas.microsoft.com/office/powerpoint/2010/main" val="3755594440"/>
                  </p:ext>
                </p:extLst>
              </p:nvPr>
            </p:nvGraphicFramePr>
            <p:xfrm>
              <a:off x="-2430646" y="5881550"/>
              <a:ext cx="3048000" cy="1714500"/>
            </p:xfrm>
            <a:graphic>
              <a:graphicData uri="http://schemas.microsoft.com/office/powerpoint/2016/slidezoom">
                <pslz:sldZm>
                  <pslz:sldZmObj sldId="859" cId="3900324321">
                    <pslz:zmPr id="{A9C99CA5-BDE8-4D76-A9AF-D95B5C789C1D}"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ED868BC6-4C10-4DCE-A2A9-3E064F6723C8}"/>
                  </a:ext>
                </a:extLst>
              </p:cNvPr>
              <p:cNvPicPr>
                <a:picLocks noGrp="1" noRot="1" noChangeAspect="1" noMove="1" noResize="1" noEditPoints="1" noAdjustHandles="1" noChangeArrowheads="1" noChangeShapeType="1"/>
              </p:cNvPicPr>
              <p:nvPr/>
            </p:nvPicPr>
            <p:blipFill>
              <a:blip r:embed="rId7"/>
              <a:stretch>
                <a:fillRect/>
              </a:stretch>
            </p:blipFill>
            <p:spPr>
              <a:xfrm>
                <a:off x="-2430646" y="588155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129579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264A-7D54-46B8-BC83-2F43689A9D04}"/>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B89ADA9-DCD6-46E9-9E1D-3FF500F48388}"/>
              </a:ext>
            </a:extLst>
          </p:cNvPr>
          <p:cNvSpPr txBox="1">
            <a:spLocks noGrp="1"/>
          </p:cNvSpPr>
          <p:nvPr>
            <p:ph idx="1"/>
          </p:nvPr>
        </p:nvSpPr>
        <p:spPr>
          <a:xfrm>
            <a:off x="273658" y="560733"/>
            <a:ext cx="4727713" cy="3264483"/>
          </a:xfrm>
          <a:prstGeom prst="rect">
            <a:avLst/>
          </a:prstGeom>
          <a:noFill/>
        </p:spPr>
        <p:txBody>
          <a:bodyPr wrap="square" rtlCol="0">
            <a:spAutoFit/>
          </a:bodyPr>
          <a:lstStyle/>
          <a:p>
            <a:endParaRPr lang="en-US" sz="2400" dirty="0">
              <a:latin typeface="Helvetica" panose="020B0604020202020204" pitchFamily="34" charset="0"/>
              <a:cs typeface="Helvetica" panose="020B0604020202020204" pitchFamily="34" charset="0"/>
            </a:endParaRPr>
          </a:p>
          <a:p>
            <a:r>
              <a:rPr lang="en-US" sz="2400" b="1" dirty="0">
                <a:latin typeface="Helvetica" panose="020B0604020202020204" pitchFamily="34" charset="0"/>
                <a:cs typeface="Helvetica" panose="020B0604020202020204" pitchFamily="34" charset="0"/>
              </a:rPr>
              <a:t>Sound Level </a:t>
            </a:r>
            <a:r>
              <a:rPr lang="en-US" sz="2400" dirty="0">
                <a:latin typeface="Helvetica" panose="020B0604020202020204" pitchFamily="34" charset="0"/>
                <a:cs typeface="Helvetica" panose="020B0604020202020204" pitchFamily="34" charset="0"/>
              </a:rPr>
              <a:t>= the intensity of a sound, measured in decibels (</a:t>
            </a:r>
            <a:r>
              <a:rPr lang="en-US" sz="2400" b="1" dirty="0" err="1">
                <a:latin typeface="Helvetica" panose="020B0604020202020204" pitchFamily="34" charset="0"/>
                <a:cs typeface="Helvetica" panose="020B0604020202020204" pitchFamily="34" charset="0"/>
              </a:rPr>
              <a:t>db</a:t>
            </a:r>
            <a:r>
              <a:rPr lang="en-US" sz="2400" dirty="0">
                <a:latin typeface="Helvetica" panose="020B0604020202020204" pitchFamily="34" charset="0"/>
                <a:cs typeface="Helvetica" panose="020B0604020202020204" pitchFamily="34" charset="0"/>
              </a:rPr>
              <a:t>)</a:t>
            </a:r>
          </a:p>
          <a:p>
            <a:endParaRPr lang="en-US" sz="3200" dirty="0">
              <a:latin typeface="Helvetica" panose="020B0604020202020204" pitchFamily="34" charset="0"/>
              <a:cs typeface="Helvetica" panose="020B0604020202020204" pitchFamily="34" charset="0"/>
            </a:endParaRPr>
          </a:p>
          <a:p>
            <a:pPr marL="0" indent="0">
              <a:buNone/>
            </a:pPr>
            <a:r>
              <a:rPr lang="en-US" sz="3200" dirty="0">
                <a:latin typeface="Helvetica" panose="020B0604020202020204" pitchFamily="34" charset="0"/>
                <a:cs typeface="Helvetica" panose="020B0604020202020204" pitchFamily="34" charset="0"/>
              </a:rPr>
              <a:t>CONSIDER THIS:</a:t>
            </a:r>
          </a:p>
          <a:p>
            <a:pPr marL="0" indent="0">
              <a:buNone/>
            </a:pPr>
            <a:endParaRPr lang="en-US" sz="32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969DFA7B-4AAD-4B69-ACF6-7719054A8936}"/>
              </a:ext>
            </a:extLst>
          </p:cNvPr>
          <p:cNvSpPr txBox="1"/>
          <p:nvPr/>
        </p:nvSpPr>
        <p:spPr>
          <a:xfrm>
            <a:off x="5080883" y="33993"/>
            <a:ext cx="6387548" cy="6124754"/>
          </a:xfrm>
          <a:prstGeom prst="rect">
            <a:avLst/>
          </a:prstGeom>
          <a:solidFill>
            <a:srgbClr val="016B78"/>
          </a:solidFill>
        </p:spPr>
        <p:txBody>
          <a:bodyPr wrap="square">
            <a:spAutoFit/>
          </a:bodyPr>
          <a:lstStyle/>
          <a:p>
            <a:pPr algn="l">
              <a:buFont typeface="Arial" panose="020B0604020202020204" pitchFamily="34" charset="0"/>
              <a:buChar char="•"/>
            </a:pPr>
            <a:endParaRPr lang="en-US" sz="2800" b="0" i="0" dirty="0">
              <a:solidFill>
                <a:schemeClr val="bg2"/>
              </a:solidFill>
              <a:effectLst/>
              <a:latin typeface="Helvetica" panose="020B0604020202020204" pitchFamily="34" charset="0"/>
              <a:cs typeface="Helvetica" panose="020B0604020202020204" pitchFamily="34" charset="0"/>
            </a:endParaRPr>
          </a:p>
          <a:p>
            <a:pPr algn="l">
              <a:buFont typeface="Arial" panose="020B0604020202020204" pitchFamily="34" charset="0"/>
              <a:buChar char="•"/>
            </a:pPr>
            <a:r>
              <a:rPr lang="en-US" sz="2800" b="0" i="0" dirty="0">
                <a:solidFill>
                  <a:schemeClr val="bg2"/>
                </a:solidFill>
                <a:effectLst/>
                <a:latin typeface="Helvetica" panose="020B0604020202020204" pitchFamily="34" charset="0"/>
                <a:cs typeface="Helvetica" panose="020B0604020202020204" pitchFamily="34" charset="0"/>
              </a:rPr>
              <a:t>Near total silence - 0 dB</a:t>
            </a:r>
          </a:p>
          <a:p>
            <a:pPr algn="l">
              <a:buFont typeface="Arial" panose="020B0604020202020204" pitchFamily="34" charset="0"/>
              <a:buChar char="•"/>
            </a:pPr>
            <a:r>
              <a:rPr lang="en-US" sz="2800" b="0" i="0" dirty="0">
                <a:solidFill>
                  <a:schemeClr val="bg2"/>
                </a:solidFill>
                <a:effectLst/>
                <a:latin typeface="Helvetica" panose="020B0604020202020204" pitchFamily="34" charset="0"/>
                <a:cs typeface="Helvetica" panose="020B0604020202020204" pitchFamily="34" charset="0"/>
              </a:rPr>
              <a:t>A whisper - 15 dB</a:t>
            </a:r>
          </a:p>
          <a:p>
            <a:pPr algn="l">
              <a:buFont typeface="Arial" panose="020B0604020202020204" pitchFamily="34" charset="0"/>
              <a:buChar char="•"/>
            </a:pPr>
            <a:r>
              <a:rPr lang="en-US" sz="2800" b="0" i="0" dirty="0">
                <a:solidFill>
                  <a:schemeClr val="bg2"/>
                </a:solidFill>
                <a:effectLst/>
                <a:latin typeface="Helvetica" panose="020B0604020202020204" pitchFamily="34" charset="0"/>
                <a:cs typeface="Helvetica" panose="020B0604020202020204" pitchFamily="34" charset="0"/>
              </a:rPr>
              <a:t>Normal conversation - 60 dB</a:t>
            </a:r>
          </a:p>
          <a:p>
            <a:pPr algn="l">
              <a:buFont typeface="Arial" panose="020B0604020202020204" pitchFamily="34" charset="0"/>
              <a:buChar char="•"/>
            </a:pPr>
            <a:r>
              <a:rPr lang="en-US" sz="2800" b="0" i="0" dirty="0">
                <a:solidFill>
                  <a:schemeClr val="bg2"/>
                </a:solidFill>
                <a:effectLst/>
                <a:latin typeface="Helvetica" panose="020B0604020202020204" pitchFamily="34" charset="0"/>
                <a:cs typeface="Helvetica" panose="020B0604020202020204" pitchFamily="34" charset="0"/>
              </a:rPr>
              <a:t>A lawnmower - 90 dB</a:t>
            </a:r>
          </a:p>
          <a:p>
            <a:pPr algn="l">
              <a:buFont typeface="Arial" panose="020B0604020202020204" pitchFamily="34" charset="0"/>
              <a:buChar char="•"/>
            </a:pPr>
            <a:r>
              <a:rPr lang="en-US" sz="2800" b="0" i="0" dirty="0">
                <a:solidFill>
                  <a:schemeClr val="bg2"/>
                </a:solidFill>
                <a:effectLst/>
                <a:latin typeface="Helvetica" panose="020B0604020202020204" pitchFamily="34" charset="0"/>
                <a:cs typeface="Helvetica" panose="020B0604020202020204" pitchFamily="34" charset="0"/>
              </a:rPr>
              <a:t>A car horn - 110 dB</a:t>
            </a:r>
          </a:p>
          <a:p>
            <a:pPr algn="l">
              <a:buFont typeface="Arial" panose="020B0604020202020204" pitchFamily="34" charset="0"/>
              <a:buChar char="•"/>
            </a:pPr>
            <a:r>
              <a:rPr lang="en-US" sz="2800" b="0" i="0" dirty="0">
                <a:solidFill>
                  <a:schemeClr val="bg2"/>
                </a:solidFill>
                <a:effectLst/>
                <a:latin typeface="Helvetica" panose="020B0604020202020204" pitchFamily="34" charset="0"/>
                <a:cs typeface="Helvetica" panose="020B0604020202020204" pitchFamily="34" charset="0"/>
              </a:rPr>
              <a:t>A rock concert or jet engine - 120 dB</a:t>
            </a:r>
          </a:p>
          <a:p>
            <a:pPr algn="l">
              <a:buFont typeface="Arial" panose="020B0604020202020204" pitchFamily="34" charset="0"/>
              <a:buChar char="•"/>
            </a:pPr>
            <a:r>
              <a:rPr lang="en-US" sz="2800" b="0" i="0" dirty="0">
                <a:solidFill>
                  <a:schemeClr val="bg2"/>
                </a:solidFill>
                <a:effectLst/>
                <a:latin typeface="Helvetica" panose="020B0604020202020204" pitchFamily="34" charset="0"/>
                <a:cs typeface="Helvetica" panose="020B0604020202020204" pitchFamily="34" charset="0"/>
              </a:rPr>
              <a:t>A gunshot or firecracker - 140 dB</a:t>
            </a:r>
          </a:p>
          <a:p>
            <a:pPr algn="l">
              <a:buFont typeface="Arial" panose="020B0604020202020204" pitchFamily="34" charset="0"/>
              <a:buChar char="•"/>
            </a:pPr>
            <a:r>
              <a:rPr lang="en-US" sz="2800" dirty="0">
                <a:solidFill>
                  <a:schemeClr val="bg2"/>
                </a:solidFill>
                <a:latin typeface="Helvetica" panose="020B0604020202020204" pitchFamily="34" charset="0"/>
                <a:cs typeface="Helvetica" panose="020B0604020202020204" pitchFamily="34" charset="0"/>
              </a:rPr>
              <a:t>Killer whale call (average) – 155 dB</a:t>
            </a:r>
          </a:p>
          <a:p>
            <a:pPr algn="l">
              <a:buFont typeface="Arial" panose="020B0604020202020204" pitchFamily="34" charset="0"/>
              <a:buChar char="•"/>
            </a:pPr>
            <a:r>
              <a:rPr lang="en-US" sz="2800" b="0" i="0" dirty="0">
                <a:solidFill>
                  <a:schemeClr val="bg2"/>
                </a:solidFill>
                <a:effectLst/>
                <a:latin typeface="Helvetica" panose="020B0604020202020204" pitchFamily="34" charset="0"/>
                <a:cs typeface="Helvetica" panose="020B0604020202020204" pitchFamily="34" charset="0"/>
              </a:rPr>
              <a:t>Supertanker  or blue whale– 190 dB</a:t>
            </a:r>
          </a:p>
          <a:p>
            <a:pPr algn="l">
              <a:buFont typeface="Arial" panose="020B0604020202020204" pitchFamily="34" charset="0"/>
              <a:buChar char="•"/>
            </a:pPr>
            <a:r>
              <a:rPr lang="en-US" sz="2800" dirty="0">
                <a:solidFill>
                  <a:schemeClr val="bg2"/>
                </a:solidFill>
                <a:latin typeface="Helvetica" panose="020B0604020202020204" pitchFamily="34" charset="0"/>
                <a:cs typeface="Helvetica" panose="020B0604020202020204" pitchFamily="34" charset="0"/>
              </a:rPr>
              <a:t>Container Ship - 198</a:t>
            </a:r>
            <a:endParaRPr lang="en-US" sz="2800" b="0" i="0" dirty="0">
              <a:solidFill>
                <a:schemeClr val="bg2"/>
              </a:solidFill>
              <a:effectLst/>
              <a:latin typeface="Helvetica" panose="020B0604020202020204" pitchFamily="34" charset="0"/>
              <a:cs typeface="Helvetica" panose="020B0604020202020204" pitchFamily="34" charset="0"/>
            </a:endParaRPr>
          </a:p>
          <a:p>
            <a:pPr algn="l"/>
            <a:r>
              <a:rPr lang="en-US" sz="2800" dirty="0">
                <a:solidFill>
                  <a:schemeClr val="bg2"/>
                </a:solidFill>
                <a:latin typeface="Helvetica" panose="020B0604020202020204" pitchFamily="34" charset="0"/>
                <a:cs typeface="Helvetica" panose="020B0604020202020204" pitchFamily="34" charset="0"/>
              </a:rPr>
              <a:t>Human e</a:t>
            </a:r>
            <a:r>
              <a:rPr lang="en-US" sz="2800" b="0" i="0" dirty="0">
                <a:solidFill>
                  <a:schemeClr val="bg2"/>
                </a:solidFill>
                <a:effectLst/>
                <a:latin typeface="Helvetica" panose="020B0604020202020204" pitchFamily="34" charset="0"/>
                <a:cs typeface="Helvetica" panose="020B0604020202020204" pitchFamily="34" charset="0"/>
              </a:rPr>
              <a:t>ardrums burst at 165 dB</a:t>
            </a:r>
          </a:p>
          <a:p>
            <a:pPr algn="l"/>
            <a:r>
              <a:rPr lang="en-US" sz="2800" dirty="0">
                <a:solidFill>
                  <a:schemeClr val="bg2"/>
                </a:solidFill>
                <a:latin typeface="Helvetica" panose="020B0604020202020204" pitchFamily="34" charset="0"/>
                <a:cs typeface="Helvetica" panose="020B0604020202020204" pitchFamily="34" charset="0"/>
              </a:rPr>
              <a:t>Killer whale eardrums burst at </a:t>
            </a:r>
          </a:p>
          <a:p>
            <a:pPr algn="l"/>
            <a:endParaRPr lang="en-US" sz="2800" b="0" i="0" dirty="0">
              <a:solidFill>
                <a:schemeClr val="bg2"/>
              </a:solidFill>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672678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220CC4-76EA-E244-9D0C-92DFEE229E1D}"/>
              </a:ext>
            </a:extLst>
          </p:cNvPr>
          <p:cNvSpPr/>
          <p:nvPr/>
        </p:nvSpPr>
        <p:spPr>
          <a:xfrm>
            <a:off x="-242046" y="0"/>
            <a:ext cx="6293224" cy="6858000"/>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209AAD-00BB-8149-AB44-4B3A822523BD}"/>
              </a:ext>
            </a:extLst>
          </p:cNvPr>
          <p:cNvSpPr txBox="1"/>
          <p:nvPr/>
        </p:nvSpPr>
        <p:spPr>
          <a:xfrm>
            <a:off x="242355" y="517668"/>
            <a:ext cx="5414067" cy="7171194"/>
          </a:xfrm>
          <a:prstGeom prst="rect">
            <a:avLst/>
          </a:prstGeom>
          <a:noFill/>
        </p:spPr>
        <p:txBody>
          <a:bodyPr wrap="square" rtlCol="0">
            <a:spAutoFit/>
          </a:bodyPr>
          <a:lstStyle/>
          <a:p>
            <a:r>
              <a:rPr lang="en-US" sz="2000" dirty="0">
                <a:solidFill>
                  <a:srgbClr val="DE763F"/>
                </a:solidFill>
                <a:latin typeface="Helvetica" pitchFamily="2" charset="0"/>
                <a:cs typeface="Gotham Medium" pitchFamily="2" charset="0"/>
              </a:rPr>
              <a:t>Background for teachers </a:t>
            </a:r>
          </a:p>
          <a:p>
            <a:br>
              <a:rPr lang="en-US" sz="2000" dirty="0">
                <a:solidFill>
                  <a:srgbClr val="DE763F"/>
                </a:solidFill>
                <a:latin typeface="Helvetica" pitchFamily="2" charset="0"/>
                <a:cs typeface="Gotham Medium" pitchFamily="2" charset="0"/>
              </a:rPr>
            </a:br>
            <a:r>
              <a:rPr lang="en-US" sz="2000" dirty="0">
                <a:solidFill>
                  <a:srgbClr val="EBE0C8"/>
                </a:solidFill>
                <a:latin typeface="Helvetica" pitchFamily="2" charset="0"/>
                <a:cs typeface="Gotham Medium" pitchFamily="2" charset="0"/>
              </a:rPr>
              <a:t>Did you know that a elephant seal can hold its breath for 77 minutes and dive 5,000 feet in the sea? We are still working on the science to discover just what enables these remarkable feats under intense pressure, cold, and dark. </a:t>
            </a:r>
          </a:p>
          <a:p>
            <a:r>
              <a:rPr lang="en-US" sz="2000" dirty="0">
                <a:solidFill>
                  <a:srgbClr val="EBE0C8"/>
                </a:solidFill>
                <a:latin typeface="Helvetica" pitchFamily="2" charset="0"/>
                <a:cs typeface="Gotham Medium" pitchFamily="2" charset="0"/>
              </a:rPr>
              <a:t>This unit will review the concepts of pressure changing with depth, structure and function,, photosynthesis and respiration, and of course, the process of science. It will introduce metabolism, the diving reflex, sensory structures for detecting prey, wave properties, and bioaccumulation of toxins in long-lived predators.</a:t>
            </a:r>
          </a:p>
          <a:p>
            <a:br>
              <a:rPr lang="en-US" sz="2000" dirty="0">
                <a:solidFill>
                  <a:srgbClr val="EBE0C8"/>
                </a:solidFill>
                <a:latin typeface="Helvetica" pitchFamily="2" charset="0"/>
                <a:cs typeface="Gotham Medium" pitchFamily="2" charset="0"/>
              </a:rPr>
            </a:br>
            <a:br>
              <a:rPr lang="en-US" sz="2000" dirty="0">
                <a:solidFill>
                  <a:srgbClr val="DE763F"/>
                </a:solidFill>
                <a:latin typeface="Helvetica" pitchFamily="2" charset="0"/>
                <a:cs typeface="Gotham Medium" pitchFamily="2" charset="0"/>
              </a:rPr>
            </a:br>
            <a:r>
              <a:rPr lang="en-US" sz="2000" dirty="0">
                <a:solidFill>
                  <a:srgbClr val="DE763F"/>
                </a:solidFill>
                <a:latin typeface="Helvetica" pitchFamily="2" charset="0"/>
                <a:cs typeface="Gotham Medium" pitchFamily="2" charset="0"/>
              </a:rPr>
              <a:t> </a:t>
            </a:r>
            <a:br>
              <a:rPr lang="en-US" sz="2000" dirty="0">
                <a:solidFill>
                  <a:srgbClr val="DE763F"/>
                </a:solidFill>
                <a:latin typeface="Helvetica" pitchFamily="2" charset="0"/>
                <a:cs typeface="Gotham Medium" pitchFamily="2" charset="0"/>
              </a:rPr>
            </a:br>
            <a:br>
              <a:rPr lang="en-US" sz="2000" dirty="0">
                <a:solidFill>
                  <a:srgbClr val="DE763F"/>
                </a:solidFill>
                <a:latin typeface="Helvetica" pitchFamily="2" charset="0"/>
                <a:cs typeface="Gotham Medium" pitchFamily="2" charset="0"/>
              </a:rPr>
            </a:br>
            <a:br>
              <a:rPr lang="en-US" sz="2000" dirty="0">
                <a:solidFill>
                  <a:srgbClr val="DE763F"/>
                </a:solidFill>
                <a:latin typeface="Helvetica" pitchFamily="2" charset="0"/>
                <a:cs typeface="Gotham Medium" pitchFamily="2" charset="0"/>
              </a:rPr>
            </a:br>
            <a:br>
              <a:rPr lang="en-US" sz="2000" dirty="0">
                <a:solidFill>
                  <a:srgbClr val="DE763F"/>
                </a:solidFill>
                <a:latin typeface="Helvetica" pitchFamily="2" charset="0"/>
                <a:cs typeface="Gotham Medium" pitchFamily="2" charset="0"/>
              </a:rPr>
            </a:br>
            <a:br>
              <a:rPr lang="en-US" sz="2000" dirty="0">
                <a:solidFill>
                  <a:srgbClr val="DE763F"/>
                </a:solidFill>
                <a:latin typeface="Helvetica" pitchFamily="2" charset="0"/>
                <a:cs typeface="Gotham Medium" pitchFamily="2" charset="0"/>
              </a:rPr>
            </a:br>
            <a:endParaRPr lang="en-US" sz="2000" dirty="0">
              <a:solidFill>
                <a:srgbClr val="DE763F"/>
              </a:solidFill>
              <a:latin typeface="Helvetica" pitchFamily="2" charset="0"/>
              <a:cs typeface="Gotham Medium" pitchFamily="2" charset="0"/>
            </a:endParaRPr>
          </a:p>
        </p:txBody>
      </p:sp>
      <p:pic>
        <p:nvPicPr>
          <p:cNvPr id="8" name="Picture 7" descr="A picture containing outdoor, rock, mammal&#10;&#10;Description automatically generated">
            <a:extLst>
              <a:ext uri="{FF2B5EF4-FFF2-40B4-BE49-F238E27FC236}">
                <a16:creationId xmlns:a16="http://schemas.microsoft.com/office/drawing/2014/main" id="{E803BA4E-602D-D74A-BE3F-F41813C85654}"/>
              </a:ext>
            </a:extLst>
          </p:cNvPr>
          <p:cNvPicPr>
            <a:picLocks noChangeAspect="1"/>
          </p:cNvPicPr>
          <p:nvPr/>
        </p:nvPicPr>
        <p:blipFill rotWithShape="1">
          <a:blip r:embed="rId3"/>
          <a:srcRect t="24654" b="12782"/>
          <a:stretch/>
        </p:blipFill>
        <p:spPr>
          <a:xfrm>
            <a:off x="6535579" y="27776"/>
            <a:ext cx="5291300" cy="6830224"/>
          </a:xfrm>
          <a:prstGeom prst="rect">
            <a:avLst/>
          </a:prstGeom>
        </p:spPr>
      </p:pic>
    </p:spTree>
    <p:extLst>
      <p:ext uri="{BB962C8B-B14F-4D97-AF65-F5344CB8AC3E}">
        <p14:creationId xmlns:p14="http://schemas.microsoft.com/office/powerpoint/2010/main" val="3644535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9979E642-0188-2841-9709-353483D98754}"/>
              </a:ext>
            </a:extLst>
          </p:cNvPr>
          <p:cNvPicPr>
            <a:picLocks noGrp="1" noChangeAspect="1"/>
          </p:cNvPicPr>
          <p:nvPr>
            <p:ph idx="1"/>
          </p:nvPr>
        </p:nvPicPr>
        <p:blipFill rotWithShape="1">
          <a:blip r:embed="rId3"/>
          <a:srcRect t="3108" b="19771"/>
          <a:stretch/>
        </p:blipFill>
        <p:spPr>
          <a:xfrm>
            <a:off x="0" y="10"/>
            <a:ext cx="9143980" cy="6857990"/>
          </a:xfrm>
          <a:prstGeom prst="rect">
            <a:avLst/>
          </a:prstGeom>
        </p:spPr>
      </p:pic>
      <p:sp>
        <p:nvSpPr>
          <p:cNvPr id="2" name="Rectangle 1">
            <a:extLst>
              <a:ext uri="{FF2B5EF4-FFF2-40B4-BE49-F238E27FC236}">
                <a16:creationId xmlns:a16="http://schemas.microsoft.com/office/drawing/2014/main" id="{DF327493-D2EE-3043-ADE9-84E09AC85F3F}"/>
              </a:ext>
            </a:extLst>
          </p:cNvPr>
          <p:cNvSpPr/>
          <p:nvPr/>
        </p:nvSpPr>
        <p:spPr>
          <a:xfrm>
            <a:off x="2420472" y="4997530"/>
            <a:ext cx="10696440" cy="1361567"/>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CFD9A97-588B-4FAE-BEB0-9B02FA03DC6B}"/>
              </a:ext>
            </a:extLst>
          </p:cNvPr>
          <p:cNvSpPr>
            <a:spLocks noGrp="1"/>
          </p:cNvSpPr>
          <p:nvPr>
            <p:ph type="title"/>
          </p:nvPr>
        </p:nvSpPr>
        <p:spPr>
          <a:xfrm>
            <a:off x="2882928" y="5417263"/>
            <a:ext cx="9771528" cy="522100"/>
          </a:xfrm>
          <a:noFill/>
        </p:spPr>
        <p:txBody>
          <a:bodyPr vert="horz" lIns="91440" tIns="45720" rIns="91440" bIns="45720" rtlCol="0" anchor="b">
            <a:normAutofit fontScale="90000"/>
          </a:bodyPr>
          <a:lstStyle/>
          <a:p>
            <a:r>
              <a:rPr lang="en-US" sz="3500" dirty="0">
                <a:solidFill>
                  <a:srgbClr val="016B78"/>
                </a:solidFill>
                <a:latin typeface="Helvetica" pitchFamily="2" charset="0"/>
              </a:rPr>
              <a:t>There are other types of waves-some are FUN!</a:t>
            </a:r>
          </a:p>
        </p:txBody>
      </p:sp>
    </p:spTree>
    <p:extLst>
      <p:ext uri="{BB962C8B-B14F-4D97-AF65-F5344CB8AC3E}">
        <p14:creationId xmlns:p14="http://schemas.microsoft.com/office/powerpoint/2010/main" val="760020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4D3FDD41-C7D9-5C45-AA1C-1C0FC95693EE}"/>
              </a:ext>
            </a:extLst>
          </p:cNvPr>
          <p:cNvPicPr>
            <a:picLocks noGrp="1" noChangeAspect="1"/>
          </p:cNvPicPr>
          <p:nvPr>
            <p:ph idx="1"/>
          </p:nvPr>
        </p:nvPicPr>
        <p:blipFill>
          <a:blip r:embed="rId3"/>
          <a:stretch>
            <a:fillRect/>
          </a:stretch>
        </p:blipFill>
        <p:spPr>
          <a:xfrm>
            <a:off x="1489799" y="1493668"/>
            <a:ext cx="9212402" cy="3870663"/>
          </a:xfrm>
          <a:prstGeom prst="rect">
            <a:avLst/>
          </a:prstGeom>
        </p:spPr>
      </p:pic>
      <p:sp>
        <p:nvSpPr>
          <p:cNvPr id="6" name="Title 1">
            <a:extLst>
              <a:ext uri="{FF2B5EF4-FFF2-40B4-BE49-F238E27FC236}">
                <a16:creationId xmlns:a16="http://schemas.microsoft.com/office/drawing/2014/main" id="{678073C2-EF26-1148-B56B-2918EDDE4C2B}"/>
              </a:ext>
            </a:extLst>
          </p:cNvPr>
          <p:cNvSpPr>
            <a:spLocks noGrp="1"/>
          </p:cNvSpPr>
          <p:nvPr>
            <p:ph type="title"/>
          </p:nvPr>
        </p:nvSpPr>
        <p:spPr>
          <a:xfrm>
            <a:off x="4464224" y="2103436"/>
            <a:ext cx="3495211" cy="1325563"/>
          </a:xfrm>
        </p:spPr>
        <p:txBody>
          <a:bodyPr/>
          <a:lstStyle/>
          <a:p>
            <a:r>
              <a:rPr lang="en-US" dirty="0">
                <a:solidFill>
                  <a:srgbClr val="DE763F"/>
                </a:solidFill>
                <a:latin typeface="Helvetica" pitchFamily="2" charset="0"/>
              </a:rPr>
              <a:t>Some aren’t</a:t>
            </a:r>
          </a:p>
        </p:txBody>
      </p:sp>
      <p:sp>
        <p:nvSpPr>
          <p:cNvPr id="7" name="Title 1">
            <a:extLst>
              <a:ext uri="{FF2B5EF4-FFF2-40B4-BE49-F238E27FC236}">
                <a16:creationId xmlns:a16="http://schemas.microsoft.com/office/drawing/2014/main" id="{28A4BFFF-7790-4E47-A77A-ABE65E6F5292}"/>
              </a:ext>
            </a:extLst>
          </p:cNvPr>
          <p:cNvSpPr txBox="1">
            <a:spLocks/>
          </p:cNvSpPr>
          <p:nvPr/>
        </p:nvSpPr>
        <p:spPr>
          <a:xfrm>
            <a:off x="7132320" y="5012891"/>
            <a:ext cx="42768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DE763F"/>
                </a:solidFill>
              </a:rPr>
              <a:t>Raging Seas photo by  Phillip Male</a:t>
            </a:r>
          </a:p>
        </p:txBody>
      </p:sp>
    </p:spTree>
    <p:extLst>
      <p:ext uri="{BB962C8B-B14F-4D97-AF65-F5344CB8AC3E}">
        <p14:creationId xmlns:p14="http://schemas.microsoft.com/office/powerpoint/2010/main" val="3931433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CA69BD-D810-7241-BAC1-8F0B4C996913}"/>
              </a:ext>
            </a:extLst>
          </p:cNvPr>
          <p:cNvSpPr/>
          <p:nvPr/>
        </p:nvSpPr>
        <p:spPr>
          <a:xfrm>
            <a:off x="2339" y="0"/>
            <a:ext cx="7483429" cy="4058662"/>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B78"/>
              </a:solidFill>
            </a:endParaRPr>
          </a:p>
        </p:txBody>
      </p:sp>
      <p:sp>
        <p:nvSpPr>
          <p:cNvPr id="5" name="TextBox 4">
            <a:extLst>
              <a:ext uri="{FF2B5EF4-FFF2-40B4-BE49-F238E27FC236}">
                <a16:creationId xmlns:a16="http://schemas.microsoft.com/office/drawing/2014/main" id="{F96847CA-2339-664F-9BE4-C56C1EFD024E}"/>
              </a:ext>
            </a:extLst>
          </p:cNvPr>
          <p:cNvSpPr txBox="1"/>
          <p:nvPr/>
        </p:nvSpPr>
        <p:spPr>
          <a:xfrm>
            <a:off x="511865" y="154898"/>
            <a:ext cx="6736314" cy="1200329"/>
          </a:xfrm>
          <a:prstGeom prst="rect">
            <a:avLst/>
          </a:prstGeom>
          <a:noFill/>
        </p:spPr>
        <p:txBody>
          <a:bodyPr wrap="square" rtlCol="0">
            <a:spAutoFit/>
          </a:bodyPr>
          <a:lstStyle/>
          <a:p>
            <a:r>
              <a:rPr lang="en-US" sz="3600" dirty="0">
                <a:solidFill>
                  <a:srgbClr val="EBE0C8"/>
                </a:solidFill>
                <a:latin typeface="Gotham Medium" pitchFamily="2" charset="0"/>
                <a:cs typeface="Gotham Medium" pitchFamily="2" charset="0"/>
              </a:rPr>
              <a:t>Some waves are caused by earthquakes: Tsunamis!</a:t>
            </a:r>
          </a:p>
        </p:txBody>
      </p:sp>
      <p:pic>
        <p:nvPicPr>
          <p:cNvPr id="10" name="Picture 2" descr="tsunami">
            <a:extLst>
              <a:ext uri="{FF2B5EF4-FFF2-40B4-BE49-F238E27FC236}">
                <a16:creationId xmlns:a16="http://schemas.microsoft.com/office/drawing/2014/main" id="{7CD68D88-ADE4-3044-BB60-608C1A5F8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7" r="-2" b="4927"/>
          <a:stretch/>
        </p:blipFill>
        <p:spPr bwMode="auto">
          <a:xfrm>
            <a:off x="0" y="2702210"/>
            <a:ext cx="5356102" cy="41557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7AE319ED-B5D9-9E43-8415-3123F87231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8" t="6145" r="3153" b="9335"/>
          <a:stretch/>
        </p:blipFill>
        <p:spPr bwMode="auto">
          <a:xfrm>
            <a:off x="5356102" y="1592291"/>
            <a:ext cx="6833559" cy="29773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3AAD8CB-3CBF-A64B-8DAA-20376DC666DF}"/>
              </a:ext>
            </a:extLst>
          </p:cNvPr>
          <p:cNvSpPr txBox="1"/>
          <p:nvPr/>
        </p:nvSpPr>
        <p:spPr>
          <a:xfrm>
            <a:off x="8651275" y="4231105"/>
            <a:ext cx="411718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u="none" strike="noStrike" kern="0" cap="none" spc="0" normalizeH="0" baseline="0" noProof="0" dirty="0">
                <a:ln>
                  <a:noFill/>
                </a:ln>
                <a:solidFill>
                  <a:srgbClr val="DE763F"/>
                </a:solidFill>
                <a:effectLst/>
                <a:uLnTx/>
                <a:uFillTx/>
                <a:latin typeface="Helvetica" pitchFamily="2" charset="0"/>
              </a:rPr>
              <a:t>Image by Nat Geo Kids</a:t>
            </a:r>
          </a:p>
        </p:txBody>
      </p:sp>
      <p:sp>
        <p:nvSpPr>
          <p:cNvPr id="17" name="TextBox 16">
            <a:extLst>
              <a:ext uri="{FF2B5EF4-FFF2-40B4-BE49-F238E27FC236}">
                <a16:creationId xmlns:a16="http://schemas.microsoft.com/office/drawing/2014/main" id="{C008BE2E-ABF4-5940-9DDF-CD8EA9888E39}"/>
              </a:ext>
            </a:extLst>
          </p:cNvPr>
          <p:cNvSpPr txBox="1"/>
          <p:nvPr/>
        </p:nvSpPr>
        <p:spPr>
          <a:xfrm>
            <a:off x="274276" y="1325127"/>
            <a:ext cx="4642330" cy="1938992"/>
          </a:xfrm>
          <a:prstGeom prst="rect">
            <a:avLst/>
          </a:prstGeom>
          <a:noFill/>
        </p:spPr>
        <p:txBody>
          <a:bodyPr wrap="square" rtlCol="0">
            <a:spAutoFit/>
          </a:bodyPr>
          <a:lstStyle/>
          <a:p>
            <a:pPr marL="342900" indent="-342900">
              <a:buFont typeface="+mj-lt"/>
              <a:buAutoNum type="arabicPeriod"/>
            </a:pPr>
            <a:r>
              <a:rPr lang="en-US" sz="2000" dirty="0">
                <a:solidFill>
                  <a:srgbClr val="EBE0C8"/>
                </a:solidFill>
                <a:latin typeface="Helvetica" pitchFamily="2" charset="0"/>
              </a:rPr>
              <a:t> Earthquake in the ocean</a:t>
            </a:r>
          </a:p>
          <a:p>
            <a:pPr marL="342900" indent="-342900">
              <a:buFont typeface="+mj-lt"/>
              <a:buAutoNum type="arabicPeriod"/>
            </a:pPr>
            <a:r>
              <a:rPr lang="en-US" sz="2000" dirty="0">
                <a:solidFill>
                  <a:srgbClr val="EBE0C8"/>
                </a:solidFill>
                <a:latin typeface="Helvetica" pitchFamily="2" charset="0"/>
              </a:rPr>
              <a:t>Ocean water gets pushed up</a:t>
            </a:r>
          </a:p>
          <a:p>
            <a:pPr marL="342900" indent="-342900">
              <a:buFont typeface="+mj-lt"/>
              <a:buAutoNum type="arabicPeriod"/>
            </a:pPr>
            <a:r>
              <a:rPr lang="en-US" sz="2000" dirty="0">
                <a:solidFill>
                  <a:srgbClr val="EBE0C8"/>
                </a:solidFill>
                <a:latin typeface="Helvetica" pitchFamily="2" charset="0"/>
              </a:rPr>
              <a:t>The wave spills over with a very long wavelength</a:t>
            </a:r>
          </a:p>
          <a:p>
            <a:endParaRPr lang="en-US" sz="2000" dirty="0">
              <a:solidFill>
                <a:srgbClr val="EBE0C8"/>
              </a:solidFill>
              <a:latin typeface="Helvetica" pitchFamily="2" charset="0"/>
            </a:endParaRPr>
          </a:p>
          <a:p>
            <a:endParaRPr lang="en-US" sz="2000" dirty="0">
              <a:solidFill>
                <a:srgbClr val="EBE0C8"/>
              </a:solidFill>
              <a:latin typeface="Helvetica" pitchFamily="2" charset="0"/>
            </a:endParaRPr>
          </a:p>
        </p:txBody>
      </p:sp>
    </p:spTree>
    <p:extLst>
      <p:ext uri="{BB962C8B-B14F-4D97-AF65-F5344CB8AC3E}">
        <p14:creationId xmlns:p14="http://schemas.microsoft.com/office/powerpoint/2010/main" val="3317058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119F2A-CBA8-6D4C-A56D-CF38F95B66D1}"/>
              </a:ext>
            </a:extLst>
          </p:cNvPr>
          <p:cNvSpPr/>
          <p:nvPr/>
        </p:nvSpPr>
        <p:spPr>
          <a:xfrm>
            <a:off x="11189110" y="0"/>
            <a:ext cx="1002890" cy="6858000"/>
          </a:xfrm>
          <a:prstGeom prst="rect">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descr="Image result for ocean wave diagram">
            <a:extLst>
              <a:ext uri="{FF2B5EF4-FFF2-40B4-BE49-F238E27FC236}">
                <a16:creationId xmlns:a16="http://schemas.microsoft.com/office/drawing/2014/main" id="{2BB2D8EF-4AA9-254A-B2AA-C033167F0D1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31217" y="512685"/>
            <a:ext cx="9142336" cy="5832629"/>
          </a:xfrm>
          <a:prstGeom prst="rect">
            <a:avLst/>
          </a:prstGeom>
          <a:noFill/>
          <a:ln>
            <a:noFill/>
          </a:ln>
        </p:spPr>
      </p:pic>
    </p:spTree>
    <p:extLst>
      <p:ext uri="{BB962C8B-B14F-4D97-AF65-F5344CB8AC3E}">
        <p14:creationId xmlns:p14="http://schemas.microsoft.com/office/powerpoint/2010/main" val="3900324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8F33E-91E1-2F49-80E5-BBA43125A660}"/>
              </a:ext>
            </a:extLst>
          </p:cNvPr>
          <p:cNvSpPr/>
          <p:nvPr/>
        </p:nvSpPr>
        <p:spPr>
          <a:xfrm>
            <a:off x="0" y="1235033"/>
            <a:ext cx="12192000" cy="56229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hlinkClick r:id="rId3"/>
            <a:extLst>
              <a:ext uri="{FF2B5EF4-FFF2-40B4-BE49-F238E27FC236}">
                <a16:creationId xmlns:a16="http://schemas.microsoft.com/office/drawing/2014/main" id="{90688A09-E934-EE46-B8B0-5020729CC3CA}"/>
              </a:ext>
            </a:extLst>
          </p:cNvPr>
          <p:cNvPicPr>
            <a:picLocks noGrp="1" noChangeAspect="1"/>
          </p:cNvPicPr>
          <p:nvPr>
            <p:ph idx="1"/>
          </p:nvPr>
        </p:nvPicPr>
        <p:blipFill rotWithShape="1">
          <a:blip r:embed="rId4"/>
          <a:srcRect l="13820" r="3819"/>
          <a:stretch/>
        </p:blipFill>
        <p:spPr>
          <a:xfrm>
            <a:off x="1495430" y="1235033"/>
            <a:ext cx="9201140" cy="6091291"/>
          </a:xfrm>
          <a:prstGeom prst="rect">
            <a:avLst/>
          </a:prstGeom>
        </p:spPr>
      </p:pic>
      <p:sp>
        <p:nvSpPr>
          <p:cNvPr id="5" name="Rectangle 4">
            <a:extLst>
              <a:ext uri="{FF2B5EF4-FFF2-40B4-BE49-F238E27FC236}">
                <a16:creationId xmlns:a16="http://schemas.microsoft.com/office/drawing/2014/main" id="{D33C31CB-3863-DF40-9B9D-E407852EC92B}"/>
              </a:ext>
            </a:extLst>
          </p:cNvPr>
          <p:cNvSpPr/>
          <p:nvPr/>
        </p:nvSpPr>
        <p:spPr>
          <a:xfrm>
            <a:off x="1557405" y="265537"/>
            <a:ext cx="10001046" cy="707886"/>
          </a:xfrm>
          <a:prstGeom prst="rect">
            <a:avLst/>
          </a:prstGeom>
        </p:spPr>
        <p:txBody>
          <a:bodyPr wrap="square">
            <a:spAutoFit/>
          </a:bodyPr>
          <a:lstStyle/>
          <a:p>
            <a:r>
              <a:rPr lang="en-US" sz="4000" dirty="0">
                <a:solidFill>
                  <a:srgbClr val="DE763F"/>
                </a:solidFill>
                <a:latin typeface="Gotham Medium" pitchFamily="2" charset="0"/>
                <a:cs typeface="Gotham Medium" pitchFamily="2" charset="0"/>
              </a:rPr>
              <a:t>Are there waves in the deep sea?</a:t>
            </a:r>
          </a:p>
        </p:txBody>
      </p:sp>
    </p:spTree>
    <p:extLst>
      <p:ext uri="{BB962C8B-B14F-4D97-AF65-F5344CB8AC3E}">
        <p14:creationId xmlns:p14="http://schemas.microsoft.com/office/powerpoint/2010/main" val="4046603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139C60-1110-0843-A64F-FF151F183F82}"/>
              </a:ext>
            </a:extLst>
          </p:cNvPr>
          <p:cNvSpPr/>
          <p:nvPr/>
        </p:nvSpPr>
        <p:spPr>
          <a:xfrm>
            <a:off x="8674232" y="0"/>
            <a:ext cx="3517768"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710E63-CC24-4927-8DEC-243C21370B27}"/>
              </a:ext>
            </a:extLst>
          </p:cNvPr>
          <p:cNvSpPr>
            <a:spLocks noGrp="1"/>
          </p:cNvSpPr>
          <p:nvPr>
            <p:ph idx="1"/>
          </p:nvPr>
        </p:nvSpPr>
        <p:spPr>
          <a:xfrm>
            <a:off x="8915421" y="1876508"/>
            <a:ext cx="3101650" cy="2631881"/>
          </a:xfrm>
        </p:spPr>
        <p:txBody>
          <a:bodyPr>
            <a:noAutofit/>
          </a:bodyPr>
          <a:lstStyle/>
          <a:p>
            <a:pPr marL="0" indent="0">
              <a:buNone/>
            </a:pPr>
            <a:r>
              <a:rPr lang="en-US" sz="3000" dirty="0">
                <a:solidFill>
                  <a:schemeClr val="bg2"/>
                </a:solidFill>
              </a:rPr>
              <a:t>Label your wave diagram with words from the wave word bank on journal p16. </a:t>
            </a:r>
            <a:endParaRPr lang="en-US" sz="3000" b="1" dirty="0">
              <a:solidFill>
                <a:schemeClr val="bg2"/>
              </a:solidFill>
              <a:latin typeface="Gotham Light" pitchFamily="2" charset="77"/>
            </a:endParaRPr>
          </a:p>
        </p:txBody>
      </p:sp>
      <p:pic>
        <p:nvPicPr>
          <p:cNvPr id="7" name="Picture 6">
            <a:extLst>
              <a:ext uri="{FF2B5EF4-FFF2-40B4-BE49-F238E27FC236}">
                <a16:creationId xmlns:a16="http://schemas.microsoft.com/office/drawing/2014/main" id="{695CA140-03E6-D446-9E0E-896331E7209C}"/>
              </a:ext>
            </a:extLst>
          </p:cNvPr>
          <p:cNvPicPr>
            <a:picLocks noChangeAspect="1"/>
          </p:cNvPicPr>
          <p:nvPr/>
        </p:nvPicPr>
        <p:blipFill>
          <a:blip r:embed="rId2"/>
          <a:stretch>
            <a:fillRect/>
          </a:stretch>
        </p:blipFill>
        <p:spPr>
          <a:xfrm>
            <a:off x="117304" y="1420819"/>
            <a:ext cx="8436334" cy="3543258"/>
          </a:xfrm>
          <a:prstGeom prst="rect">
            <a:avLst/>
          </a:prstGeom>
        </p:spPr>
      </p:pic>
    </p:spTree>
    <p:extLst>
      <p:ext uri="{BB962C8B-B14F-4D97-AF65-F5344CB8AC3E}">
        <p14:creationId xmlns:p14="http://schemas.microsoft.com/office/powerpoint/2010/main" val="1544408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CD9BC5AE-7FF3-4FDF-8E38-9588473C8123}"/>
              </a:ext>
            </a:extLst>
          </p:cNvPr>
          <p:cNvPicPr>
            <a:picLocks noGrp="1" noChangeAspect="1"/>
          </p:cNvPicPr>
          <p:nvPr>
            <p:ph idx="1"/>
          </p:nvPr>
        </p:nvPicPr>
        <p:blipFill rotWithShape="1">
          <a:blip r:embed="rId3"/>
          <a:srcRect r="4060"/>
          <a:stretch/>
        </p:blipFill>
        <p:spPr>
          <a:xfrm>
            <a:off x="320040" y="320040"/>
            <a:ext cx="11548872" cy="4303462"/>
          </a:xfrm>
          <a:prstGeom prst="rect">
            <a:avLst/>
          </a:prstGeom>
        </p:spPr>
      </p:pic>
      <p:sp>
        <p:nvSpPr>
          <p:cNvPr id="21" name="Rectangle 2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45A6B0-A32A-4C9D-84FB-8D49286D1F1A}"/>
              </a:ext>
            </a:extLst>
          </p:cNvPr>
          <p:cNvSpPr txBox="1"/>
          <p:nvPr/>
        </p:nvSpPr>
        <p:spPr>
          <a:xfrm>
            <a:off x="4059935" y="5009083"/>
            <a:ext cx="7905641" cy="1345997"/>
          </a:xfrm>
          <a:prstGeom prst="rect">
            <a:avLst/>
          </a:prstGeom>
        </p:spPr>
        <p:txBody>
          <a:bodyPr vert="horz" lIns="91440" tIns="45720" rIns="91440" bIns="45720" rtlCol="0" anchor="ctr">
            <a:normAutofit/>
          </a:bodyPr>
          <a:lstStyle/>
          <a:p>
            <a:pPr defTabSz="914400">
              <a:lnSpc>
                <a:spcPct val="90000"/>
              </a:lnSpc>
              <a:spcAft>
                <a:spcPts val="600"/>
              </a:spcAft>
            </a:pPr>
            <a:r>
              <a:rPr lang="en-US" sz="3600" dirty="0">
                <a:solidFill>
                  <a:srgbClr val="016B78"/>
                </a:solidFill>
                <a:latin typeface="Helvetica" panose="020B0604020202020204" pitchFamily="34" charset="0"/>
                <a:cs typeface="Helvetica" panose="020B0604020202020204" pitchFamily="34" charset="0"/>
              </a:rPr>
              <a:t>ECHOLOCATION in toothed whales</a:t>
            </a:r>
          </a:p>
        </p:txBody>
      </p:sp>
      <p:sp>
        <p:nvSpPr>
          <p:cNvPr id="13" name="TextBox 12">
            <a:extLst>
              <a:ext uri="{FF2B5EF4-FFF2-40B4-BE49-F238E27FC236}">
                <a16:creationId xmlns:a16="http://schemas.microsoft.com/office/drawing/2014/main" id="{23F70756-D724-4C0A-A443-9D553D7E405B}"/>
              </a:ext>
            </a:extLst>
          </p:cNvPr>
          <p:cNvSpPr txBox="1"/>
          <p:nvPr/>
        </p:nvSpPr>
        <p:spPr>
          <a:xfrm>
            <a:off x="8351520" y="4171406"/>
            <a:ext cx="3143794" cy="369332"/>
          </a:xfrm>
          <a:prstGeom prst="rect">
            <a:avLst/>
          </a:prstGeom>
          <a:noFill/>
        </p:spPr>
        <p:txBody>
          <a:bodyPr wrap="square" rtlCol="0">
            <a:spAutoFit/>
          </a:bodyPr>
          <a:lstStyle/>
          <a:p>
            <a:r>
              <a:rPr lang="en-US" dirty="0">
                <a:solidFill>
                  <a:srgbClr val="016B78"/>
                </a:solidFill>
              </a:rPr>
              <a:t>Image by SeaWorld</a:t>
            </a:r>
          </a:p>
        </p:txBody>
      </p:sp>
    </p:spTree>
    <p:extLst>
      <p:ext uri="{BB962C8B-B14F-4D97-AF65-F5344CB8AC3E}">
        <p14:creationId xmlns:p14="http://schemas.microsoft.com/office/powerpoint/2010/main" val="119114710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8BE790-D88C-674A-A59C-BF9DF50CE382}"/>
              </a:ext>
            </a:extLst>
          </p:cNvPr>
          <p:cNvSpPr/>
          <p:nvPr/>
        </p:nvSpPr>
        <p:spPr>
          <a:xfrm>
            <a:off x="0" y="0"/>
            <a:ext cx="12192000" cy="6858000"/>
          </a:xfrm>
          <a:prstGeom prst="rect">
            <a:avLst/>
          </a:prstGeom>
          <a:gradFill flip="none" rotWithShape="1">
            <a:gsLst>
              <a:gs pos="0">
                <a:srgbClr val="016B78">
                  <a:shade val="30000"/>
                  <a:satMod val="115000"/>
                </a:srgbClr>
              </a:gs>
              <a:gs pos="50000">
                <a:srgbClr val="016B78">
                  <a:shade val="67500"/>
                  <a:satMod val="115000"/>
                </a:srgbClr>
              </a:gs>
              <a:gs pos="100000">
                <a:srgbClr val="016B78">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4" descr="An animal swimming in the water&#10;&#10;Description automatically generated">
            <a:extLst>
              <a:ext uri="{FF2B5EF4-FFF2-40B4-BE49-F238E27FC236}">
                <a16:creationId xmlns:a16="http://schemas.microsoft.com/office/drawing/2014/main" id="{2691EFE3-FB9D-2E45-AF58-281446A5538F}"/>
              </a:ext>
            </a:extLst>
          </p:cNvPr>
          <p:cNvPicPr>
            <a:picLocks noGrp="1" noChangeAspect="1"/>
          </p:cNvPicPr>
          <p:nvPr>
            <p:ph idx="1"/>
          </p:nvPr>
        </p:nvPicPr>
        <p:blipFill>
          <a:blip r:embed="rId3"/>
          <a:stretch>
            <a:fillRect/>
          </a:stretch>
        </p:blipFill>
        <p:spPr>
          <a:xfrm>
            <a:off x="-78377" y="0"/>
            <a:ext cx="10394512" cy="7141029"/>
          </a:xfrm>
        </p:spPr>
      </p:pic>
      <p:sp>
        <p:nvSpPr>
          <p:cNvPr id="13" name="TextBox 12">
            <a:extLst>
              <a:ext uri="{FF2B5EF4-FFF2-40B4-BE49-F238E27FC236}">
                <a16:creationId xmlns:a16="http://schemas.microsoft.com/office/drawing/2014/main" id="{97840857-6083-BA47-8C51-2553BA5C65EC}"/>
              </a:ext>
            </a:extLst>
          </p:cNvPr>
          <p:cNvSpPr txBox="1"/>
          <p:nvPr/>
        </p:nvSpPr>
        <p:spPr>
          <a:xfrm>
            <a:off x="6383383" y="5059729"/>
            <a:ext cx="5186975" cy="861774"/>
          </a:xfrm>
          <a:prstGeom prst="rect">
            <a:avLst/>
          </a:prstGeom>
          <a:noFill/>
        </p:spPr>
        <p:txBody>
          <a:bodyPr wrap="square" rtlCol="0">
            <a:spAutoFit/>
          </a:bodyPr>
          <a:lstStyle/>
          <a:p>
            <a:pPr algn="ctr"/>
            <a:r>
              <a:rPr lang="en-US" sz="2500" b="1" dirty="0">
                <a:solidFill>
                  <a:srgbClr val="EBE0C8"/>
                </a:solidFill>
              </a:rPr>
              <a:t>Listen to orcas here: </a:t>
            </a:r>
            <a:r>
              <a:rPr lang="en-US" sz="2500" b="1" dirty="0">
                <a:solidFill>
                  <a:srgbClr val="DE763F"/>
                </a:solidFill>
                <a:hlinkClick r:id="rId4">
                  <a:extLst>
                    <a:ext uri="{A12FA001-AC4F-418D-AE19-62706E023703}">
                      <ahyp:hlinkClr xmlns:ahyp="http://schemas.microsoft.com/office/drawing/2018/hyperlinkcolor" val="tx"/>
                    </a:ext>
                  </a:extLst>
                </a:hlinkClick>
              </a:rPr>
              <a:t>https://www.orcasound.net/listen/</a:t>
            </a:r>
            <a:endParaRPr lang="en-US" sz="2500" b="1" dirty="0">
              <a:solidFill>
                <a:srgbClr val="DE763F"/>
              </a:solidFill>
            </a:endParaRPr>
          </a:p>
        </p:txBody>
      </p:sp>
    </p:spTree>
    <p:extLst>
      <p:ext uri="{BB962C8B-B14F-4D97-AF65-F5344CB8AC3E}">
        <p14:creationId xmlns:p14="http://schemas.microsoft.com/office/powerpoint/2010/main" val="2394521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BD061-A1B6-489E-8EE5-5282386F5D6B}"/>
              </a:ext>
            </a:extLst>
          </p:cNvPr>
          <p:cNvSpPr>
            <a:spLocks noGrp="1"/>
          </p:cNvSpPr>
          <p:nvPr>
            <p:ph type="title"/>
          </p:nvPr>
        </p:nvSpPr>
        <p:spPr/>
        <p:txBody>
          <a:bodyPr/>
          <a:lstStyle/>
          <a:p>
            <a:endParaRPr lang="en-US"/>
          </a:p>
        </p:txBody>
      </p:sp>
      <p:pic>
        <p:nvPicPr>
          <p:cNvPr id="5" name="Content Placeholder 4">
            <a:hlinkClick r:id="rId3"/>
            <a:extLst>
              <a:ext uri="{FF2B5EF4-FFF2-40B4-BE49-F238E27FC236}">
                <a16:creationId xmlns:a16="http://schemas.microsoft.com/office/drawing/2014/main" id="{9FA67349-3EE2-4049-8365-F80F2037A4F7}"/>
              </a:ext>
            </a:extLst>
          </p:cNvPr>
          <p:cNvPicPr>
            <a:picLocks noGrp="1" noChangeAspect="1"/>
          </p:cNvPicPr>
          <p:nvPr>
            <p:ph idx="1"/>
          </p:nvPr>
        </p:nvPicPr>
        <p:blipFill>
          <a:blip r:embed="rId4"/>
          <a:stretch>
            <a:fillRect/>
          </a:stretch>
        </p:blipFill>
        <p:spPr>
          <a:xfrm>
            <a:off x="-65648" y="-1"/>
            <a:ext cx="12257648" cy="7388895"/>
          </a:xfrm>
        </p:spPr>
      </p:pic>
    </p:spTree>
    <p:extLst>
      <p:ext uri="{BB962C8B-B14F-4D97-AF65-F5344CB8AC3E}">
        <p14:creationId xmlns:p14="http://schemas.microsoft.com/office/powerpoint/2010/main" val="2762279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65108"/>
            <a:ext cx="5660570" cy="2134832"/>
          </a:xfrm>
        </p:spPr>
        <p:txBody>
          <a:bodyPr>
            <a:normAutofit/>
          </a:bodyPr>
          <a:lstStyle/>
          <a:p>
            <a:r>
              <a:rPr lang="en-US" dirty="0">
                <a:solidFill>
                  <a:srgbClr val="016B78"/>
                </a:solidFill>
                <a:latin typeface="Helvetica" pitchFamily="2" charset="0"/>
              </a:rPr>
              <a:t>Team Read: Ocean Noise</a:t>
            </a:r>
          </a:p>
        </p:txBody>
      </p:sp>
      <p:sp>
        <p:nvSpPr>
          <p:cNvPr id="9" name="Content Placeholder 2">
            <a:extLst>
              <a:ext uri="{FF2B5EF4-FFF2-40B4-BE49-F238E27FC236}">
                <a16:creationId xmlns:a16="http://schemas.microsoft.com/office/drawing/2014/main" id="{9084EBC1-0233-4346-8C27-9E9FE5787BDD}"/>
              </a:ext>
            </a:extLst>
          </p:cNvPr>
          <p:cNvSpPr>
            <a:spLocks noGrp="1"/>
          </p:cNvSpPr>
          <p:nvPr>
            <p:ph idx="1"/>
          </p:nvPr>
        </p:nvSpPr>
        <p:spPr>
          <a:xfrm>
            <a:off x="838201" y="2633493"/>
            <a:ext cx="5660570" cy="2754086"/>
          </a:xfrm>
        </p:spPr>
        <p:txBody>
          <a:bodyPr anchor="t">
            <a:normAutofit fontScale="62500" lnSpcReduction="20000"/>
          </a:bodyPr>
          <a:lstStyle/>
          <a:p>
            <a:pPr marL="457200" indent="-457200">
              <a:lnSpc>
                <a:spcPct val="120000"/>
              </a:lnSpc>
              <a:buFont typeface="+mj-lt"/>
              <a:buAutoNum type="arabicPeriod"/>
            </a:pPr>
            <a:r>
              <a:rPr lang="en-US" sz="2400" dirty="0">
                <a:solidFill>
                  <a:srgbClr val="016B78"/>
                </a:solidFill>
                <a:latin typeface="Helvetica" pitchFamily="2" charset="0"/>
              </a:rPr>
              <a:t>Draw this template onto your poster paper</a:t>
            </a:r>
          </a:p>
          <a:p>
            <a:pPr marL="457200" indent="-457200">
              <a:lnSpc>
                <a:spcPct val="120000"/>
              </a:lnSpc>
              <a:buFont typeface="+mj-lt"/>
              <a:buAutoNum type="arabicPeriod"/>
            </a:pPr>
            <a:r>
              <a:rPr lang="en-US" sz="2400" dirty="0">
                <a:solidFill>
                  <a:srgbClr val="016B78"/>
                </a:solidFill>
                <a:latin typeface="Helvetica" pitchFamily="2" charset="0"/>
              </a:rPr>
              <a:t>Lay it out on your table</a:t>
            </a:r>
          </a:p>
          <a:p>
            <a:pPr marL="457200" indent="-457200">
              <a:lnSpc>
                <a:spcPct val="120000"/>
              </a:lnSpc>
              <a:buFont typeface="+mj-lt"/>
              <a:buAutoNum type="arabicPeriod"/>
            </a:pPr>
            <a:r>
              <a:rPr lang="en-US" sz="2400" dirty="0">
                <a:solidFill>
                  <a:srgbClr val="016B78"/>
                </a:solidFill>
                <a:latin typeface="Helvetica" pitchFamily="2" charset="0"/>
              </a:rPr>
              <a:t>Divide article into equitable portions</a:t>
            </a:r>
          </a:p>
          <a:p>
            <a:pPr marL="457200" indent="-457200">
              <a:lnSpc>
                <a:spcPct val="120000"/>
              </a:lnSpc>
              <a:buFont typeface="+mj-lt"/>
              <a:buAutoNum type="arabicPeriod"/>
            </a:pPr>
            <a:r>
              <a:rPr lang="en-US" sz="2400" dirty="0">
                <a:solidFill>
                  <a:srgbClr val="016B78"/>
                </a:solidFill>
                <a:latin typeface="Helvetica" pitchFamily="2" charset="0"/>
              </a:rPr>
              <a:t>Read your part, choose a marker color</a:t>
            </a:r>
          </a:p>
          <a:p>
            <a:pPr marL="457200" indent="-457200">
              <a:lnSpc>
                <a:spcPct val="120000"/>
              </a:lnSpc>
              <a:buFont typeface="+mj-lt"/>
              <a:buAutoNum type="arabicPeriod"/>
            </a:pPr>
            <a:r>
              <a:rPr lang="en-US" sz="2400" dirty="0">
                <a:solidFill>
                  <a:srgbClr val="016B78"/>
                </a:solidFill>
                <a:latin typeface="Helvetica" pitchFamily="2" charset="0"/>
              </a:rPr>
              <a:t>Summarize your part in your box on the poster</a:t>
            </a:r>
          </a:p>
          <a:p>
            <a:pPr marL="457200" indent="-457200">
              <a:lnSpc>
                <a:spcPct val="120000"/>
              </a:lnSpc>
              <a:buFont typeface="+mj-lt"/>
              <a:buAutoNum type="arabicPeriod"/>
            </a:pPr>
            <a:r>
              <a:rPr lang="en-US" sz="2400" dirty="0">
                <a:solidFill>
                  <a:srgbClr val="016B78"/>
                </a:solidFill>
                <a:latin typeface="Helvetica" pitchFamily="2" charset="0"/>
              </a:rPr>
              <a:t>Share each of your parts, one min each.</a:t>
            </a:r>
          </a:p>
          <a:p>
            <a:pPr marL="457200" indent="-457200">
              <a:lnSpc>
                <a:spcPct val="120000"/>
              </a:lnSpc>
              <a:buFont typeface="+mj-lt"/>
              <a:buAutoNum type="arabicPeriod"/>
            </a:pPr>
            <a:r>
              <a:rPr lang="en-US" sz="2400" dirty="0">
                <a:solidFill>
                  <a:srgbClr val="016B78"/>
                </a:solidFill>
                <a:latin typeface="Helvetica" pitchFamily="2" charset="0"/>
              </a:rPr>
              <a:t>Research Associate writes summary in the center, color-coding each person’s contribution.</a:t>
            </a:r>
          </a:p>
        </p:txBody>
      </p:sp>
      <p:sp>
        <p:nvSpPr>
          <p:cNvPr id="10" name="Rectangle 9">
            <a:extLst>
              <a:ext uri="{FF2B5EF4-FFF2-40B4-BE49-F238E27FC236}">
                <a16:creationId xmlns:a16="http://schemas.microsoft.com/office/drawing/2014/main" id="{EEB2BEBC-52AD-A74E-8BD0-A36449FDF7A2}"/>
              </a:ext>
            </a:extLst>
          </p:cNvPr>
          <p:cNvSpPr/>
          <p:nvPr/>
        </p:nvSpPr>
        <p:spPr>
          <a:xfrm>
            <a:off x="0" y="5621133"/>
            <a:ext cx="4195463" cy="871741"/>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F34ABAD0-5EA4-AF44-9A60-532EA6585364}"/>
              </a:ext>
            </a:extLst>
          </p:cNvPr>
          <p:cNvPicPr>
            <a:picLocks noChangeAspect="1"/>
          </p:cNvPicPr>
          <p:nvPr/>
        </p:nvPicPr>
        <p:blipFill rotWithShape="1">
          <a:blip r:embed="rId3"/>
          <a:srcRect t="257" r="3" b="3"/>
          <a:stretch/>
        </p:blipFill>
        <p:spPr>
          <a:xfrm>
            <a:off x="7612969" y="640081"/>
            <a:ext cx="4096293" cy="5577837"/>
          </a:xfrm>
          <a:prstGeom prst="rect">
            <a:avLst/>
          </a:prstGeom>
          <a:effectLst/>
        </p:spPr>
      </p:pic>
    </p:spTree>
    <p:extLst>
      <p:ext uri="{BB962C8B-B14F-4D97-AF65-F5344CB8AC3E}">
        <p14:creationId xmlns:p14="http://schemas.microsoft.com/office/powerpoint/2010/main" val="380696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D49F-922C-6948-8F93-EEC85DE8FC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4A746C-B039-6444-81A6-36C0AB62F978}"/>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30717DEC-CBEC-324D-9C01-931B7964A49A}"/>
              </a:ext>
            </a:extLst>
          </p:cNvPr>
          <p:cNvSpPr/>
          <p:nvPr/>
        </p:nvSpPr>
        <p:spPr>
          <a:xfrm>
            <a:off x="0" y="0"/>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24" name="Rectangle 23">
            <a:extLst>
              <a:ext uri="{FF2B5EF4-FFF2-40B4-BE49-F238E27FC236}">
                <a16:creationId xmlns:a16="http://schemas.microsoft.com/office/drawing/2014/main" id="{B1E5B1D9-19B9-DA46-98DB-A33C08911295}"/>
              </a:ext>
            </a:extLst>
          </p:cNvPr>
          <p:cNvSpPr/>
          <p:nvPr/>
        </p:nvSpPr>
        <p:spPr>
          <a:xfrm>
            <a:off x="513816" y="535067"/>
            <a:ext cx="4719781" cy="1477328"/>
          </a:xfrm>
          <a:prstGeom prst="rect">
            <a:avLst/>
          </a:prstGeom>
        </p:spPr>
        <p:txBody>
          <a:bodyPr wrap="square">
            <a:spAutoFit/>
          </a:bodyPr>
          <a:lstStyle/>
          <a:p>
            <a:r>
              <a:rPr lang="en-US" sz="2400" b="1" dirty="0">
                <a:solidFill>
                  <a:srgbClr val="DE763F"/>
                </a:solidFill>
                <a:latin typeface="Helvetica" pitchFamily="2" charset="0"/>
                <a:cs typeface="Gotham Medium" pitchFamily="2" charset="0"/>
              </a:rPr>
              <a:t>Background for teachers</a:t>
            </a:r>
          </a:p>
          <a:p>
            <a:endParaRPr lang="en-US" sz="2400" b="1" dirty="0">
              <a:solidFill>
                <a:srgbClr val="DE763F"/>
              </a:solidFill>
              <a:latin typeface="Helvetica" pitchFamily="2" charset="0"/>
              <a:cs typeface="Gotham Medium" pitchFamily="2" charset="0"/>
            </a:endParaRPr>
          </a:p>
          <a:p>
            <a:endParaRPr lang="en-US" b="1" dirty="0">
              <a:solidFill>
                <a:srgbClr val="EBE0C8"/>
              </a:solidFill>
              <a:latin typeface="Helvetica" pitchFamily="2" charset="0"/>
              <a:cs typeface="Gotham Medium" pitchFamily="2" charset="0"/>
            </a:endParaRPr>
          </a:p>
          <a:p>
            <a:endParaRPr lang="en-US" sz="2400" b="1" dirty="0">
              <a:solidFill>
                <a:srgbClr val="DE763F"/>
              </a:solidFill>
              <a:latin typeface="Helvetica" pitchFamily="2" charset="0"/>
              <a:cs typeface="Gotham Medium" pitchFamily="2" charset="0"/>
            </a:endParaRPr>
          </a:p>
        </p:txBody>
      </p:sp>
      <p:sp>
        <p:nvSpPr>
          <p:cNvPr id="25" name="Rectangle 24">
            <a:extLst>
              <a:ext uri="{FF2B5EF4-FFF2-40B4-BE49-F238E27FC236}">
                <a16:creationId xmlns:a16="http://schemas.microsoft.com/office/drawing/2014/main" id="{CDEED412-C473-B940-B7D5-5AF43A95E09B}"/>
              </a:ext>
            </a:extLst>
          </p:cNvPr>
          <p:cNvSpPr/>
          <p:nvPr/>
        </p:nvSpPr>
        <p:spPr>
          <a:xfrm>
            <a:off x="4897362" y="525581"/>
            <a:ext cx="6792674" cy="5909310"/>
          </a:xfrm>
          <a:prstGeom prst="rect">
            <a:avLst/>
          </a:prstGeom>
        </p:spPr>
        <p:txBody>
          <a:bodyPr wrap="square">
            <a:spAutoFit/>
          </a:bodyPr>
          <a:lstStyle/>
          <a:p>
            <a:pPr marL="285750" indent="-285750">
              <a:buFont typeface="Arial" panose="020B0604020202020204" pitchFamily="34" charset="0"/>
              <a:buChar char="•"/>
            </a:pPr>
            <a:r>
              <a:rPr lang="en-US" dirty="0">
                <a:solidFill>
                  <a:srgbClr val="EBE0C8"/>
                </a:solidFill>
                <a:latin typeface="Helvetica" pitchFamily="2" charset="0"/>
              </a:rPr>
              <a:t>Diving birds and mammals demonstrate physical, behavioral, and physiological adaptations that help them dive as efficiently as possible. Some structural adaptations these animals have are: hydrodynamic body shapes, fins and wings for lift and propulsion, back legs evolved into powerful flukes or flippers, and slick skin, feathers, or fur to slip through the water.</a:t>
            </a:r>
          </a:p>
          <a:p>
            <a:pPr marL="285750" indent="-285750">
              <a:buFont typeface="Arial" panose="020B0604020202020204" pitchFamily="34" charset="0"/>
              <a:buChar char="•"/>
            </a:pPr>
            <a:r>
              <a:rPr lang="en-US" dirty="0">
                <a:solidFill>
                  <a:srgbClr val="EBE0C8"/>
                </a:solidFill>
                <a:latin typeface="Helvetica" pitchFamily="2" charset="0"/>
              </a:rPr>
              <a:t>Physiological adaptations kick in on a dive to save energy-fueling oxygen. Diving animals slow circulation to extremities to keep vital organs oxygenated, they have high concentrations of myoglobin (an iron and oxygen-binding protein) to power muscles with more oxygen for longer, and they slow their heart rates during a dive to decreases oxygen use and build-up of CO2 . </a:t>
            </a:r>
          </a:p>
          <a:p>
            <a:pPr marL="285750" indent="-285750">
              <a:buFont typeface="Arial" panose="020B0604020202020204" pitchFamily="34" charset="0"/>
              <a:buChar char="•"/>
            </a:pPr>
            <a:r>
              <a:rPr lang="en-US" dirty="0">
                <a:solidFill>
                  <a:srgbClr val="EBE0C8"/>
                </a:solidFill>
                <a:latin typeface="Helvetica" pitchFamily="2" charset="0"/>
              </a:rPr>
              <a:t>Highly-developed sensory organs help diving animals navigate and locate prey. Seals sense subtle changes in water density caused by passing fish through their whiskers. Some seabirds do the same with specialized facial feathers. Dolphins and beaked whales employ echolocation, using images of the echoes of their clicks bouncing back from objects. </a:t>
            </a:r>
          </a:p>
          <a:p>
            <a:pPr marL="285750" indent="-285750">
              <a:buFont typeface="Arial" panose="020B0604020202020204" pitchFamily="34" charset="0"/>
              <a:buChar char="•"/>
            </a:pPr>
            <a:endParaRPr lang="en-US" dirty="0">
              <a:solidFill>
                <a:srgbClr val="EBE0C8"/>
              </a:solidFill>
              <a:latin typeface="Helvetica" pitchFamily="2" charset="0"/>
            </a:endParaRPr>
          </a:p>
        </p:txBody>
      </p:sp>
      <p:pic>
        <p:nvPicPr>
          <p:cNvPr id="8" name="Picture 2">
            <a:extLst>
              <a:ext uri="{FF2B5EF4-FFF2-40B4-BE49-F238E27FC236}">
                <a16:creationId xmlns:a16="http://schemas.microsoft.com/office/drawing/2014/main" id="{AE1E2066-D8B4-BF41-B93C-9F3F202F7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27"/>
          <a:stretch/>
        </p:blipFill>
        <p:spPr bwMode="auto">
          <a:xfrm>
            <a:off x="513816" y="1241536"/>
            <a:ext cx="4217818" cy="261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217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D827D4C6-1944-4282-BE67-D524B20C63AA}"/>
              </a:ext>
            </a:extLst>
          </p:cNvPr>
          <p:cNvPicPr>
            <a:picLocks noGrp="1" noChangeAspect="1"/>
          </p:cNvPicPr>
          <p:nvPr>
            <p:ph idx="1"/>
          </p:nvPr>
        </p:nvPicPr>
        <p:blipFill rotWithShape="1">
          <a:blip r:embed="rId2"/>
          <a:srcRect l="3265" r="6940"/>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54D5B067-E79F-4E77-B055-1E17EAC9AAE3}"/>
              </a:ext>
            </a:extLst>
          </p:cNvPr>
          <p:cNvSpPr txBox="1"/>
          <p:nvPr/>
        </p:nvSpPr>
        <p:spPr>
          <a:xfrm>
            <a:off x="222637" y="230588"/>
            <a:ext cx="3291840" cy="2800767"/>
          </a:xfrm>
          <a:prstGeom prst="rect">
            <a:avLst/>
          </a:prstGeom>
          <a:noFill/>
        </p:spPr>
        <p:txBody>
          <a:bodyPr wrap="square" rtlCol="0">
            <a:spAutoFit/>
          </a:bodyPr>
          <a:lstStyle/>
          <a:p>
            <a:r>
              <a:rPr lang="en-US" sz="4400" dirty="0">
                <a:solidFill>
                  <a:srgbClr val="016B78"/>
                </a:solidFill>
                <a:latin typeface="Helvetica" panose="020B0604020202020204" pitchFamily="34" charset="0"/>
                <a:cs typeface="Helvetica" panose="020B0604020202020204" pitchFamily="34" charset="0"/>
              </a:rPr>
              <a:t>How can we decrease sound in the sound?</a:t>
            </a:r>
          </a:p>
        </p:txBody>
      </p:sp>
    </p:spTree>
    <p:extLst>
      <p:ext uri="{BB962C8B-B14F-4D97-AF65-F5344CB8AC3E}">
        <p14:creationId xmlns:p14="http://schemas.microsoft.com/office/powerpoint/2010/main" val="3030530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The Engineering Design Process Diagram | Quizlet">
            <a:extLst>
              <a:ext uri="{FF2B5EF4-FFF2-40B4-BE49-F238E27FC236}">
                <a16:creationId xmlns:a16="http://schemas.microsoft.com/office/drawing/2014/main" id="{DF3B84B4-F52C-497C-BE19-F535BB8EC3F4}"/>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565" t="2999" r="2557" b="2737"/>
          <a:stretch/>
        </p:blipFill>
        <p:spPr bwMode="auto">
          <a:xfrm>
            <a:off x="2577548" y="480060"/>
            <a:ext cx="7036904" cy="589788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723913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C510-99D8-4CAC-B506-35D14F85CF57}"/>
              </a:ext>
            </a:extLst>
          </p:cNvPr>
          <p:cNvSpPr>
            <a:spLocks noGrp="1"/>
          </p:cNvSpPr>
          <p:nvPr>
            <p:ph type="title"/>
          </p:nvPr>
        </p:nvSpPr>
        <p:spPr/>
        <p:txBody>
          <a:bodyPr>
            <a:noAutofit/>
          </a:bodyPr>
          <a:lstStyle/>
          <a:p>
            <a:r>
              <a:rPr lang="en-CA" sz="3600" b="1" dirty="0">
                <a:solidFill>
                  <a:srgbClr val="404040"/>
                </a:solidFill>
                <a:latin typeface="Arial Rounded MT Bold" panose="020F0704030504030204" pitchFamily="34" charset="0"/>
                <a:ea typeface="Times New Roman" panose="02020603050405020304" pitchFamily="18" charset="0"/>
                <a:cs typeface="Times New Roman" panose="02020603050405020304" pitchFamily="18" charset="0"/>
              </a:rPr>
              <a:t>1. Propeller cavitation is noisy</a:t>
            </a:r>
            <a:br>
              <a:rPr lang="en-US" sz="3600" b="1" dirty="0">
                <a:solidFill>
                  <a:srgbClr val="404040"/>
                </a:solidFill>
                <a:latin typeface="Arial Rounded MT Bold" panose="020F0704030504030204" pitchFamily="34" charset="0"/>
                <a:ea typeface="Times New Roman" panose="02020603050405020304" pitchFamily="18" charset="0"/>
                <a:cs typeface="Times New Roman" panose="02020603050405020304" pitchFamily="18" charset="0"/>
              </a:rPr>
            </a:br>
            <a:endParaRPr lang="en-US" sz="3600" dirty="0"/>
          </a:p>
        </p:txBody>
      </p:sp>
      <p:pic>
        <p:nvPicPr>
          <p:cNvPr id="5" name="Content Placeholder 4">
            <a:hlinkClick r:id="rId3"/>
            <a:extLst>
              <a:ext uri="{FF2B5EF4-FFF2-40B4-BE49-F238E27FC236}">
                <a16:creationId xmlns:a16="http://schemas.microsoft.com/office/drawing/2014/main" id="{D8A3D794-571F-4E68-94C1-0312119B5A52}"/>
              </a:ext>
            </a:extLst>
          </p:cNvPr>
          <p:cNvPicPr>
            <a:picLocks noGrp="1" noChangeAspect="1"/>
          </p:cNvPicPr>
          <p:nvPr>
            <p:ph idx="1"/>
          </p:nvPr>
        </p:nvPicPr>
        <p:blipFill>
          <a:blip r:embed="rId4"/>
          <a:stretch>
            <a:fillRect/>
          </a:stretch>
        </p:blipFill>
        <p:spPr>
          <a:xfrm>
            <a:off x="191589" y="2052965"/>
            <a:ext cx="5801916" cy="3645025"/>
          </a:xfrm>
        </p:spPr>
      </p:pic>
      <p:pic>
        <p:nvPicPr>
          <p:cNvPr id="7" name="Picture 6">
            <a:hlinkClick r:id="rId5"/>
            <a:extLst>
              <a:ext uri="{FF2B5EF4-FFF2-40B4-BE49-F238E27FC236}">
                <a16:creationId xmlns:a16="http://schemas.microsoft.com/office/drawing/2014/main" id="{AE1C376C-A8FB-4DFF-BDFB-F6EE0681579E}"/>
              </a:ext>
            </a:extLst>
          </p:cNvPr>
          <p:cNvPicPr>
            <a:picLocks noChangeAspect="1"/>
          </p:cNvPicPr>
          <p:nvPr/>
        </p:nvPicPr>
        <p:blipFill>
          <a:blip r:embed="rId6"/>
          <a:stretch>
            <a:fillRect/>
          </a:stretch>
        </p:blipFill>
        <p:spPr>
          <a:xfrm>
            <a:off x="6193972" y="2052967"/>
            <a:ext cx="5843122" cy="3645024"/>
          </a:xfrm>
          <a:prstGeom prst="rect">
            <a:avLst/>
          </a:prstGeom>
        </p:spPr>
      </p:pic>
      <p:sp>
        <p:nvSpPr>
          <p:cNvPr id="8" name="TextBox 7">
            <a:extLst>
              <a:ext uri="{FF2B5EF4-FFF2-40B4-BE49-F238E27FC236}">
                <a16:creationId xmlns:a16="http://schemas.microsoft.com/office/drawing/2014/main" id="{A5F423F1-3AAD-4442-AE6E-3665A014CE64}"/>
              </a:ext>
            </a:extLst>
          </p:cNvPr>
          <p:cNvSpPr txBox="1"/>
          <p:nvPr/>
        </p:nvSpPr>
        <p:spPr>
          <a:xfrm>
            <a:off x="1463040" y="6052215"/>
            <a:ext cx="11582400" cy="400110"/>
          </a:xfrm>
          <a:prstGeom prst="rect">
            <a:avLst/>
          </a:prstGeom>
          <a:noFill/>
        </p:spPr>
        <p:txBody>
          <a:bodyPr wrap="square" rtlCol="0">
            <a:spAutoFit/>
          </a:bodyPr>
          <a:lstStyle/>
          <a:p>
            <a:r>
              <a:rPr lang="en-US" sz="2000" dirty="0">
                <a:latin typeface="Helvetica" panose="020B0604020202020204" pitchFamily="34" charset="0"/>
                <a:cs typeface="Helvetica" panose="020B0604020202020204" pitchFamily="34" charset="0"/>
              </a:rPr>
              <a:t>“Treat cavitation like any other NATURAL DISASTER.” –Nick the Naval Architect</a:t>
            </a:r>
          </a:p>
        </p:txBody>
      </p:sp>
    </p:spTree>
    <p:extLst>
      <p:ext uri="{BB962C8B-B14F-4D97-AF65-F5344CB8AC3E}">
        <p14:creationId xmlns:p14="http://schemas.microsoft.com/office/powerpoint/2010/main" val="4039719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B137-7E67-43B3-9818-A7AA05616EF1}"/>
              </a:ext>
            </a:extLst>
          </p:cNvPr>
          <p:cNvSpPr>
            <a:spLocks noGrp="1"/>
          </p:cNvSpPr>
          <p:nvPr>
            <p:ph type="title"/>
          </p:nvPr>
        </p:nvSpPr>
        <p:spPr/>
        <p:txBody>
          <a:bodyPr>
            <a:normAutofit/>
          </a:bodyPr>
          <a:lstStyle/>
          <a:p>
            <a:r>
              <a:rPr lang="en-CA" sz="3600" b="1" dirty="0">
                <a:solidFill>
                  <a:srgbClr val="404040"/>
                </a:solidFill>
                <a:effectLst/>
                <a:latin typeface="Arial Rounded MT Bold" panose="020F0704030504030204" pitchFamily="34" charset="0"/>
                <a:ea typeface="Times New Roman" panose="02020603050405020304" pitchFamily="18" charset="0"/>
                <a:cs typeface="Times New Roman" panose="02020603050405020304" pitchFamily="18" charset="0"/>
              </a:rPr>
              <a:t>2. Turbul</a:t>
            </a:r>
            <a:r>
              <a:rPr lang="en-CA" sz="3600" b="1" dirty="0">
                <a:solidFill>
                  <a:srgbClr val="404040"/>
                </a:solidFill>
                <a:latin typeface="Arial Rounded MT Bold" panose="020F0704030504030204" pitchFamily="34" charset="0"/>
                <a:ea typeface="Times New Roman" panose="02020603050405020304" pitchFamily="18" charset="0"/>
                <a:cs typeface="Times New Roman" panose="02020603050405020304" pitchFamily="18" charset="0"/>
              </a:rPr>
              <a:t>ence is noisy</a:t>
            </a:r>
            <a:br>
              <a:rPr lang="en-US" sz="1800" b="1" dirty="0">
                <a:solidFill>
                  <a:srgbClr val="404040"/>
                </a:solidFill>
                <a:effectLst/>
                <a:latin typeface="Arial Rounded MT Bold" panose="020F0704030504030204" pitchFamily="34" charset="0"/>
                <a:ea typeface="Times New Roman" panose="02020603050405020304" pitchFamily="18" charset="0"/>
                <a:cs typeface="Times New Roman" panose="02020603050405020304" pitchFamily="18" charset="0"/>
              </a:rPr>
            </a:br>
            <a:endParaRPr lang="en-US" dirty="0"/>
          </a:p>
        </p:txBody>
      </p:sp>
      <p:sp>
        <p:nvSpPr>
          <p:cNvPr id="6" name="Content Placeholder 5">
            <a:extLst>
              <a:ext uri="{FF2B5EF4-FFF2-40B4-BE49-F238E27FC236}">
                <a16:creationId xmlns:a16="http://schemas.microsoft.com/office/drawing/2014/main" id="{50F6F5F3-2DE4-493B-8EEB-30E35837957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62381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6CEE-43ED-4DAC-9FD1-0FE46725CD7E}"/>
              </a:ext>
            </a:extLst>
          </p:cNvPr>
          <p:cNvSpPr>
            <a:spLocks noGrp="1"/>
          </p:cNvSpPr>
          <p:nvPr>
            <p:ph type="title"/>
          </p:nvPr>
        </p:nvSpPr>
        <p:spPr/>
        <p:txBody>
          <a:bodyPr>
            <a:noAutofit/>
          </a:bodyPr>
          <a:lstStyle/>
          <a:p>
            <a:r>
              <a:rPr lang="en-CA" sz="3600" b="1" dirty="0">
                <a:solidFill>
                  <a:srgbClr val="404040"/>
                </a:solidFill>
                <a:effectLst/>
                <a:latin typeface="Arial Rounded MT Bold" panose="020F0704030504030204" pitchFamily="34" charset="0"/>
                <a:ea typeface="Times New Roman" panose="02020603050405020304" pitchFamily="18" charset="0"/>
                <a:cs typeface="Times New Roman" panose="02020603050405020304" pitchFamily="18" charset="0"/>
              </a:rPr>
              <a:t>3. Machinery in contact with the hull is noisy</a:t>
            </a:r>
            <a:br>
              <a:rPr lang="en-US" sz="2800" b="1" dirty="0">
                <a:solidFill>
                  <a:srgbClr val="404040"/>
                </a:solidFill>
                <a:effectLst/>
                <a:latin typeface="Arial Rounded MT Bold" panose="020F0704030504030204" pitchFamily="34" charset="0"/>
                <a:ea typeface="Times New Roman" panose="02020603050405020304" pitchFamily="18" charset="0"/>
                <a:cs typeface="Times New Roman" panose="02020603050405020304" pitchFamily="18" charset="0"/>
              </a:rPr>
            </a:br>
            <a:endParaRPr lang="en-US" sz="4800" dirty="0"/>
          </a:p>
        </p:txBody>
      </p:sp>
      <p:pic>
        <p:nvPicPr>
          <p:cNvPr id="4" name="Picture 3">
            <a:extLst>
              <a:ext uri="{FF2B5EF4-FFF2-40B4-BE49-F238E27FC236}">
                <a16:creationId xmlns:a16="http://schemas.microsoft.com/office/drawing/2014/main" id="{F2C833C2-EE77-41DC-9835-85F77E4B4D8B}"/>
              </a:ext>
            </a:extLst>
          </p:cNvPr>
          <p:cNvPicPr>
            <a:picLocks noChangeAspect="1"/>
          </p:cNvPicPr>
          <p:nvPr/>
        </p:nvPicPr>
        <p:blipFill>
          <a:blip r:embed="rId2"/>
          <a:stretch>
            <a:fillRect/>
          </a:stretch>
        </p:blipFill>
        <p:spPr>
          <a:xfrm>
            <a:off x="3026226" y="1138237"/>
            <a:ext cx="7945666" cy="5959249"/>
          </a:xfrm>
          <a:prstGeom prst="rect">
            <a:avLst/>
          </a:prstGeom>
        </p:spPr>
      </p:pic>
      <p:sp>
        <p:nvSpPr>
          <p:cNvPr id="3" name="Content Placeholder 2">
            <a:extLst>
              <a:ext uri="{FF2B5EF4-FFF2-40B4-BE49-F238E27FC236}">
                <a16:creationId xmlns:a16="http://schemas.microsoft.com/office/drawing/2014/main" id="{5D87A780-FE5D-4FC6-8FF5-20EAF4328C97}"/>
              </a:ext>
            </a:extLst>
          </p:cNvPr>
          <p:cNvSpPr>
            <a:spLocks noGrp="1"/>
          </p:cNvSpPr>
          <p:nvPr>
            <p:ph idx="1"/>
          </p:nvPr>
        </p:nvSpPr>
        <p:spPr>
          <a:xfrm>
            <a:off x="119742" y="1027906"/>
            <a:ext cx="11908971" cy="4351338"/>
          </a:xfrm>
        </p:spPr>
        <p:txBody>
          <a:bodyPr/>
          <a:lstStyle/>
          <a:p>
            <a:endParaRPr lang="en-US" dirty="0"/>
          </a:p>
        </p:txBody>
      </p:sp>
    </p:spTree>
    <p:extLst>
      <p:ext uri="{BB962C8B-B14F-4D97-AF65-F5344CB8AC3E}">
        <p14:creationId xmlns:p14="http://schemas.microsoft.com/office/powerpoint/2010/main" val="3753593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710F-C731-2F44-9A16-24D2CDEF16BB}"/>
              </a:ext>
            </a:extLst>
          </p:cNvPr>
          <p:cNvSpPr txBox="1"/>
          <p:nvPr/>
        </p:nvSpPr>
        <p:spPr>
          <a:xfrm>
            <a:off x="2983880" y="993354"/>
            <a:ext cx="6224239" cy="584775"/>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COMMUNICATE</a:t>
            </a:r>
          </a:p>
        </p:txBody>
      </p:sp>
      <p:sp>
        <p:nvSpPr>
          <p:cNvPr id="5" name="Parallelogram 4">
            <a:extLst>
              <a:ext uri="{FF2B5EF4-FFF2-40B4-BE49-F238E27FC236}">
                <a16:creationId xmlns:a16="http://schemas.microsoft.com/office/drawing/2014/main" id="{62E25384-CE53-B044-84E7-1E951252974E}"/>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E70B1420-D795-3A4C-97B0-27754656D9C6}"/>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descr="A close up of a logo&#10;&#10;Description automatically generated">
            <a:extLst>
              <a:ext uri="{FF2B5EF4-FFF2-40B4-BE49-F238E27FC236}">
                <a16:creationId xmlns:a16="http://schemas.microsoft.com/office/drawing/2014/main" id="{4763D498-4401-054A-9568-88946EB590C9}"/>
              </a:ext>
            </a:extLst>
          </p:cNvPr>
          <p:cNvPicPr>
            <a:picLocks noChangeAspect="1"/>
          </p:cNvPicPr>
          <p:nvPr/>
        </p:nvPicPr>
        <p:blipFill>
          <a:blip r:embed="rId3"/>
          <a:stretch>
            <a:fillRect/>
          </a:stretch>
        </p:blipFill>
        <p:spPr>
          <a:xfrm>
            <a:off x="4807138" y="2140140"/>
            <a:ext cx="2577722" cy="2577720"/>
          </a:xfrm>
          <a:prstGeom prst="rect">
            <a:avLst/>
          </a:prstGeom>
        </p:spPr>
      </p:pic>
    </p:spTree>
    <p:extLst>
      <p:ext uri="{BB962C8B-B14F-4D97-AF65-F5344CB8AC3E}">
        <p14:creationId xmlns:p14="http://schemas.microsoft.com/office/powerpoint/2010/main" val="2726028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E763F"/>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4F28D-8B19-4991-A8C0-9AA7830588CF}"/>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rgbClr val="EBE0C8"/>
                </a:solidFill>
                <a:latin typeface="Helvetica" panose="020B0604020202020204" pitchFamily="34" charset="0"/>
                <a:cs typeface="Helvetica" panose="020B0604020202020204" pitchFamily="34" charset="0"/>
              </a:rPr>
              <a:t>Be Whale Wise</a:t>
            </a:r>
          </a:p>
        </p:txBody>
      </p:sp>
      <p:pic>
        <p:nvPicPr>
          <p:cNvPr id="5" name="Content Placeholder 4">
            <a:extLst>
              <a:ext uri="{FF2B5EF4-FFF2-40B4-BE49-F238E27FC236}">
                <a16:creationId xmlns:a16="http://schemas.microsoft.com/office/drawing/2014/main" id="{ADF06EF6-E2C4-43AD-8255-A805C5319DA6}"/>
              </a:ext>
            </a:extLst>
          </p:cNvPr>
          <p:cNvPicPr>
            <a:picLocks noGrp="1" noChangeAspect="1"/>
          </p:cNvPicPr>
          <p:nvPr>
            <p:ph idx="1"/>
          </p:nvPr>
        </p:nvPicPr>
        <p:blipFill rotWithShape="1">
          <a:blip r:embed="rId3"/>
          <a:srcRect l="6970" r="9869" b="3"/>
          <a:stretch/>
        </p:blipFill>
        <p:spPr>
          <a:xfrm>
            <a:off x="5256345" y="1573984"/>
            <a:ext cx="6797544" cy="4556850"/>
          </a:xfrm>
          <a:prstGeom prst="rect">
            <a:avLst/>
          </a:prstGeom>
        </p:spPr>
      </p:pic>
      <p:pic>
        <p:nvPicPr>
          <p:cNvPr id="7" name="Picture 6">
            <a:extLst>
              <a:ext uri="{FF2B5EF4-FFF2-40B4-BE49-F238E27FC236}">
                <a16:creationId xmlns:a16="http://schemas.microsoft.com/office/drawing/2014/main" id="{D82CD75A-D7BD-450D-B919-04205B1D0075}"/>
              </a:ext>
            </a:extLst>
          </p:cNvPr>
          <p:cNvPicPr>
            <a:picLocks noChangeAspect="1"/>
          </p:cNvPicPr>
          <p:nvPr/>
        </p:nvPicPr>
        <p:blipFill rotWithShape="1">
          <a:blip r:embed="rId4"/>
          <a:srcRect r="41741"/>
          <a:stretch/>
        </p:blipFill>
        <p:spPr>
          <a:xfrm>
            <a:off x="138112" y="1573984"/>
            <a:ext cx="5583419" cy="4903015"/>
          </a:xfrm>
          <a:prstGeom prst="rect">
            <a:avLst/>
          </a:prstGeom>
        </p:spPr>
      </p:pic>
    </p:spTree>
    <p:extLst>
      <p:ext uri="{BB962C8B-B14F-4D97-AF65-F5344CB8AC3E}">
        <p14:creationId xmlns:p14="http://schemas.microsoft.com/office/powerpoint/2010/main" val="251519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D49F-922C-6948-8F93-EEC85DE8FC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4A746C-B039-6444-81A6-36C0AB62F978}"/>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30717DEC-CBEC-324D-9C01-931B7964A49A}"/>
              </a:ext>
            </a:extLst>
          </p:cNvPr>
          <p:cNvSpPr/>
          <p:nvPr/>
        </p:nvSpPr>
        <p:spPr>
          <a:xfrm>
            <a:off x="0" y="0"/>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1E5B1D9-19B9-DA46-98DB-A33C08911295}"/>
              </a:ext>
            </a:extLst>
          </p:cNvPr>
          <p:cNvSpPr/>
          <p:nvPr/>
        </p:nvSpPr>
        <p:spPr>
          <a:xfrm>
            <a:off x="513816" y="398899"/>
            <a:ext cx="5233598" cy="5170646"/>
          </a:xfrm>
          <a:prstGeom prst="rect">
            <a:avLst/>
          </a:prstGeom>
        </p:spPr>
        <p:txBody>
          <a:bodyPr wrap="square">
            <a:spAutoFit/>
          </a:bodyPr>
          <a:lstStyle/>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Calibri Light"/>
            </a:endParaRPr>
          </a:p>
          <a:p>
            <a:endParaRPr lang="en-US" sz="3000" b="1" dirty="0">
              <a:solidFill>
                <a:srgbClr val="EBE0C8"/>
              </a:solidFill>
              <a:latin typeface="Helvetica" pitchFamily="2" charset="0"/>
              <a:cs typeface="Gotham Medium" pitchFamily="2" charset="0"/>
            </a:endParaRPr>
          </a:p>
          <a:p>
            <a:endParaRPr lang="en-US" sz="3000" b="1" dirty="0">
              <a:solidFill>
                <a:srgbClr val="DE763F"/>
              </a:solidFill>
              <a:latin typeface="Helvetica" pitchFamily="2" charset="0"/>
              <a:cs typeface="Gotham Medium" pitchFamily="2" charset="0"/>
            </a:endParaRPr>
          </a:p>
        </p:txBody>
      </p:sp>
      <p:sp>
        <p:nvSpPr>
          <p:cNvPr id="25" name="Rectangle 24">
            <a:extLst>
              <a:ext uri="{FF2B5EF4-FFF2-40B4-BE49-F238E27FC236}">
                <a16:creationId xmlns:a16="http://schemas.microsoft.com/office/drawing/2014/main" id="{CDEED412-C473-B940-B7D5-5AF43A95E09B}"/>
              </a:ext>
            </a:extLst>
          </p:cNvPr>
          <p:cNvSpPr/>
          <p:nvPr/>
        </p:nvSpPr>
        <p:spPr>
          <a:xfrm>
            <a:off x="5132942" y="2480608"/>
            <a:ext cx="7059058" cy="4093428"/>
          </a:xfrm>
          <a:prstGeom prst="rect">
            <a:avLst/>
          </a:prstGeom>
        </p:spPr>
        <p:txBody>
          <a:bodyPr wrap="square">
            <a:spAutoFit/>
          </a:bodyPr>
          <a:lstStyle/>
          <a:p>
            <a:r>
              <a:rPr lang="en-US" sz="2000" dirty="0">
                <a:solidFill>
                  <a:srgbClr val="EBE0C8"/>
                </a:solidFill>
                <a:latin typeface="Helvetica" pitchFamily="2" charset="0"/>
              </a:rPr>
              <a:t>The use of sound is a rich opportunity to introduce the properties of waves. Sound is the compression of particles (air, water, or solids) caused by a force pushing on them. When particles are pushed together, more and faster collisions occur causing an increase in energy. </a:t>
            </a:r>
          </a:p>
          <a:p>
            <a:r>
              <a:rPr lang="en-US" sz="2000" dirty="0">
                <a:solidFill>
                  <a:srgbClr val="EBE0C8"/>
                </a:solidFill>
                <a:latin typeface="Helvetica" pitchFamily="2" charset="0"/>
              </a:rPr>
              <a:t>This energy is transferred through collisions to neighboring particles- imagine Dominos- in a wave-like pattern. The frequency with which these compressed particles strike an organ (like an ear drum) makes it a low or high sound. The height of the sound wave, or amplitude, makes it a soft or loud sound. </a:t>
            </a:r>
          </a:p>
          <a:p>
            <a:r>
              <a:rPr lang="en-US" sz="2000" dirty="0">
                <a:solidFill>
                  <a:srgbClr val="EBE0C8"/>
                </a:solidFill>
                <a:latin typeface="Helvetica" pitchFamily="2" charset="0"/>
              </a:rPr>
              <a:t>Here sounds waves will be compared with ocean waves for a tangible study of the physics of sound.</a:t>
            </a:r>
          </a:p>
        </p:txBody>
      </p:sp>
      <p:pic>
        <p:nvPicPr>
          <p:cNvPr id="9" name="Picture 2" descr="Figure 3.5. Wavelength, Frequency, and Pitch">
            <a:extLst>
              <a:ext uri="{FF2B5EF4-FFF2-40B4-BE49-F238E27FC236}">
                <a16:creationId xmlns:a16="http://schemas.microsoft.com/office/drawing/2014/main" id="{FDFDE50E-5D16-9144-92CD-E5ED3A9026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67"/>
          <a:stretch/>
        </p:blipFill>
        <p:spPr bwMode="auto">
          <a:xfrm>
            <a:off x="660744" y="4350685"/>
            <a:ext cx="4147814" cy="2068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orpoise sonar">
            <a:extLst>
              <a:ext uri="{FF2B5EF4-FFF2-40B4-BE49-F238E27FC236}">
                <a16:creationId xmlns:a16="http://schemas.microsoft.com/office/drawing/2014/main" id="{2C4CF946-0611-0B44-BA36-2B5F1746F0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464" b="16161"/>
          <a:stretch/>
        </p:blipFill>
        <p:spPr bwMode="auto">
          <a:xfrm>
            <a:off x="660744" y="1675844"/>
            <a:ext cx="4166679" cy="243230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descr="Image result for ocean wave diagram">
            <a:extLst>
              <a:ext uri="{FF2B5EF4-FFF2-40B4-BE49-F238E27FC236}">
                <a16:creationId xmlns:a16="http://schemas.microsoft.com/office/drawing/2014/main" id="{4026A504-D6AB-4447-B48A-028DC33EFB0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7741836" y="268136"/>
            <a:ext cx="4147794" cy="2068815"/>
          </a:xfrm>
          <a:prstGeom prst="rect">
            <a:avLst/>
          </a:prstGeom>
          <a:noFill/>
          <a:ln>
            <a:noFill/>
          </a:ln>
        </p:spPr>
      </p:pic>
      <p:sp>
        <p:nvSpPr>
          <p:cNvPr id="12" name="Rectangle 11">
            <a:extLst>
              <a:ext uri="{FF2B5EF4-FFF2-40B4-BE49-F238E27FC236}">
                <a16:creationId xmlns:a16="http://schemas.microsoft.com/office/drawing/2014/main" id="{994C2278-A159-46FD-A23C-08316DEE757D}"/>
              </a:ext>
            </a:extLst>
          </p:cNvPr>
          <p:cNvSpPr/>
          <p:nvPr/>
        </p:nvSpPr>
        <p:spPr>
          <a:xfrm>
            <a:off x="513816" y="535067"/>
            <a:ext cx="4719781" cy="1477328"/>
          </a:xfrm>
          <a:prstGeom prst="rect">
            <a:avLst/>
          </a:prstGeom>
        </p:spPr>
        <p:txBody>
          <a:bodyPr wrap="square">
            <a:spAutoFit/>
          </a:bodyPr>
          <a:lstStyle/>
          <a:p>
            <a:r>
              <a:rPr lang="en-US" sz="2400" b="1" dirty="0">
                <a:solidFill>
                  <a:srgbClr val="DE763F"/>
                </a:solidFill>
                <a:latin typeface="Helvetica" pitchFamily="2" charset="0"/>
                <a:cs typeface="Gotham Medium" pitchFamily="2" charset="0"/>
              </a:rPr>
              <a:t>Background for teachers</a:t>
            </a:r>
          </a:p>
          <a:p>
            <a:endParaRPr lang="en-US" sz="2400" b="1" dirty="0">
              <a:solidFill>
                <a:srgbClr val="DE763F"/>
              </a:solidFill>
              <a:latin typeface="Helvetica" pitchFamily="2" charset="0"/>
              <a:cs typeface="Gotham Medium" pitchFamily="2" charset="0"/>
            </a:endParaRPr>
          </a:p>
          <a:p>
            <a:endParaRPr lang="en-US" b="1" dirty="0">
              <a:solidFill>
                <a:srgbClr val="EBE0C8"/>
              </a:solidFill>
              <a:latin typeface="Helvetica" pitchFamily="2" charset="0"/>
              <a:cs typeface="Gotham Medium" pitchFamily="2" charset="0"/>
            </a:endParaRPr>
          </a:p>
          <a:p>
            <a:endParaRPr lang="en-US" sz="2400" b="1" dirty="0">
              <a:solidFill>
                <a:srgbClr val="DE763F"/>
              </a:solidFill>
              <a:latin typeface="Helvetica" pitchFamily="2" charset="0"/>
              <a:cs typeface="Gotham Medium" pitchFamily="2" charset="0"/>
            </a:endParaRPr>
          </a:p>
        </p:txBody>
      </p:sp>
    </p:spTree>
    <p:extLst>
      <p:ext uri="{BB962C8B-B14F-4D97-AF65-F5344CB8AC3E}">
        <p14:creationId xmlns:p14="http://schemas.microsoft.com/office/powerpoint/2010/main" val="22349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08364AC-391F-4F33-93E3-6526E8F7A02B}"/>
              </a:ext>
            </a:extLst>
          </p:cNvPr>
          <p:cNvGraphicFramePr>
            <a:graphicFrameLocks noGrp="1"/>
          </p:cNvGraphicFramePr>
          <p:nvPr>
            <p:ph idx="1"/>
            <p:extLst>
              <p:ext uri="{D42A27DB-BD31-4B8C-83A1-F6EECF244321}">
                <p14:modId xmlns:p14="http://schemas.microsoft.com/office/powerpoint/2010/main" val="2309213441"/>
              </p:ext>
            </p:extLst>
          </p:nvPr>
        </p:nvGraphicFramePr>
        <p:xfrm>
          <a:off x="1583822" y="153824"/>
          <a:ext cx="8904717" cy="6563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17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516761-FE70-C945-A975-25528D897474}"/>
              </a:ext>
            </a:extLst>
          </p:cNvPr>
          <p:cNvSpPr txBox="1"/>
          <p:nvPr/>
        </p:nvSpPr>
        <p:spPr>
          <a:xfrm>
            <a:off x="3276600" y="1024885"/>
            <a:ext cx="5467350" cy="584775"/>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PRE-ASSESSMENT</a:t>
            </a:r>
          </a:p>
        </p:txBody>
      </p:sp>
      <p:sp>
        <p:nvSpPr>
          <p:cNvPr id="5" name="Parallelogram 4">
            <a:extLst>
              <a:ext uri="{FF2B5EF4-FFF2-40B4-BE49-F238E27FC236}">
                <a16:creationId xmlns:a16="http://schemas.microsoft.com/office/drawing/2014/main" id="{1F5C9D95-473B-8440-AB44-86EC3264A31A}"/>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96EF3B-BBAC-5741-9462-1444D6A6DEED}"/>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5668305A-85DB-7745-A634-091C2A56A0DF}"/>
              </a:ext>
            </a:extLst>
          </p:cNvPr>
          <p:cNvPicPr>
            <a:picLocks noChangeAspect="1"/>
          </p:cNvPicPr>
          <p:nvPr/>
        </p:nvPicPr>
        <p:blipFill>
          <a:blip r:embed="rId3"/>
          <a:stretch>
            <a:fillRect/>
          </a:stretch>
        </p:blipFill>
        <p:spPr>
          <a:xfrm>
            <a:off x="4591408" y="2027925"/>
            <a:ext cx="3362145" cy="3362145"/>
          </a:xfrm>
          <a:prstGeom prst="rect">
            <a:avLst/>
          </a:prstGeom>
        </p:spPr>
      </p:pic>
    </p:spTree>
    <p:extLst>
      <p:ext uri="{BB962C8B-B14F-4D97-AF65-F5344CB8AC3E}">
        <p14:creationId xmlns:p14="http://schemas.microsoft.com/office/powerpoint/2010/main" val="2117268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516761-FE70-C945-A975-25528D897474}"/>
              </a:ext>
            </a:extLst>
          </p:cNvPr>
          <p:cNvSpPr txBox="1"/>
          <p:nvPr/>
        </p:nvSpPr>
        <p:spPr>
          <a:xfrm>
            <a:off x="1990164" y="935238"/>
            <a:ext cx="8211670" cy="1077218"/>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EXPLORE CHAPTER 6</a:t>
            </a:r>
            <a:br>
              <a:rPr lang="en-US" sz="3200" dirty="0">
                <a:solidFill>
                  <a:srgbClr val="016B78"/>
                </a:solidFill>
                <a:latin typeface="Gotham Medium" pitchFamily="2" charset="0"/>
                <a:cs typeface="Gotham Medium" pitchFamily="2" charset="0"/>
              </a:rPr>
            </a:br>
            <a:r>
              <a:rPr lang="en-US" sz="3200" dirty="0">
                <a:solidFill>
                  <a:srgbClr val="016B78"/>
                </a:solidFill>
                <a:latin typeface="Gotham Medium" pitchFamily="2" charset="0"/>
                <a:cs typeface="Gotham Medium" pitchFamily="2" charset="0"/>
              </a:rPr>
              <a:t>Dive!</a:t>
            </a:r>
          </a:p>
        </p:txBody>
      </p:sp>
      <p:sp>
        <p:nvSpPr>
          <p:cNvPr id="5" name="Parallelogram 4">
            <a:extLst>
              <a:ext uri="{FF2B5EF4-FFF2-40B4-BE49-F238E27FC236}">
                <a16:creationId xmlns:a16="http://schemas.microsoft.com/office/drawing/2014/main" id="{1F5C9D95-473B-8440-AB44-86EC3264A31A}"/>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96EF3B-BBAC-5741-9462-1444D6A6DEED}"/>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lose up of a flower&#10;&#10;Description automatically generated">
            <a:extLst>
              <a:ext uri="{FF2B5EF4-FFF2-40B4-BE49-F238E27FC236}">
                <a16:creationId xmlns:a16="http://schemas.microsoft.com/office/drawing/2014/main" id="{45CBD39C-3EAE-704E-8E7B-C2A31F6D172A}"/>
              </a:ext>
            </a:extLst>
          </p:cNvPr>
          <p:cNvPicPr>
            <a:picLocks noChangeAspect="1"/>
          </p:cNvPicPr>
          <p:nvPr/>
        </p:nvPicPr>
        <p:blipFill>
          <a:blip r:embed="rId3"/>
          <a:stretch>
            <a:fillRect/>
          </a:stretch>
        </p:blipFill>
        <p:spPr>
          <a:xfrm>
            <a:off x="3638420" y="2812761"/>
            <a:ext cx="4915159" cy="3330020"/>
          </a:xfrm>
          <a:prstGeom prst="rect">
            <a:avLst/>
          </a:prstGeom>
        </p:spPr>
      </p:pic>
    </p:spTree>
    <p:extLst>
      <p:ext uri="{BB962C8B-B14F-4D97-AF65-F5344CB8AC3E}">
        <p14:creationId xmlns:p14="http://schemas.microsoft.com/office/powerpoint/2010/main" val="2039233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6B7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5E5E-D21D-4B4A-80D7-F2FDF5E471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8C0288-759E-42D8-893E-F5921729E62A}"/>
              </a:ext>
            </a:extLst>
          </p:cNvPr>
          <p:cNvSpPr>
            <a:spLocks noGrp="1"/>
          </p:cNvSpPr>
          <p:nvPr>
            <p:ph idx="1"/>
          </p:nvPr>
        </p:nvSpPr>
        <p:spPr/>
        <p:txBody>
          <a:bodyPr>
            <a:normAutofit/>
          </a:bodyPr>
          <a:lstStyle/>
          <a:p>
            <a:r>
              <a:rPr lang="en-US" sz="4400" b="0" i="0" dirty="0">
                <a:solidFill>
                  <a:schemeClr val="bg2"/>
                </a:solidFill>
                <a:effectLst/>
                <a:latin typeface="Freestyle Script" panose="030804020302050B0404" pitchFamily="66" charset="0"/>
                <a:cs typeface="Helvetica" panose="020B0604020202020204" pitchFamily="34" charset="0"/>
              </a:rPr>
              <a:t>“ </a:t>
            </a:r>
            <a:r>
              <a:rPr lang="en-US" sz="4400" b="1" i="0" dirty="0">
                <a:solidFill>
                  <a:schemeClr val="bg2"/>
                </a:solidFill>
                <a:effectLst/>
                <a:latin typeface="Ink Free" panose="03080402000500000000" pitchFamily="66" charset="0"/>
                <a:cs typeface="Helvetica" panose="020B0604020202020204" pitchFamily="34" charset="0"/>
              </a:rPr>
              <a:t>if you cause your ship to stop and place the head of a long tube in the water and place the outer extremity to your ear, you will hear ships at a great distance from you</a:t>
            </a:r>
            <a:r>
              <a:rPr lang="en-US" sz="4400" b="0" i="0" dirty="0">
                <a:solidFill>
                  <a:schemeClr val="bg2"/>
                </a:solidFill>
                <a:effectLst/>
                <a:latin typeface="Ink Free" panose="03080402000500000000" pitchFamily="66" charset="0"/>
                <a:cs typeface="Helvetica" panose="020B0604020202020204" pitchFamily="34" charset="0"/>
              </a:rPr>
              <a:t>".</a:t>
            </a:r>
            <a:r>
              <a:rPr lang="en-US" sz="6000" dirty="0">
                <a:solidFill>
                  <a:schemeClr val="bg2"/>
                </a:solidFill>
                <a:latin typeface="Ink Free" panose="03080402000500000000" pitchFamily="66" charset="0"/>
                <a:cs typeface="Helvetica" panose="020B0604020202020204" pitchFamily="34" charset="0"/>
              </a:rPr>
              <a:t> </a:t>
            </a:r>
          </a:p>
          <a:p>
            <a:pPr marL="0" indent="0">
              <a:buNone/>
            </a:pPr>
            <a:r>
              <a:rPr lang="en-US" sz="4400" dirty="0">
                <a:solidFill>
                  <a:schemeClr val="bg2"/>
                </a:solidFill>
                <a:latin typeface="Helvetica" panose="020B0604020202020204" pitchFamily="34" charset="0"/>
                <a:cs typeface="Helvetica" panose="020B0604020202020204" pitchFamily="34" charset="0"/>
              </a:rPr>
              <a:t>			-</a:t>
            </a:r>
            <a:r>
              <a:rPr lang="en-US" sz="3200" dirty="0">
                <a:solidFill>
                  <a:schemeClr val="bg2"/>
                </a:solidFill>
                <a:latin typeface="Helvetica" panose="020B0604020202020204" pitchFamily="34" charset="0"/>
                <a:cs typeface="Helvetica" panose="020B0604020202020204" pitchFamily="34" charset="0"/>
              </a:rPr>
              <a:t>Leonardo Da Vinci </a:t>
            </a:r>
            <a:r>
              <a:rPr lang="en-US" sz="3600" b="1" dirty="0">
                <a:solidFill>
                  <a:schemeClr val="bg2"/>
                </a:solidFill>
                <a:latin typeface="Helvetica" panose="020B0604020202020204" pitchFamily="34" charset="0"/>
                <a:cs typeface="Helvetica" panose="020B0604020202020204" pitchFamily="34" charset="0"/>
              </a:rPr>
              <a:t>1490</a:t>
            </a:r>
            <a:endParaRPr lang="en-US" sz="4400" b="1"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77105665"/>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DD763F"/>
      </a:accent2>
      <a:accent3>
        <a:srgbClr val="92ADA3"/>
      </a:accent3>
      <a:accent4>
        <a:srgbClr val="016A77"/>
      </a:accent4>
      <a:accent5>
        <a:srgbClr val="F4A140"/>
      </a:accent5>
      <a:accent6>
        <a:srgbClr val="EADFC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Motion Slideshow" id="{70AB9599-568E-C24B-91A0-A0E55296AF16}" vid="{4401B80F-A516-6A48-813F-1E30BD70A9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6B1A9E55D56245B650D2153B67D5EB" ma:contentTypeVersion="18" ma:contentTypeDescription="Create a new document." ma:contentTypeScope="" ma:versionID="cf1957b0e464b5f440ded96d1cb60c87">
  <xsd:schema xmlns:xsd="http://www.w3.org/2001/XMLSchema" xmlns:xs="http://www.w3.org/2001/XMLSchema" xmlns:p="http://schemas.microsoft.com/office/2006/metadata/properties" xmlns:ns2="b4615043-0953-40f0-b552-beb50d03437e" xmlns:ns3="c55b3bb5-80c2-477b-9cd7-7ce0abcb6fe5" targetNamespace="http://schemas.microsoft.com/office/2006/metadata/properties" ma:root="true" ma:fieldsID="0ad09d80dcbf20c2f1acf2cca4799778" ns2:_="" ns3:_="">
    <xsd:import namespace="b4615043-0953-40f0-b552-beb50d03437e"/>
    <xsd:import namespace="c55b3bb5-80c2-477b-9cd7-7ce0abcb6f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15043-0953-40f0-b552-beb50d0343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3c615c-052f-4139-b716-6714c17f8f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5b3bb5-80c2-477b-9cd7-7ce0abcb6f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b303d496-115a-4d25-b5de-28b41a64acfc}" ma:internalName="TaxCatchAll" ma:showField="CatchAllData" ma:web="c55b3bb5-80c2-477b-9cd7-7ce0abcb6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C95B1B-243B-4C47-9F73-DC659BC366F1}"/>
</file>

<file path=customXml/itemProps2.xml><?xml version="1.0" encoding="utf-8"?>
<ds:datastoreItem xmlns:ds="http://schemas.openxmlformats.org/officeDocument/2006/customXml" ds:itemID="{342D4F0B-FFD0-4E86-8886-B5EB558E9595}"/>
</file>

<file path=docProps/app.xml><?xml version="1.0" encoding="utf-8"?>
<Properties xmlns="http://schemas.openxmlformats.org/officeDocument/2006/extended-properties" xmlns:vt="http://schemas.openxmlformats.org/officeDocument/2006/docPropsVTypes">
  <Template>Office Theme</Template>
  <TotalTime>15788</TotalTime>
  <Words>1948</Words>
  <Application>Microsoft Office PowerPoint</Application>
  <PresentationFormat>Widescreen</PresentationFormat>
  <Paragraphs>195</Paragraphs>
  <Slides>46</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Arial Rounded MT Bold</vt:lpstr>
      <vt:lpstr>Calibri</vt:lpstr>
      <vt:lpstr>Calibri Light</vt:lpstr>
      <vt:lpstr>Freestyle Script</vt:lpstr>
      <vt:lpstr>Gotham Light</vt:lpstr>
      <vt:lpstr>Gotham Medium</vt:lpstr>
      <vt:lpstr>Helvetica</vt:lpstr>
      <vt:lpstr>Ink Free</vt:lpstr>
      <vt:lpstr>Office Theme</vt:lpstr>
      <vt:lpstr>PowerPoint Presentation</vt:lpstr>
      <vt:lpstr>Dive!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HUNGRY HUNGRY PORPOISE</vt:lpstr>
      <vt:lpstr>PowerPoint Presentation</vt:lpstr>
      <vt:lpstr>PowerPoint Presentation</vt:lpstr>
      <vt:lpstr>PowerPoint Presentation</vt:lpstr>
      <vt:lpstr>PowerPoint Presentation</vt:lpstr>
      <vt:lpstr>PowerPoint Presentation</vt:lpstr>
      <vt:lpstr>PowerPoint Presentation</vt:lpstr>
      <vt:lpstr>Breath holding times</vt:lpstr>
      <vt:lpstr>85 minutes</vt:lpstr>
      <vt:lpstr>PowerPoint Presentation</vt:lpstr>
      <vt:lpstr>Let’s model!</vt:lpstr>
      <vt:lpstr>Atlantic Gray Seal diving reflex video</vt:lpstr>
      <vt:lpstr>Team Read: How Diving Mammals Stay Underwater So Long</vt:lpstr>
      <vt:lpstr>PowerPoint Presentation</vt:lpstr>
      <vt:lpstr>PowerPoint Presentation</vt:lpstr>
      <vt:lpstr>PowerPoint Presentation</vt:lpstr>
      <vt:lpstr>How wave characteristics affect sound</vt:lpstr>
      <vt:lpstr>PowerPoint Presentation</vt:lpstr>
      <vt:lpstr>How wave characteristics affect sound</vt:lpstr>
      <vt:lpstr>PowerPoint Presentation</vt:lpstr>
      <vt:lpstr>There are other types of waves-some are FUN!</vt:lpstr>
      <vt:lpstr>Some aren’t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Read: Ocean Noise</vt:lpstr>
      <vt:lpstr>PowerPoint Presentation</vt:lpstr>
      <vt:lpstr>PowerPoint Presentation</vt:lpstr>
      <vt:lpstr>1. Propeller cavitation is noisy </vt:lpstr>
      <vt:lpstr>2. Turbulence is noisy </vt:lpstr>
      <vt:lpstr>3. Machinery in contact with the hull is noisy </vt:lpstr>
      <vt:lpstr>PowerPoint Presentation</vt:lpstr>
      <vt:lpstr>Be Whale Wise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MARIANO</dc:creator>
  <cp:lastModifiedBy>Mira D Lutz</cp:lastModifiedBy>
  <cp:revision>56</cp:revision>
  <dcterms:created xsi:type="dcterms:W3CDTF">2021-04-12T18:21:31Z</dcterms:created>
  <dcterms:modified xsi:type="dcterms:W3CDTF">2021-06-22T23:09:43Z</dcterms:modified>
</cp:coreProperties>
</file>