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Lst>
  <p:sldSz cy="10058400" cx="7772400"/>
  <p:notesSz cx="6858000" cy="9144000"/>
  <p:embeddedFontLst>
    <p:embeddedFont>
      <p:font typeface="Open Sans"/>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7A35C4-698B-429B-A2AC-122CD0C3FFC7}">
  <a:tblStyle styleId="{677A35C4-698B-429B-A2AC-122CD0C3FFC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font" Target="fonts/OpenSans-italic.fntdata"/><Relationship Id="rId8" Type="http://schemas.openxmlformats.org/officeDocument/2006/relationships/slide" Target="slides/slide2.xml"/><Relationship Id="rId3" Type="http://schemas.openxmlformats.org/officeDocument/2006/relationships/presProps" Target="presProps.xml"/><Relationship Id="rId12" Type="http://schemas.openxmlformats.org/officeDocument/2006/relationships/font" Target="fonts/OpenSans-bold.fntdata"/><Relationship Id="rId7" Type="http://schemas.openxmlformats.org/officeDocument/2006/relationships/slide" Target="slides/slide1.xml"/><Relationship Id="rId17" Type="http://schemas.openxmlformats.org/officeDocument/2006/relationships/customXml" Target="../customXml/item3.xml"/><Relationship Id="rId2" Type="http://schemas.openxmlformats.org/officeDocument/2006/relationships/viewProps" Target="viewProps.xml"/><Relationship Id="rId16" Type="http://schemas.openxmlformats.org/officeDocument/2006/relationships/customXml" Target="../customXml/item2.xml"/><Relationship Id="rId11" Type="http://schemas.openxmlformats.org/officeDocument/2006/relationships/font" Target="fonts/OpenSans-regular.fntdata"/><Relationship Id="rId1" Type="http://schemas.openxmlformats.org/officeDocument/2006/relationships/theme" Target="theme/theme1.xml"/><Relationship Id="rId6"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customXml" Target="../customXml/item1.xml"/><Relationship Id="rId10" Type="http://schemas.openxmlformats.org/officeDocument/2006/relationships/slide" Target="slides/slide4.xml"/><Relationship Id="rId4" Type="http://schemas.openxmlformats.org/officeDocument/2006/relationships/tableStyles" Target="tableStyles.xml"/><Relationship Id="rId9" Type="http://schemas.openxmlformats.org/officeDocument/2006/relationships/slide" Target="slides/slide3.xml"/><Relationship Id="rId14" Type="http://schemas.openxmlformats.org/officeDocument/2006/relationships/font" Target="fonts/OpenSa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c47223fd68_0_0: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c47223fd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612c617f8b_0_3: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12c617f8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612c617f8b_0_10:notes"/>
          <p:cNvSpPr/>
          <p:nvPr>
            <p:ph idx="2" type="sldImg"/>
          </p:nvPr>
        </p:nvSpPr>
        <p:spPr>
          <a:xfrm>
            <a:off x="2104468"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612c617f8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400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81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5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5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64950" y="388150"/>
            <a:ext cx="4723200" cy="867600"/>
          </a:xfrm>
          <a:prstGeom prst="rect">
            <a:avLst/>
          </a:prstGeom>
        </p:spPr>
        <p:txBody>
          <a:bodyPr anchorCtr="0" anchor="b" bIns="91425" lIns="91425" spcFirstLastPara="1" rIns="91425" wrap="square" tIns="91425">
            <a:noAutofit/>
          </a:bodyPr>
          <a:lstStyle/>
          <a:p>
            <a:pPr indent="-228600" lvl="0" marL="228600" rtl="0" algn="l">
              <a:lnSpc>
                <a:spcPct val="115000"/>
              </a:lnSpc>
              <a:spcBef>
                <a:spcPts val="0"/>
              </a:spcBef>
              <a:spcAft>
                <a:spcPts val="0"/>
              </a:spcAft>
              <a:buClr>
                <a:schemeClr val="dk1"/>
              </a:buClr>
              <a:buSzPts val="1100"/>
              <a:buFont typeface="Arial"/>
              <a:buNone/>
            </a:pPr>
            <a:r>
              <a:rPr b="1" lang="en" sz="2400">
                <a:solidFill>
                  <a:srgbClr val="4FB2CE"/>
                </a:solidFill>
                <a:latin typeface="Open Sans"/>
                <a:ea typeface="Open Sans"/>
                <a:cs typeface="Open Sans"/>
                <a:sym typeface="Open Sans"/>
              </a:rPr>
              <a:t>Navigate Dangerous Terrain</a:t>
            </a:r>
            <a:endParaRPr b="1" sz="2400">
              <a:solidFill>
                <a:srgbClr val="4FB2CE"/>
              </a:solidFill>
            </a:endParaRPr>
          </a:p>
        </p:txBody>
      </p:sp>
      <p:sp>
        <p:nvSpPr>
          <p:cNvPr id="55" name="Google Shape;55;p13"/>
          <p:cNvSpPr txBox="1"/>
          <p:nvPr>
            <p:ph idx="1" type="subTitle"/>
          </p:nvPr>
        </p:nvSpPr>
        <p:spPr>
          <a:xfrm>
            <a:off x="259050" y="1780325"/>
            <a:ext cx="7254300" cy="15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In real life, ROV pilots/technicians are not aboard the ROV, thus they rely on sensors and cameras mounted on the ROV to see what is in the environment. Instead, they must imagine their ROV in 3 dimensions to keep it from crashing into other objects, like rocks.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800">
              <a:latin typeface="Open Sans"/>
              <a:ea typeface="Open Sans"/>
              <a:cs typeface="Open Sans"/>
              <a:sym typeface="Open Sans"/>
            </a:endParaRPr>
          </a:p>
        </p:txBody>
      </p:sp>
      <p:pic>
        <p:nvPicPr>
          <p:cNvPr id="56" name="Google Shape;56;p13"/>
          <p:cNvPicPr preferRelativeResize="0"/>
          <p:nvPr/>
        </p:nvPicPr>
        <p:blipFill rotWithShape="1">
          <a:blip r:embed="rId3">
            <a:alphaModFix/>
          </a:blip>
          <a:srcRect b="0" l="0" r="0" t="0"/>
          <a:stretch/>
        </p:blipFill>
        <p:spPr>
          <a:xfrm>
            <a:off x="6212100" y="231125"/>
            <a:ext cx="1307175" cy="1307175"/>
          </a:xfrm>
          <a:prstGeom prst="rect">
            <a:avLst/>
          </a:prstGeom>
          <a:noFill/>
          <a:ln>
            <a:noFill/>
          </a:ln>
        </p:spPr>
      </p:pic>
      <p:pic>
        <p:nvPicPr>
          <p:cNvPr id="57" name="Google Shape;57;p13"/>
          <p:cNvPicPr preferRelativeResize="0"/>
          <p:nvPr/>
        </p:nvPicPr>
        <p:blipFill>
          <a:blip r:embed="rId4">
            <a:alphaModFix/>
          </a:blip>
          <a:stretch>
            <a:fillRect/>
          </a:stretch>
        </p:blipFill>
        <p:spPr>
          <a:xfrm>
            <a:off x="4427700" y="3281200"/>
            <a:ext cx="2800650" cy="3734200"/>
          </a:xfrm>
          <a:prstGeom prst="rect">
            <a:avLst/>
          </a:prstGeom>
          <a:noFill/>
          <a:ln>
            <a:noFill/>
          </a:ln>
        </p:spPr>
      </p:pic>
      <p:sp>
        <p:nvSpPr>
          <p:cNvPr id="58" name="Google Shape;58;p13"/>
          <p:cNvSpPr txBox="1"/>
          <p:nvPr/>
        </p:nvSpPr>
        <p:spPr>
          <a:xfrm>
            <a:off x="343550" y="3522950"/>
            <a:ext cx="4084200" cy="3200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Open Sans"/>
              <a:buAutoNum type="arabicPeriod"/>
            </a:pPr>
            <a:r>
              <a:rPr lang="en" sz="1800">
                <a:solidFill>
                  <a:schemeClr val="dk1"/>
                </a:solidFill>
                <a:latin typeface="Open Sans"/>
                <a:ea typeface="Open Sans"/>
                <a:cs typeface="Open Sans"/>
                <a:sym typeface="Open Sans"/>
              </a:rPr>
              <a:t>Using chairs, tables, or desks, set up a terrain that the ROV must navigate around.</a:t>
            </a:r>
            <a:endParaRPr sz="18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AutoNum type="arabicPeriod"/>
            </a:pPr>
            <a:r>
              <a:rPr lang="en" sz="1800">
                <a:solidFill>
                  <a:schemeClr val="dk1"/>
                </a:solidFill>
                <a:latin typeface="Open Sans"/>
                <a:ea typeface="Open Sans"/>
                <a:cs typeface="Open Sans"/>
                <a:sym typeface="Open Sans"/>
              </a:rPr>
              <a:t>Select one team member to be the ROV pilot/technician that “drives” the ROV hanging from the tether through the terrain (over or around the objects), while blindfolded. </a:t>
            </a:r>
            <a:endParaRPr sz="18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59" name="Google Shape;59;p13"/>
          <p:cNvSpPr txBox="1"/>
          <p:nvPr/>
        </p:nvSpPr>
        <p:spPr>
          <a:xfrm>
            <a:off x="362925" y="7015400"/>
            <a:ext cx="7333500" cy="256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3.	</a:t>
            </a:r>
            <a:r>
              <a:rPr lang="en" sz="1800">
                <a:solidFill>
                  <a:schemeClr val="dk1"/>
                </a:solidFill>
                <a:latin typeface="Open Sans"/>
                <a:ea typeface="Open Sans"/>
                <a:cs typeface="Open Sans"/>
                <a:sym typeface="Open Sans"/>
              </a:rPr>
              <a:t>The ROV pilot/technician must listen to the directions of the </a:t>
            </a:r>
            <a:endParaRPr sz="1800">
              <a:solidFill>
                <a:schemeClr val="dk1"/>
              </a:solidFill>
              <a:latin typeface="Open Sans"/>
              <a:ea typeface="Open Sans"/>
              <a:cs typeface="Open Sans"/>
              <a:sym typeface="Open Sans"/>
            </a:endParaRPr>
          </a:p>
          <a:p>
            <a:pPr indent="45720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other team members (who can see, but not touch the ROV).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For an additional challenge, make this a timed challenge. For every mistake the ROV makes (bumps or becomes trapped on an object) add 10 seconds to the final time.</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264950" y="388150"/>
            <a:ext cx="4723200" cy="1307100"/>
          </a:xfrm>
          <a:prstGeom prst="rect">
            <a:avLst/>
          </a:prstGeom>
        </p:spPr>
        <p:txBody>
          <a:bodyPr anchorCtr="0" anchor="t" bIns="91425" lIns="91425" spcFirstLastPara="1" rIns="91425" wrap="square" tIns="91425">
            <a:noAutofit/>
          </a:bodyPr>
          <a:lstStyle/>
          <a:p>
            <a:pPr indent="-228600" lvl="0" marL="228600" rtl="0" algn="l">
              <a:lnSpc>
                <a:spcPct val="115000"/>
              </a:lnSpc>
              <a:spcBef>
                <a:spcPts val="0"/>
              </a:spcBef>
              <a:spcAft>
                <a:spcPts val="0"/>
              </a:spcAft>
              <a:buClr>
                <a:schemeClr val="dk1"/>
              </a:buClr>
              <a:buSzPts val="1100"/>
              <a:buFont typeface="Arial"/>
              <a:buNone/>
            </a:pPr>
            <a:r>
              <a:rPr b="1" lang="en" sz="2400">
                <a:solidFill>
                  <a:srgbClr val="4FB2CE"/>
                </a:solidFill>
                <a:latin typeface="Open Sans"/>
                <a:ea typeface="Open Sans"/>
                <a:cs typeface="Open Sans"/>
                <a:sym typeface="Open Sans"/>
              </a:rPr>
              <a:t>Navigate Dangerous Terrain</a:t>
            </a:r>
            <a:endParaRPr b="1" sz="2400">
              <a:solidFill>
                <a:srgbClr val="4FB2CE"/>
              </a:solidFill>
              <a:latin typeface="Open Sans"/>
              <a:ea typeface="Open Sans"/>
              <a:cs typeface="Open Sans"/>
              <a:sym typeface="Open Sans"/>
            </a:endParaRPr>
          </a:p>
          <a:p>
            <a:pPr indent="-228600" lvl="0" marL="228600" rtl="0" algn="l">
              <a:lnSpc>
                <a:spcPct val="115000"/>
              </a:lnSpc>
              <a:spcBef>
                <a:spcPts val="0"/>
              </a:spcBef>
              <a:spcAft>
                <a:spcPts val="0"/>
              </a:spcAft>
              <a:buClr>
                <a:schemeClr val="dk1"/>
              </a:buClr>
              <a:buSzPts val="1100"/>
              <a:buFont typeface="Arial"/>
              <a:buNone/>
            </a:pPr>
            <a:r>
              <a:rPr i="1" lang="en" sz="1800">
                <a:solidFill>
                  <a:srgbClr val="4FB2CE"/>
                </a:solidFill>
                <a:latin typeface="Open Sans"/>
                <a:ea typeface="Open Sans"/>
                <a:cs typeface="Open Sans"/>
                <a:sym typeface="Open Sans"/>
              </a:rPr>
              <a:t>Modified, grid version</a:t>
            </a:r>
            <a:endParaRPr i="1" sz="1800">
              <a:solidFill>
                <a:srgbClr val="4FB2CE"/>
              </a:solidFill>
              <a:latin typeface="Open Sans"/>
              <a:ea typeface="Open Sans"/>
              <a:cs typeface="Open Sans"/>
              <a:sym typeface="Open Sans"/>
            </a:endParaRPr>
          </a:p>
        </p:txBody>
      </p:sp>
      <p:sp>
        <p:nvSpPr>
          <p:cNvPr id="65" name="Google Shape;65;p14"/>
          <p:cNvSpPr txBox="1"/>
          <p:nvPr>
            <p:ph idx="1" type="subTitle"/>
          </p:nvPr>
        </p:nvSpPr>
        <p:spPr>
          <a:xfrm>
            <a:off x="259050" y="1370050"/>
            <a:ext cx="7254300" cy="1216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Open Sans"/>
                <a:ea typeface="Open Sans"/>
                <a:cs typeface="Open Sans"/>
                <a:sym typeface="Open Sans"/>
              </a:rPr>
              <a:t>In real life, ROV pilots/technicians are not aboard the ROV, thus they rely on sensors and cameras mounted on the ROV to see what is in the environment. Instead, they must imagine their ROV in 3 dimensions to keep it from crashing into other objects, like rocks.</a:t>
            </a:r>
            <a:endParaRPr sz="18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800">
              <a:latin typeface="Open Sans"/>
              <a:ea typeface="Open Sans"/>
              <a:cs typeface="Open Sans"/>
              <a:sym typeface="Open Sans"/>
            </a:endParaRPr>
          </a:p>
        </p:txBody>
      </p:sp>
      <p:sp>
        <p:nvSpPr>
          <p:cNvPr id="66" name="Google Shape;66;p14"/>
          <p:cNvSpPr txBox="1"/>
          <p:nvPr/>
        </p:nvSpPr>
        <p:spPr>
          <a:xfrm>
            <a:off x="259050" y="2769850"/>
            <a:ext cx="7254300" cy="15006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Open Sans"/>
              <a:buAutoNum type="arabicPeriod"/>
            </a:pPr>
            <a:r>
              <a:rPr lang="en" sz="1500">
                <a:solidFill>
                  <a:schemeClr val="dk1"/>
                </a:solidFill>
                <a:latin typeface="Open Sans"/>
                <a:ea typeface="Open Sans"/>
                <a:cs typeface="Open Sans"/>
                <a:sym typeface="Open Sans"/>
              </a:rPr>
              <a:t>Pair up. </a:t>
            </a:r>
            <a:r>
              <a:rPr lang="en" sz="1500">
                <a:solidFill>
                  <a:schemeClr val="dk1"/>
                </a:solidFill>
                <a:latin typeface="Open Sans"/>
                <a:ea typeface="Open Sans"/>
                <a:cs typeface="Open Sans"/>
                <a:sym typeface="Open Sans"/>
              </a:rPr>
              <a:t>Select one team member to be the ROV pilot/technician and one team member to be the ROV. Give each person a piece of grid paper.</a:t>
            </a:r>
            <a:endParaRPr sz="15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500">
              <a:solidFill>
                <a:schemeClr val="dk1"/>
              </a:solidFill>
              <a:latin typeface="Open Sans"/>
              <a:ea typeface="Open Sans"/>
              <a:cs typeface="Open Sans"/>
              <a:sym typeface="Open Sans"/>
            </a:endParaRPr>
          </a:p>
          <a:p>
            <a:pPr indent="-323850" lvl="0" marL="457200" rtl="0" algn="l">
              <a:lnSpc>
                <a:spcPct val="115000"/>
              </a:lnSpc>
              <a:spcBef>
                <a:spcPts val="0"/>
              </a:spcBef>
              <a:spcAft>
                <a:spcPts val="0"/>
              </a:spcAft>
              <a:buClr>
                <a:schemeClr val="dk1"/>
              </a:buClr>
              <a:buSzPts val="1500"/>
              <a:buFont typeface="Open Sans"/>
              <a:buAutoNum type="arabicPeriod"/>
            </a:pPr>
            <a:r>
              <a:rPr lang="en" sz="1500">
                <a:solidFill>
                  <a:schemeClr val="dk1"/>
                </a:solidFill>
                <a:latin typeface="Open Sans"/>
                <a:ea typeface="Open Sans"/>
                <a:cs typeface="Open Sans"/>
                <a:sym typeface="Open Sans"/>
              </a:rPr>
              <a:t>Using a piece of grid paper, t</a:t>
            </a:r>
            <a:r>
              <a:rPr lang="en" sz="1500">
                <a:solidFill>
                  <a:schemeClr val="dk1"/>
                </a:solidFill>
                <a:latin typeface="Open Sans"/>
                <a:ea typeface="Open Sans"/>
                <a:cs typeface="Open Sans"/>
                <a:sym typeface="Open Sans"/>
              </a:rPr>
              <a:t>he ROV pilot/technician blocks off certain areas that represent obstacles that the ROV must go around.</a:t>
            </a:r>
            <a:endParaRPr sz="1900">
              <a:solidFill>
                <a:schemeClr val="dk1"/>
              </a:solidFill>
              <a:latin typeface="Open Sans"/>
              <a:ea typeface="Open Sans"/>
              <a:cs typeface="Open Sans"/>
              <a:sym typeface="Open Sans"/>
            </a:endParaRPr>
          </a:p>
        </p:txBody>
      </p:sp>
      <p:graphicFrame>
        <p:nvGraphicFramePr>
          <p:cNvPr id="67" name="Google Shape;67;p14"/>
          <p:cNvGraphicFramePr/>
          <p:nvPr/>
        </p:nvGraphicFramePr>
        <p:xfrm>
          <a:off x="1081250" y="4853950"/>
          <a:ext cx="3000000" cy="3000000"/>
        </p:xfrm>
        <a:graphic>
          <a:graphicData uri="http://schemas.openxmlformats.org/drawingml/2006/table">
            <a:tbl>
              <a:tblPr>
                <a:noFill/>
                <a:tableStyleId>{677A35C4-698B-429B-A2AC-122CD0C3FFC7}</a:tableStyleId>
              </a:tblPr>
              <a:tblGrid>
                <a:gridCol w="382850"/>
                <a:gridCol w="382850"/>
                <a:gridCol w="382850"/>
                <a:gridCol w="382850"/>
                <a:gridCol w="382850"/>
                <a:gridCol w="382850"/>
              </a:tblGrid>
              <a:tr h="344175">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rPr lang="en" sz="1000"/>
                        <a:t>A</a:t>
                      </a:r>
                      <a:endParaRPr sz="1000"/>
                    </a:p>
                  </a:txBody>
                  <a:tcPr marT="91425" marB="91425" marR="91425" marL="91425"/>
                </a:tc>
                <a:tc>
                  <a:txBody>
                    <a:bodyPr/>
                    <a:lstStyle/>
                    <a:p>
                      <a:pPr indent="0" lvl="0" marL="0" rtl="0" algn="l">
                        <a:spcBef>
                          <a:spcPts val="0"/>
                        </a:spcBef>
                        <a:spcAft>
                          <a:spcPts val="0"/>
                        </a:spcAft>
                        <a:buNone/>
                      </a:pPr>
                      <a:r>
                        <a:rPr lang="en" sz="1000"/>
                        <a:t>B</a:t>
                      </a:r>
                      <a:endParaRPr sz="1000"/>
                    </a:p>
                  </a:txBody>
                  <a:tcPr marT="91425" marB="91425" marR="91425" marL="91425"/>
                </a:tc>
                <a:tc>
                  <a:txBody>
                    <a:bodyPr/>
                    <a:lstStyle/>
                    <a:p>
                      <a:pPr indent="0" lvl="0" marL="0" rtl="0" algn="l">
                        <a:spcBef>
                          <a:spcPts val="0"/>
                        </a:spcBef>
                        <a:spcAft>
                          <a:spcPts val="0"/>
                        </a:spcAft>
                        <a:buNone/>
                      </a:pPr>
                      <a:r>
                        <a:rPr lang="en" sz="1000"/>
                        <a:t>C</a:t>
                      </a:r>
                      <a:endParaRPr sz="1000"/>
                    </a:p>
                  </a:txBody>
                  <a:tcPr marT="91425" marB="91425" marR="91425" marL="91425"/>
                </a:tc>
                <a:tc>
                  <a:txBody>
                    <a:bodyPr/>
                    <a:lstStyle/>
                    <a:p>
                      <a:pPr indent="0" lvl="0" marL="0" rtl="0" algn="l">
                        <a:spcBef>
                          <a:spcPts val="0"/>
                        </a:spcBef>
                        <a:spcAft>
                          <a:spcPts val="0"/>
                        </a:spcAft>
                        <a:buNone/>
                      </a:pPr>
                      <a:r>
                        <a:rPr lang="en" sz="1000"/>
                        <a:t>D</a:t>
                      </a:r>
                      <a:endParaRPr sz="1000"/>
                    </a:p>
                  </a:txBody>
                  <a:tcPr marT="91425" marB="91425" marR="91425" marL="91425"/>
                </a:tc>
                <a:tc>
                  <a:txBody>
                    <a:bodyPr/>
                    <a:lstStyle/>
                    <a:p>
                      <a:pPr indent="0" lvl="0" marL="0" rtl="0" algn="l">
                        <a:spcBef>
                          <a:spcPts val="0"/>
                        </a:spcBef>
                        <a:spcAft>
                          <a:spcPts val="0"/>
                        </a:spcAft>
                        <a:buNone/>
                      </a:pPr>
                      <a:r>
                        <a:rPr lang="en" sz="1000"/>
                        <a:t>E</a:t>
                      </a:r>
                      <a:endParaRPr sz="1000"/>
                    </a:p>
                  </a:txBody>
                  <a:tcPr marT="91425" marB="91425" marR="91425" marL="91425"/>
                </a:tc>
              </a:tr>
              <a:tr h="344175">
                <a:tc>
                  <a:txBody>
                    <a:bodyPr/>
                    <a:lstStyle/>
                    <a:p>
                      <a:pPr indent="0" lvl="0" marL="0" rtl="0" algn="l">
                        <a:spcBef>
                          <a:spcPts val="0"/>
                        </a:spcBef>
                        <a:spcAft>
                          <a:spcPts val="0"/>
                        </a:spcAft>
                        <a:buNone/>
                      </a:pPr>
                      <a:r>
                        <a:rPr lang="en" sz="1000"/>
                        <a:t>1</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solidFill>
                      <a:srgbClr val="00FF00"/>
                    </a:solidFill>
                  </a:tcPr>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r>
              <a:tr h="344175">
                <a:tc>
                  <a:txBody>
                    <a:bodyPr/>
                    <a:lstStyle/>
                    <a:p>
                      <a:pPr indent="0" lvl="0" marL="0" rtl="0" algn="l">
                        <a:spcBef>
                          <a:spcPts val="0"/>
                        </a:spcBef>
                        <a:spcAft>
                          <a:spcPts val="0"/>
                        </a:spcAft>
                        <a:buNone/>
                      </a:pPr>
                      <a:r>
                        <a:rPr lang="en" sz="1000"/>
                        <a:t>2</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solidFill>
                      <a:srgbClr val="4FB2CE"/>
                    </a:solidFill>
                  </a:tcPr>
                </a:tc>
                <a:tc>
                  <a:txBody>
                    <a:bodyPr/>
                    <a:lstStyle/>
                    <a:p>
                      <a:pPr indent="0" lvl="0" marL="0" rtl="0" algn="l">
                        <a:spcBef>
                          <a:spcPts val="0"/>
                        </a:spcBef>
                        <a:spcAft>
                          <a:spcPts val="0"/>
                        </a:spcAft>
                        <a:buNone/>
                      </a:pPr>
                      <a:r>
                        <a:t/>
                      </a:r>
                      <a:endParaRPr sz="1000"/>
                    </a:p>
                  </a:txBody>
                  <a:tcPr marT="91425" marB="91425" marR="91425" marL="91425">
                    <a:solidFill>
                      <a:srgbClr val="4FB2CE"/>
                    </a:solidFill>
                  </a:tcPr>
                </a:tc>
                <a:tc>
                  <a:txBody>
                    <a:bodyPr/>
                    <a:lstStyle/>
                    <a:p>
                      <a:pPr indent="0" lvl="0" marL="0" rtl="0" algn="l">
                        <a:spcBef>
                          <a:spcPts val="0"/>
                        </a:spcBef>
                        <a:spcAft>
                          <a:spcPts val="0"/>
                        </a:spcAft>
                        <a:buNone/>
                      </a:pPr>
                      <a:r>
                        <a:t/>
                      </a:r>
                      <a:endParaRPr sz="1000"/>
                    </a:p>
                  </a:txBody>
                  <a:tcPr marT="91425" marB="91425" marR="91425" marL="91425"/>
                </a:tc>
              </a:tr>
              <a:tr h="344175">
                <a:tc>
                  <a:txBody>
                    <a:bodyPr/>
                    <a:lstStyle/>
                    <a:p>
                      <a:pPr indent="0" lvl="0" marL="0" rtl="0" algn="l">
                        <a:spcBef>
                          <a:spcPts val="0"/>
                        </a:spcBef>
                        <a:spcAft>
                          <a:spcPts val="0"/>
                        </a:spcAft>
                        <a:buNone/>
                      </a:pPr>
                      <a:r>
                        <a:rPr lang="en" sz="1000"/>
                        <a:t>3</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r>
              <a:tr h="344175">
                <a:tc>
                  <a:txBody>
                    <a:bodyPr/>
                    <a:lstStyle/>
                    <a:p>
                      <a:pPr indent="0" lvl="0" marL="0" rtl="0" algn="l">
                        <a:spcBef>
                          <a:spcPts val="0"/>
                        </a:spcBef>
                        <a:spcAft>
                          <a:spcPts val="0"/>
                        </a:spcAft>
                        <a:buNone/>
                      </a:pPr>
                      <a:r>
                        <a:rPr lang="en" sz="1000"/>
                        <a:t>4</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lnR cap="flat" cmpd="sng" w="9525">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t/>
                      </a:r>
                      <a:endParaRPr sz="1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4FB2CE"/>
                    </a:solidFill>
                  </a:tcPr>
                </a:tc>
                <a:tc>
                  <a:txBody>
                    <a:bodyPr/>
                    <a:lstStyle/>
                    <a:p>
                      <a:pPr indent="0" lvl="0" marL="0" rtl="0" algn="l">
                        <a:spcBef>
                          <a:spcPts val="0"/>
                        </a:spcBef>
                        <a:spcAft>
                          <a:spcPts val="0"/>
                        </a:spcAft>
                        <a:buNone/>
                      </a:pPr>
                      <a:r>
                        <a:t/>
                      </a:r>
                      <a:endParaRPr sz="1000"/>
                    </a:p>
                  </a:txBody>
                  <a:tcPr marT="91425" marB="91425" marR="91425" marL="91425">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r>
              <a:tr h="344175">
                <a:tc>
                  <a:txBody>
                    <a:bodyPr/>
                    <a:lstStyle/>
                    <a:p>
                      <a:pPr indent="0" lvl="0" marL="0" rtl="0" algn="l">
                        <a:spcBef>
                          <a:spcPts val="0"/>
                        </a:spcBef>
                        <a:spcAft>
                          <a:spcPts val="0"/>
                        </a:spcAft>
                        <a:buNone/>
                      </a:pPr>
                      <a:r>
                        <a:rPr lang="en" sz="1000"/>
                        <a:t>5</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solidFill>
                      <a:srgbClr val="FF0000"/>
                    </a:solidFill>
                  </a:tcPr>
                </a:tc>
              </a:tr>
            </a:tbl>
          </a:graphicData>
        </a:graphic>
      </p:graphicFrame>
      <p:graphicFrame>
        <p:nvGraphicFramePr>
          <p:cNvPr id="68" name="Google Shape;68;p14"/>
          <p:cNvGraphicFramePr/>
          <p:nvPr/>
        </p:nvGraphicFramePr>
        <p:xfrm>
          <a:off x="4421550" y="4853950"/>
          <a:ext cx="3000000" cy="3000000"/>
        </p:xfrm>
        <a:graphic>
          <a:graphicData uri="http://schemas.openxmlformats.org/drawingml/2006/table">
            <a:tbl>
              <a:tblPr>
                <a:noFill/>
                <a:tableStyleId>{677A35C4-698B-429B-A2AC-122CD0C3FFC7}</a:tableStyleId>
              </a:tblPr>
              <a:tblGrid>
                <a:gridCol w="382850"/>
                <a:gridCol w="382850"/>
                <a:gridCol w="382850"/>
                <a:gridCol w="382850"/>
                <a:gridCol w="382850"/>
                <a:gridCol w="382850"/>
              </a:tblGrid>
              <a:tr h="344175">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rPr lang="en" sz="1000"/>
                        <a:t>A</a:t>
                      </a:r>
                      <a:endParaRPr sz="1000"/>
                    </a:p>
                  </a:txBody>
                  <a:tcPr marT="91425" marB="91425" marR="91425" marL="91425"/>
                </a:tc>
                <a:tc>
                  <a:txBody>
                    <a:bodyPr/>
                    <a:lstStyle/>
                    <a:p>
                      <a:pPr indent="0" lvl="0" marL="0" rtl="0" algn="l">
                        <a:spcBef>
                          <a:spcPts val="0"/>
                        </a:spcBef>
                        <a:spcAft>
                          <a:spcPts val="0"/>
                        </a:spcAft>
                        <a:buNone/>
                      </a:pPr>
                      <a:r>
                        <a:rPr lang="en" sz="1000"/>
                        <a:t>B</a:t>
                      </a:r>
                      <a:endParaRPr sz="1000"/>
                    </a:p>
                  </a:txBody>
                  <a:tcPr marT="91425" marB="91425" marR="91425" marL="91425"/>
                </a:tc>
                <a:tc>
                  <a:txBody>
                    <a:bodyPr/>
                    <a:lstStyle/>
                    <a:p>
                      <a:pPr indent="0" lvl="0" marL="0" rtl="0" algn="l">
                        <a:spcBef>
                          <a:spcPts val="0"/>
                        </a:spcBef>
                        <a:spcAft>
                          <a:spcPts val="0"/>
                        </a:spcAft>
                        <a:buNone/>
                      </a:pPr>
                      <a:r>
                        <a:rPr lang="en" sz="1000"/>
                        <a:t>C</a:t>
                      </a:r>
                      <a:endParaRPr sz="1000"/>
                    </a:p>
                  </a:txBody>
                  <a:tcPr marT="91425" marB="91425" marR="91425" marL="91425"/>
                </a:tc>
                <a:tc>
                  <a:txBody>
                    <a:bodyPr/>
                    <a:lstStyle/>
                    <a:p>
                      <a:pPr indent="0" lvl="0" marL="0" rtl="0" algn="l">
                        <a:spcBef>
                          <a:spcPts val="0"/>
                        </a:spcBef>
                        <a:spcAft>
                          <a:spcPts val="0"/>
                        </a:spcAft>
                        <a:buNone/>
                      </a:pPr>
                      <a:r>
                        <a:rPr lang="en" sz="1000"/>
                        <a:t>D</a:t>
                      </a:r>
                      <a:endParaRPr sz="1000"/>
                    </a:p>
                  </a:txBody>
                  <a:tcPr marT="91425" marB="91425" marR="91425" marL="91425"/>
                </a:tc>
                <a:tc>
                  <a:txBody>
                    <a:bodyPr/>
                    <a:lstStyle/>
                    <a:p>
                      <a:pPr indent="0" lvl="0" marL="0" rtl="0" algn="l">
                        <a:spcBef>
                          <a:spcPts val="0"/>
                        </a:spcBef>
                        <a:spcAft>
                          <a:spcPts val="0"/>
                        </a:spcAft>
                        <a:buNone/>
                      </a:pPr>
                      <a:r>
                        <a:rPr lang="en" sz="1000"/>
                        <a:t>E</a:t>
                      </a:r>
                      <a:endParaRPr sz="1000"/>
                    </a:p>
                  </a:txBody>
                  <a:tcPr marT="91425" marB="91425" marR="91425" marL="91425"/>
                </a:tc>
              </a:tr>
              <a:tr h="344175">
                <a:tc>
                  <a:txBody>
                    <a:bodyPr/>
                    <a:lstStyle/>
                    <a:p>
                      <a:pPr indent="0" lvl="0" marL="0" rtl="0" algn="l">
                        <a:spcBef>
                          <a:spcPts val="0"/>
                        </a:spcBef>
                        <a:spcAft>
                          <a:spcPts val="0"/>
                        </a:spcAft>
                        <a:buNone/>
                      </a:pPr>
                      <a:r>
                        <a:rPr lang="en" sz="1000"/>
                        <a:t>1</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solidFill>
                      <a:srgbClr val="00FF00"/>
                    </a:solidFill>
                  </a:tcPr>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r>
              <a:tr h="344175">
                <a:tc>
                  <a:txBody>
                    <a:bodyPr/>
                    <a:lstStyle/>
                    <a:p>
                      <a:pPr indent="0" lvl="0" marL="0" rtl="0" algn="l">
                        <a:spcBef>
                          <a:spcPts val="0"/>
                        </a:spcBef>
                        <a:spcAft>
                          <a:spcPts val="0"/>
                        </a:spcAft>
                        <a:buNone/>
                      </a:pPr>
                      <a:r>
                        <a:rPr lang="en" sz="1000"/>
                        <a:t>2</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r>
              <a:tr h="344175">
                <a:tc>
                  <a:txBody>
                    <a:bodyPr/>
                    <a:lstStyle/>
                    <a:p>
                      <a:pPr indent="0" lvl="0" marL="0" rtl="0" algn="l">
                        <a:spcBef>
                          <a:spcPts val="0"/>
                        </a:spcBef>
                        <a:spcAft>
                          <a:spcPts val="0"/>
                        </a:spcAft>
                        <a:buNone/>
                      </a:pPr>
                      <a:r>
                        <a:rPr lang="en" sz="1000"/>
                        <a:t>3</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r>
              <a:tr h="344175">
                <a:tc>
                  <a:txBody>
                    <a:bodyPr/>
                    <a:lstStyle/>
                    <a:p>
                      <a:pPr indent="0" lvl="0" marL="0" rtl="0" algn="l">
                        <a:spcBef>
                          <a:spcPts val="0"/>
                        </a:spcBef>
                        <a:spcAft>
                          <a:spcPts val="0"/>
                        </a:spcAft>
                        <a:buNone/>
                      </a:pPr>
                      <a:r>
                        <a:rPr lang="en" sz="1000"/>
                        <a:t>4</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lnR cap="flat" cmpd="sng" w="9525">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t/>
                      </a:r>
                      <a:endParaRPr sz="1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p>
                  </a:txBody>
                  <a:tcPr marT="91425" marB="91425" marR="91425" marL="91425">
                    <a:lnL cap="flat" cmpd="sng" w="9525">
                      <a:solidFill>
                        <a:srgbClr val="000000"/>
                      </a:solidFill>
                      <a:prstDash val="solid"/>
                      <a:round/>
                      <a:headEnd len="sm" w="sm" type="none"/>
                      <a:tailEnd len="sm" w="sm" type="none"/>
                    </a:lnL>
                  </a:tcPr>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r>
              <a:tr h="344175">
                <a:tc>
                  <a:txBody>
                    <a:bodyPr/>
                    <a:lstStyle/>
                    <a:p>
                      <a:pPr indent="0" lvl="0" marL="0" rtl="0" algn="l">
                        <a:spcBef>
                          <a:spcPts val="0"/>
                        </a:spcBef>
                        <a:spcAft>
                          <a:spcPts val="0"/>
                        </a:spcAft>
                        <a:buNone/>
                      </a:pPr>
                      <a:r>
                        <a:rPr lang="en" sz="1000"/>
                        <a:t>5</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lnT cap="flat" cmpd="sng" w="9525">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t/>
                      </a:r>
                      <a:endParaRPr sz="1000"/>
                    </a:p>
                  </a:txBody>
                  <a:tcPr marT="91425" marB="91425" marR="91425" marL="91425">
                    <a:solidFill>
                      <a:srgbClr val="FF0000"/>
                    </a:solidFill>
                  </a:tcPr>
                </a:tc>
              </a:tr>
            </a:tbl>
          </a:graphicData>
        </a:graphic>
      </p:graphicFrame>
      <p:sp>
        <p:nvSpPr>
          <p:cNvPr id="69" name="Google Shape;69;p14"/>
          <p:cNvSpPr txBox="1"/>
          <p:nvPr/>
        </p:nvSpPr>
        <p:spPr>
          <a:xfrm>
            <a:off x="991775" y="7009175"/>
            <a:ext cx="5727000" cy="70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Open Sans"/>
                <a:ea typeface="Open Sans"/>
                <a:cs typeface="Open Sans"/>
                <a:sym typeface="Open Sans"/>
              </a:rPr>
              <a:t>Example Grids: </a:t>
            </a:r>
            <a:r>
              <a:rPr lang="en">
                <a:solidFill>
                  <a:schemeClr val="dk1"/>
                </a:solidFill>
                <a:latin typeface="Open Sans"/>
                <a:ea typeface="Open Sans"/>
                <a:cs typeface="Open Sans"/>
                <a:sym typeface="Open Sans"/>
              </a:rPr>
              <a:t>Green shows start point, and red is the end point. The ROV pilot/technician marks off blocked areas in teal.  </a:t>
            </a:r>
            <a:endParaRPr>
              <a:solidFill>
                <a:schemeClr val="dk1"/>
              </a:solidFill>
              <a:latin typeface="Open Sans"/>
              <a:ea typeface="Open Sans"/>
              <a:cs typeface="Open Sans"/>
              <a:sym typeface="Open Sans"/>
            </a:endParaRPr>
          </a:p>
        </p:txBody>
      </p:sp>
      <p:sp>
        <p:nvSpPr>
          <p:cNvPr id="70" name="Google Shape;70;p14"/>
          <p:cNvSpPr txBox="1"/>
          <p:nvPr/>
        </p:nvSpPr>
        <p:spPr>
          <a:xfrm>
            <a:off x="1081250" y="4453750"/>
            <a:ext cx="2297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ROV pilot/technician</a:t>
            </a:r>
            <a:endParaRPr b="1"/>
          </a:p>
        </p:txBody>
      </p:sp>
      <p:sp>
        <p:nvSpPr>
          <p:cNvPr id="71" name="Google Shape;71;p14"/>
          <p:cNvSpPr txBox="1"/>
          <p:nvPr/>
        </p:nvSpPr>
        <p:spPr>
          <a:xfrm>
            <a:off x="4421550" y="4453750"/>
            <a:ext cx="2297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t>ROV</a:t>
            </a:r>
            <a:endParaRPr b="1"/>
          </a:p>
        </p:txBody>
      </p:sp>
      <p:sp>
        <p:nvSpPr>
          <p:cNvPr id="72" name="Google Shape;72;p14"/>
          <p:cNvSpPr txBox="1"/>
          <p:nvPr/>
        </p:nvSpPr>
        <p:spPr>
          <a:xfrm>
            <a:off x="362925" y="7813650"/>
            <a:ext cx="7055100" cy="12120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Open Sans"/>
              <a:buAutoNum type="arabicPeriod" startAt="3"/>
            </a:pPr>
            <a:r>
              <a:rPr lang="en" sz="1500">
                <a:solidFill>
                  <a:schemeClr val="dk1"/>
                </a:solidFill>
                <a:latin typeface="Open Sans"/>
                <a:ea typeface="Open Sans"/>
                <a:cs typeface="Open Sans"/>
                <a:sym typeface="Open Sans"/>
              </a:rPr>
              <a:t>The ROV pilot/technicians </a:t>
            </a:r>
            <a:r>
              <a:rPr lang="en" sz="1500">
                <a:solidFill>
                  <a:schemeClr val="dk1"/>
                </a:solidFill>
                <a:latin typeface="Open Sans"/>
                <a:ea typeface="Open Sans"/>
                <a:cs typeface="Open Sans"/>
                <a:sym typeface="Open Sans"/>
              </a:rPr>
              <a:t>must describe to the ROV where to go to get from the green spot to the red spot, ensuring that the ROV doesn’t see the blocked off grid they created. The ROV pilot/technician can say things like, “move down two blocks to A2”, “move right one block to B3”.</a:t>
            </a:r>
            <a:endParaRPr sz="1500">
              <a:solidFill>
                <a:schemeClr val="dk1"/>
              </a:solidFill>
              <a:latin typeface="Open Sans"/>
              <a:ea typeface="Open Sans"/>
              <a:cs typeface="Open Sans"/>
              <a:sym typeface="Open Sans"/>
            </a:endParaRPr>
          </a:p>
        </p:txBody>
      </p:sp>
      <p:pic>
        <p:nvPicPr>
          <p:cNvPr id="73" name="Google Shape;73;p14"/>
          <p:cNvPicPr preferRelativeResize="0"/>
          <p:nvPr/>
        </p:nvPicPr>
        <p:blipFill>
          <a:blip r:embed="rId3">
            <a:alphaModFix/>
          </a:blip>
          <a:stretch>
            <a:fillRect/>
          </a:stretch>
        </p:blipFill>
        <p:spPr>
          <a:xfrm>
            <a:off x="6876600" y="593800"/>
            <a:ext cx="895802" cy="895802"/>
          </a:xfrm>
          <a:prstGeom prst="rect">
            <a:avLst/>
          </a:prstGeom>
          <a:noFill/>
          <a:ln>
            <a:noFill/>
          </a:ln>
        </p:spPr>
      </p:pic>
      <p:sp>
        <p:nvSpPr>
          <p:cNvPr id="74" name="Google Shape;74;p14"/>
          <p:cNvSpPr txBox="1"/>
          <p:nvPr/>
        </p:nvSpPr>
        <p:spPr>
          <a:xfrm>
            <a:off x="371850" y="9201025"/>
            <a:ext cx="6499200" cy="6102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For an additional challenge, use a larger grid!</a:t>
            </a:r>
            <a:endParaRPr sz="15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500">
                <a:solidFill>
                  <a:schemeClr val="dk1"/>
                </a:solidFill>
                <a:latin typeface="Open Sans"/>
                <a:ea typeface="Open Sans"/>
                <a:cs typeface="Open Sans"/>
                <a:sym typeface="Open Sans"/>
              </a:rPr>
              <a:t> </a:t>
            </a:r>
            <a:endParaRPr sz="150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ctrTitle"/>
          </p:nvPr>
        </p:nvSpPr>
        <p:spPr>
          <a:xfrm>
            <a:off x="264950" y="388150"/>
            <a:ext cx="4723200" cy="867600"/>
          </a:xfrm>
          <a:prstGeom prst="rect">
            <a:avLst/>
          </a:prstGeom>
        </p:spPr>
        <p:txBody>
          <a:bodyPr anchorCtr="0" anchor="b" bIns="91425" lIns="91425" spcFirstLastPara="1" rIns="91425" wrap="square" tIns="91425">
            <a:noAutofit/>
          </a:bodyPr>
          <a:lstStyle/>
          <a:p>
            <a:pPr indent="-228600" lvl="0" marL="228600" rtl="0" algn="l">
              <a:lnSpc>
                <a:spcPct val="115000"/>
              </a:lnSpc>
              <a:spcBef>
                <a:spcPts val="0"/>
              </a:spcBef>
              <a:spcAft>
                <a:spcPts val="0"/>
              </a:spcAft>
              <a:buNone/>
            </a:pPr>
            <a:r>
              <a:rPr b="1" lang="en" sz="2400">
                <a:solidFill>
                  <a:srgbClr val="4FB2CE"/>
                </a:solidFill>
                <a:latin typeface="Open Sans"/>
                <a:ea typeface="Open Sans"/>
                <a:cs typeface="Open Sans"/>
                <a:sym typeface="Open Sans"/>
              </a:rPr>
              <a:t>Collect a Seafloor Sample</a:t>
            </a:r>
            <a:endParaRPr b="1" sz="2400">
              <a:solidFill>
                <a:srgbClr val="4FB2CE"/>
              </a:solidFill>
            </a:endParaRPr>
          </a:p>
        </p:txBody>
      </p:sp>
      <p:sp>
        <p:nvSpPr>
          <p:cNvPr id="80" name="Google Shape;80;p15"/>
          <p:cNvSpPr txBox="1"/>
          <p:nvPr>
            <p:ph idx="1" type="subTitle"/>
          </p:nvPr>
        </p:nvSpPr>
        <p:spPr>
          <a:xfrm>
            <a:off x="264900" y="2002975"/>
            <a:ext cx="7242600" cy="1641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highlight>
                  <a:srgbClr val="FFFFFF"/>
                </a:highlight>
                <a:latin typeface="Open Sans"/>
                <a:ea typeface="Open Sans"/>
                <a:cs typeface="Open Sans"/>
                <a:sym typeface="Open Sans"/>
              </a:rPr>
              <a:t>Depending on location, the ocean floor can be covered in sediment, a loose material that can include organic debris (once living) or non-living material such as sand, mud, and rocks</a:t>
            </a:r>
            <a:r>
              <a:rPr lang="en" sz="1800">
                <a:solidFill>
                  <a:schemeClr val="dk1"/>
                </a:solidFill>
                <a:latin typeface="Open Sans"/>
                <a:ea typeface="Open Sans"/>
                <a:cs typeface="Open Sans"/>
                <a:sym typeface="Open Sans"/>
              </a:rPr>
              <a:t>. Disturbed sediment can potentially cause it to lose visibility.</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800">
              <a:latin typeface="Open Sans"/>
              <a:ea typeface="Open Sans"/>
              <a:cs typeface="Open Sans"/>
              <a:sym typeface="Open Sans"/>
            </a:endParaRPr>
          </a:p>
        </p:txBody>
      </p:sp>
      <p:pic>
        <p:nvPicPr>
          <p:cNvPr id="81" name="Google Shape;81;p15"/>
          <p:cNvPicPr preferRelativeResize="0"/>
          <p:nvPr/>
        </p:nvPicPr>
        <p:blipFill>
          <a:blip r:embed="rId3">
            <a:alphaModFix amt="18000"/>
          </a:blip>
          <a:stretch>
            <a:fillRect/>
          </a:stretch>
        </p:blipFill>
        <p:spPr>
          <a:xfrm>
            <a:off x="6212100" y="231125"/>
            <a:ext cx="1307175" cy="1307175"/>
          </a:xfrm>
          <a:prstGeom prst="rect">
            <a:avLst/>
          </a:prstGeom>
          <a:noFill/>
          <a:ln>
            <a:noFill/>
          </a:ln>
        </p:spPr>
      </p:pic>
      <p:pic>
        <p:nvPicPr>
          <p:cNvPr id="82" name="Google Shape;82;p15"/>
          <p:cNvPicPr preferRelativeResize="0"/>
          <p:nvPr/>
        </p:nvPicPr>
        <p:blipFill rotWithShape="1">
          <a:blip r:embed="rId4">
            <a:alphaModFix/>
          </a:blip>
          <a:srcRect b="0" l="0" r="0" t="0"/>
          <a:stretch/>
        </p:blipFill>
        <p:spPr>
          <a:xfrm>
            <a:off x="6212100" y="231125"/>
            <a:ext cx="1307175" cy="1307175"/>
          </a:xfrm>
          <a:prstGeom prst="rect">
            <a:avLst/>
          </a:prstGeom>
          <a:noFill/>
          <a:ln>
            <a:noFill/>
          </a:ln>
        </p:spPr>
      </p:pic>
      <p:pic>
        <p:nvPicPr>
          <p:cNvPr id="83" name="Google Shape;83;p15"/>
          <p:cNvPicPr preferRelativeResize="0"/>
          <p:nvPr/>
        </p:nvPicPr>
        <p:blipFill rotWithShape="1">
          <a:blip r:embed="rId5">
            <a:alphaModFix/>
          </a:blip>
          <a:srcRect b="0" l="14506" r="7080" t="0"/>
          <a:stretch/>
        </p:blipFill>
        <p:spPr>
          <a:xfrm rot="-5400000">
            <a:off x="5228399" y="3993750"/>
            <a:ext cx="2299228" cy="1425327"/>
          </a:xfrm>
          <a:prstGeom prst="rect">
            <a:avLst/>
          </a:prstGeom>
          <a:noFill/>
          <a:ln>
            <a:noFill/>
          </a:ln>
        </p:spPr>
      </p:pic>
      <p:sp>
        <p:nvSpPr>
          <p:cNvPr id="84" name="Google Shape;84;p15"/>
          <p:cNvSpPr txBox="1"/>
          <p:nvPr/>
        </p:nvSpPr>
        <p:spPr>
          <a:xfrm>
            <a:off x="398350" y="3064750"/>
            <a:ext cx="5158800" cy="322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AutoNum type="arabicPeriod"/>
            </a:pPr>
            <a:r>
              <a:rPr lang="en" sz="1800">
                <a:solidFill>
                  <a:schemeClr val="dk1"/>
                </a:solidFill>
                <a:latin typeface="Open Sans"/>
                <a:ea typeface="Open Sans"/>
                <a:cs typeface="Open Sans"/>
                <a:sym typeface="Open Sans"/>
              </a:rPr>
              <a:t>Using a cookie sheet covered in flour, recreate a “sediment” covered seafloor. Scatter a few gummy bears or other soft candy on top of the flour. These represent animals or other samples that are sitting on the seafloor. The light, fluffy flour replicates the soft sediment on the seafloor that is easily suspended. </a:t>
            </a:r>
            <a:endParaRPr/>
          </a:p>
        </p:txBody>
      </p:sp>
      <p:sp>
        <p:nvSpPr>
          <p:cNvPr id="85" name="Google Shape;85;p15"/>
          <p:cNvSpPr txBox="1"/>
          <p:nvPr/>
        </p:nvSpPr>
        <p:spPr>
          <a:xfrm>
            <a:off x="214350" y="6059325"/>
            <a:ext cx="7343700" cy="2681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Open Sans"/>
              <a:buAutoNum type="arabicPeriod" startAt="2"/>
            </a:pPr>
            <a:r>
              <a:rPr lang="en" sz="1800">
                <a:solidFill>
                  <a:schemeClr val="dk1"/>
                </a:solidFill>
                <a:latin typeface="Open Sans"/>
                <a:ea typeface="Open Sans"/>
                <a:cs typeface="Open Sans"/>
                <a:sym typeface="Open Sans"/>
              </a:rPr>
              <a:t>Decide on a sample candy to collect. While piloting the ROV to retrieve this sample, be careful to not disturb the “sediment” or get any “sediment” on their ROV.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For an additional challenge, limit the number of attempts the ROV has to collect the item from the seafloor, and give each attempt a point value.</a:t>
            </a:r>
            <a:endParaRPr sz="1800">
              <a:solidFill>
                <a:schemeClr val="dk1"/>
              </a:solidFill>
              <a:latin typeface="Open Sans"/>
              <a:ea typeface="Open Sans"/>
              <a:cs typeface="Open Sans"/>
              <a:sym typeface="Open Sans"/>
            </a:endParaRPr>
          </a:p>
          <a:p>
            <a:pPr indent="-342900" lvl="1" marL="9144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For example, award 50 points for a first successful attempt, 25 points if you are successful on the second attempt or 15 points if you can successfully pick up the object on the third attempt.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ctrTitle"/>
          </p:nvPr>
        </p:nvSpPr>
        <p:spPr>
          <a:xfrm>
            <a:off x="264950" y="388150"/>
            <a:ext cx="4723200" cy="867600"/>
          </a:xfrm>
          <a:prstGeom prst="rect">
            <a:avLst/>
          </a:prstGeom>
        </p:spPr>
        <p:txBody>
          <a:bodyPr anchorCtr="0" anchor="b" bIns="91425" lIns="91425" spcFirstLastPara="1" rIns="91425" wrap="square" tIns="91425">
            <a:noAutofit/>
          </a:bodyPr>
          <a:lstStyle/>
          <a:p>
            <a:pPr indent="-228600" lvl="0" marL="228600" rtl="0" algn="l">
              <a:lnSpc>
                <a:spcPct val="115000"/>
              </a:lnSpc>
              <a:spcBef>
                <a:spcPts val="0"/>
              </a:spcBef>
              <a:spcAft>
                <a:spcPts val="0"/>
              </a:spcAft>
              <a:buNone/>
            </a:pPr>
            <a:r>
              <a:rPr b="1" lang="en" sz="2400">
                <a:solidFill>
                  <a:srgbClr val="4FB2CE"/>
                </a:solidFill>
                <a:latin typeface="Open Sans"/>
                <a:ea typeface="Open Sans"/>
                <a:cs typeface="Open Sans"/>
                <a:sym typeface="Open Sans"/>
              </a:rPr>
              <a:t>Deposit a Payload</a:t>
            </a:r>
            <a:endParaRPr b="1" sz="2400">
              <a:solidFill>
                <a:srgbClr val="4FB2CE"/>
              </a:solidFill>
            </a:endParaRPr>
          </a:p>
        </p:txBody>
      </p:sp>
      <p:sp>
        <p:nvSpPr>
          <p:cNvPr id="91" name="Google Shape;91;p16"/>
          <p:cNvSpPr txBox="1"/>
          <p:nvPr>
            <p:ph idx="1" type="subTitle"/>
          </p:nvPr>
        </p:nvSpPr>
        <p:spPr>
          <a:xfrm>
            <a:off x="264900" y="2002975"/>
            <a:ext cx="7242600" cy="7646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ROV’s are often used to carry sensitive instruments for underwater deployment.</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For an additional challenge, limit the number of attempts the ROV has to deposit the marshmallow on to the seafloor, and give each attempt a point value.</a:t>
            </a:r>
            <a:endParaRPr sz="1800">
              <a:solidFill>
                <a:schemeClr val="dk1"/>
              </a:solidFill>
              <a:latin typeface="Open Sans"/>
              <a:ea typeface="Open Sans"/>
              <a:cs typeface="Open Sans"/>
              <a:sym typeface="Open Sans"/>
            </a:endParaRPr>
          </a:p>
          <a:p>
            <a:pPr indent="-342900" lvl="1" marL="914400" rtl="0" algn="l">
              <a:lnSpc>
                <a:spcPct val="115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For example, award 50 points for a first successful attempt, 25 points if you are successful on the second attempt or 15 points if you can successfully drop off the marshmallow on the third attempt.</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a:p>
            <a:pPr indent="0" lvl="0" marL="0" rtl="0" algn="ctr">
              <a:spcBef>
                <a:spcPts val="0"/>
              </a:spcBef>
              <a:spcAft>
                <a:spcPts val="0"/>
              </a:spcAft>
              <a:buNone/>
            </a:pPr>
            <a:r>
              <a:t/>
            </a:r>
            <a:endParaRPr sz="1800">
              <a:latin typeface="Open Sans"/>
              <a:ea typeface="Open Sans"/>
              <a:cs typeface="Open Sans"/>
              <a:sym typeface="Open Sans"/>
            </a:endParaRPr>
          </a:p>
        </p:txBody>
      </p:sp>
      <p:pic>
        <p:nvPicPr>
          <p:cNvPr id="92" name="Google Shape;92;p16"/>
          <p:cNvPicPr preferRelativeResize="0"/>
          <p:nvPr/>
        </p:nvPicPr>
        <p:blipFill>
          <a:blip r:embed="rId3">
            <a:alphaModFix amt="18000"/>
          </a:blip>
          <a:stretch>
            <a:fillRect/>
          </a:stretch>
        </p:blipFill>
        <p:spPr>
          <a:xfrm>
            <a:off x="6212100" y="231125"/>
            <a:ext cx="1307175" cy="1307175"/>
          </a:xfrm>
          <a:prstGeom prst="rect">
            <a:avLst/>
          </a:prstGeom>
          <a:noFill/>
          <a:ln>
            <a:noFill/>
          </a:ln>
        </p:spPr>
      </p:pic>
      <p:sp>
        <p:nvSpPr>
          <p:cNvPr id="93" name="Google Shape;93;p16"/>
          <p:cNvSpPr txBox="1"/>
          <p:nvPr/>
        </p:nvSpPr>
        <p:spPr>
          <a:xfrm>
            <a:off x="264950" y="2976275"/>
            <a:ext cx="4723200" cy="4534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Open Sans"/>
              <a:buAutoNum type="arabicPeriod"/>
            </a:pPr>
            <a:r>
              <a:rPr lang="en" sz="1800">
                <a:solidFill>
                  <a:schemeClr val="dk1"/>
                </a:solidFill>
                <a:latin typeface="Open Sans"/>
                <a:ea typeface="Open Sans"/>
                <a:cs typeface="Open Sans"/>
                <a:sym typeface="Open Sans"/>
              </a:rPr>
              <a:t>Designate a taped off space on the floor as a “drop zone”. A few metres from the drop zone, designate a start point.</a:t>
            </a:r>
            <a:endParaRPr sz="18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AutoNum type="arabicPeriod"/>
            </a:pPr>
            <a:r>
              <a:rPr lang="en" sz="1800">
                <a:solidFill>
                  <a:schemeClr val="dk1"/>
                </a:solidFill>
                <a:latin typeface="Open Sans"/>
                <a:ea typeface="Open Sans"/>
                <a:cs typeface="Open Sans"/>
                <a:sym typeface="Open Sans"/>
              </a:rPr>
              <a:t>Use any method you’d like to attach your marshmallow to your ROV, but once the ROV has left the start line, it cannot be directly touched.</a:t>
            </a:r>
            <a:endParaRPr sz="1800">
              <a:solidFill>
                <a:schemeClr val="dk1"/>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AutoNum type="arabicPeriod"/>
            </a:pPr>
            <a:r>
              <a:rPr lang="en" sz="1800">
                <a:solidFill>
                  <a:schemeClr val="dk1"/>
                </a:solidFill>
                <a:latin typeface="Open Sans"/>
                <a:ea typeface="Open Sans"/>
                <a:cs typeface="Open Sans"/>
                <a:sym typeface="Open Sans"/>
              </a:rPr>
              <a:t>The ROV must deposit the marshmallow in the payload zone without damaging it.</a:t>
            </a:r>
            <a:endParaRPr/>
          </a:p>
        </p:txBody>
      </p:sp>
      <p:pic>
        <p:nvPicPr>
          <p:cNvPr id="94" name="Google Shape;94;p16"/>
          <p:cNvPicPr preferRelativeResize="0"/>
          <p:nvPr/>
        </p:nvPicPr>
        <p:blipFill>
          <a:blip r:embed="rId4">
            <a:alphaModFix/>
          </a:blip>
          <a:stretch>
            <a:fillRect/>
          </a:stretch>
        </p:blipFill>
        <p:spPr>
          <a:xfrm>
            <a:off x="4814100" y="3206325"/>
            <a:ext cx="2674548" cy="3566075"/>
          </a:xfrm>
          <a:prstGeom prst="rect">
            <a:avLst/>
          </a:prstGeom>
          <a:noFill/>
          <a:ln>
            <a:noFill/>
          </a:ln>
        </p:spPr>
      </p:pic>
      <p:pic>
        <p:nvPicPr>
          <p:cNvPr id="95" name="Google Shape;95;p16"/>
          <p:cNvPicPr preferRelativeResize="0"/>
          <p:nvPr/>
        </p:nvPicPr>
        <p:blipFill rotWithShape="1">
          <a:blip r:embed="rId5">
            <a:alphaModFix/>
          </a:blip>
          <a:srcRect b="0" l="0" r="0" t="0"/>
          <a:stretch/>
        </p:blipFill>
        <p:spPr>
          <a:xfrm>
            <a:off x="6212100" y="231125"/>
            <a:ext cx="1307175" cy="1307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6B1A9E55D56245B650D2153B67D5EB" ma:contentTypeVersion="18" ma:contentTypeDescription="Create a new document." ma:contentTypeScope="" ma:versionID="cf1957b0e464b5f440ded96d1cb60c87">
  <xsd:schema xmlns:xsd="http://www.w3.org/2001/XMLSchema" xmlns:xs="http://www.w3.org/2001/XMLSchema" xmlns:p="http://schemas.microsoft.com/office/2006/metadata/properties" xmlns:ns2="b4615043-0953-40f0-b552-beb50d03437e" xmlns:ns3="c55b3bb5-80c2-477b-9cd7-7ce0abcb6fe5" targetNamespace="http://schemas.microsoft.com/office/2006/metadata/properties" ma:root="true" ma:fieldsID="0ad09d80dcbf20c2f1acf2cca4799778" ns2:_="" ns3:_="">
    <xsd:import namespace="b4615043-0953-40f0-b552-beb50d03437e"/>
    <xsd:import namespace="c55b3bb5-80c2-477b-9cd7-7ce0abcb6f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15043-0953-40f0-b552-beb50d03437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13c615c-052f-4139-b716-6714c17f8f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5b3bb5-80c2-477b-9cd7-7ce0abcb6f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b303d496-115a-4d25-b5de-28b41a64acfc}" ma:internalName="TaxCatchAll" ma:showField="CatchAllData" ma:web="c55b3bb5-80c2-477b-9cd7-7ce0abcb6f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55b3bb5-80c2-477b-9cd7-7ce0abcb6fe5" xsi:nil="true"/>
    <lcf76f155ced4ddcb4097134ff3c332f xmlns="b4615043-0953-40f0-b552-beb50d0343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A09F9F9-057E-4975-AB2B-CC3C8E7E148A}"/>
</file>

<file path=customXml/itemProps2.xml><?xml version="1.0" encoding="utf-8"?>
<ds:datastoreItem xmlns:ds="http://schemas.openxmlformats.org/officeDocument/2006/customXml" ds:itemID="{D029D243-072C-4D91-B3AB-29DE4384D983}"/>
</file>

<file path=customXml/itemProps3.xml><?xml version="1.0" encoding="utf-8"?>
<ds:datastoreItem xmlns:ds="http://schemas.openxmlformats.org/officeDocument/2006/customXml" ds:itemID="{4CFD6026-BE2A-48B9-9CC2-8DC3AFD68CA4}"/>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0x010100E96B1A9E55D56245B650D2153B67D5EB</vt:lpwstr>
  </property>
</Properties>
</file>